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tmp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14"/>
  </p:notesMasterIdLst>
  <p:handoutMasterIdLst>
    <p:handoutMasterId r:id="rId15"/>
  </p:handoutMasterIdLst>
  <p:sldIdLst>
    <p:sldId id="374" r:id="rId3"/>
    <p:sldId id="403" r:id="rId4"/>
    <p:sldId id="398" r:id="rId5"/>
    <p:sldId id="399" r:id="rId6"/>
    <p:sldId id="400" r:id="rId7"/>
    <p:sldId id="401" r:id="rId8"/>
    <p:sldId id="402" r:id="rId9"/>
    <p:sldId id="393" r:id="rId10"/>
    <p:sldId id="388" r:id="rId11"/>
    <p:sldId id="389" r:id="rId12"/>
    <p:sldId id="397" r:id="rId13"/>
  </p:sldIdLst>
  <p:sldSz cx="9144000" cy="6858000" type="screen4x3"/>
  <p:notesSz cx="7010400" cy="92964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29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pos="1791" userDrawn="1">
          <p15:clr>
            <a:srgbClr val="A4A3A4"/>
          </p15:clr>
        </p15:guide>
        <p15:guide id="4" pos="3651" userDrawn="1">
          <p15:clr>
            <a:srgbClr val="A4A3A4"/>
          </p15:clr>
        </p15:guide>
        <p15:guide id="5" orient="horz" pos="2024" userDrawn="1">
          <p15:clr>
            <a:srgbClr val="A4A3A4"/>
          </p15:clr>
        </p15:guide>
        <p15:guide id="6" orient="horz" pos="2478" userDrawn="1">
          <p15:clr>
            <a:srgbClr val="A4A3A4"/>
          </p15:clr>
        </p15:guide>
        <p15:guide id="7" orient="horz" pos="2931" userDrawn="1">
          <p15:clr>
            <a:srgbClr val="A4A3A4"/>
          </p15:clr>
        </p15:guide>
        <p15:guide id="8" orient="horz" pos="2251" userDrawn="1">
          <p15:clr>
            <a:srgbClr val="A4A3A4"/>
          </p15:clr>
        </p15:guide>
        <p15:guide id="9" pos="4059" userDrawn="1">
          <p15:clr>
            <a:srgbClr val="A4A3A4"/>
          </p15:clr>
        </p15:guide>
        <p15:guide id="10" pos="295" userDrawn="1">
          <p15:clr>
            <a:srgbClr val="A4A3A4"/>
          </p15:clr>
        </p15:guide>
        <p15:guide id="11" orient="horz" pos="4156" userDrawn="1">
          <p15:clr>
            <a:srgbClr val="A4A3A4"/>
          </p15:clr>
        </p15:guide>
        <p15:guide id="12" pos="204" userDrawn="1">
          <p15:clr>
            <a:srgbClr val="A4A3A4"/>
          </p15:clr>
        </p15:guide>
        <p15:guide id="13" pos="2699" userDrawn="1">
          <p15:clr>
            <a:srgbClr val="A4A3A4"/>
          </p15:clr>
        </p15:guide>
        <p15:guide id="14" orient="horz" pos="1207" userDrawn="1">
          <p15:clr>
            <a:srgbClr val="A4A3A4"/>
          </p15:clr>
        </p15:guide>
        <p15:guide id="15" pos="55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7F40"/>
    <a:srgbClr val="1F7E34"/>
    <a:srgbClr val="47B256"/>
    <a:srgbClr val="DD1125"/>
    <a:srgbClr val="F8D30A"/>
    <a:srgbClr val="2B6030"/>
    <a:srgbClr val="F76300"/>
    <a:srgbClr val="0578BA"/>
    <a:srgbClr val="389045"/>
    <a:srgbClr val="40A2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24" autoAdjust="0"/>
    <p:restoredTop sz="98971" autoAdjust="0"/>
  </p:normalViewPr>
  <p:slideViewPr>
    <p:cSldViewPr>
      <p:cViewPr varScale="1">
        <p:scale>
          <a:sx n="89" d="100"/>
          <a:sy n="89" d="100"/>
        </p:scale>
        <p:origin x="1656" y="77"/>
      </p:cViewPr>
      <p:guideLst>
        <p:guide orient="horz" pos="3929"/>
        <p:guide pos="2880"/>
        <p:guide pos="1791"/>
        <p:guide pos="3651"/>
        <p:guide orient="horz" pos="2024"/>
        <p:guide orient="horz" pos="2478"/>
        <p:guide orient="horz" pos="2931"/>
        <p:guide orient="horz" pos="2251"/>
        <p:guide pos="4059"/>
        <p:guide pos="295"/>
        <p:guide orient="horz" pos="4156"/>
        <p:guide pos="204"/>
        <p:guide pos="2699"/>
        <p:guide orient="horz" pos="1207"/>
        <p:guide pos="55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eg"/><Relationship Id="rId1" Type="http://schemas.openxmlformats.org/officeDocument/2006/relationships/image" Target="../media/image19.png"/><Relationship Id="rId6" Type="http://schemas.openxmlformats.org/officeDocument/2006/relationships/image" Target="../media/image24.jpe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image" Target="../media/image20.jpeg"/><Relationship Id="rId6" Type="http://schemas.openxmlformats.org/officeDocument/2006/relationships/image" Target="../media/image24.jpeg"/><Relationship Id="rId5" Type="http://schemas.openxmlformats.org/officeDocument/2006/relationships/image" Target="../media/image23.jpg"/><Relationship Id="rId4" Type="http://schemas.openxmlformats.org/officeDocument/2006/relationships/image" Target="../media/image1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D9A379E-22D8-4C9E-877E-6D313D8C1E44}" type="doc">
      <dgm:prSet loTypeId="urn:microsoft.com/office/officeart/2005/8/layout/b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9927A8CC-3292-40A4-964B-0ED2B5558881}">
      <dgm:prSet phldrT="[Текст]"/>
      <dgm:spPr/>
      <dgm:t>
        <a:bodyPr/>
        <a:lstStyle/>
        <a:p>
          <a:pPr algn="ctr"/>
          <a:r>
            <a:rPr lang="ru-RU" b="1" dirty="0" smtClean="0"/>
            <a:t>390</a:t>
          </a:r>
        </a:p>
        <a:p>
          <a:pPr algn="ctr"/>
          <a:r>
            <a:rPr lang="ru-RU" b="1" dirty="0" smtClean="0"/>
            <a:t> млн. руб.</a:t>
          </a:r>
          <a:endParaRPr lang="ru-RU" b="1" dirty="0"/>
        </a:p>
      </dgm:t>
    </dgm:pt>
    <dgm:pt modelId="{64DDBA5D-013B-4148-A2BE-82B8B11D09AC}" type="parTrans" cxnId="{11C10C07-38C4-48F8-AD57-7998E2DDBD86}">
      <dgm:prSet/>
      <dgm:spPr/>
      <dgm:t>
        <a:bodyPr/>
        <a:lstStyle/>
        <a:p>
          <a:endParaRPr lang="ru-RU" b="1"/>
        </a:p>
      </dgm:t>
    </dgm:pt>
    <dgm:pt modelId="{107B7E48-5275-4B8A-AC3B-AA2E42A34A7C}" type="sibTrans" cxnId="{11C10C07-38C4-48F8-AD57-7998E2DDBD86}">
      <dgm:prSet/>
      <dgm:spPr/>
      <dgm:t>
        <a:bodyPr/>
        <a:lstStyle/>
        <a:p>
          <a:endParaRPr lang="ru-RU" b="1"/>
        </a:p>
      </dgm:t>
    </dgm:pt>
    <dgm:pt modelId="{C8BBC065-95E9-4346-AD21-72726B8975EE}">
      <dgm:prSet phldrT="[Текст]"/>
      <dgm:spPr/>
      <dgm:t>
        <a:bodyPr/>
        <a:lstStyle/>
        <a:p>
          <a:pPr algn="ctr"/>
          <a:r>
            <a:rPr lang="ru-RU" b="1" dirty="0" smtClean="0"/>
            <a:t>27 шт.</a:t>
          </a:r>
          <a:endParaRPr lang="ru-RU" b="1" dirty="0"/>
        </a:p>
      </dgm:t>
    </dgm:pt>
    <dgm:pt modelId="{0945FF25-C4DC-4762-BF72-EEF8596856EA}" type="parTrans" cxnId="{A6F59B4E-98A9-4F6A-9E22-74D15EF620EE}">
      <dgm:prSet/>
      <dgm:spPr/>
      <dgm:t>
        <a:bodyPr/>
        <a:lstStyle/>
        <a:p>
          <a:endParaRPr lang="ru-RU" b="1"/>
        </a:p>
      </dgm:t>
    </dgm:pt>
    <dgm:pt modelId="{144B96F1-136C-48DD-B6AA-874EE466ADC4}" type="sibTrans" cxnId="{A6F59B4E-98A9-4F6A-9E22-74D15EF620EE}">
      <dgm:prSet/>
      <dgm:spPr/>
      <dgm:t>
        <a:bodyPr/>
        <a:lstStyle/>
        <a:p>
          <a:endParaRPr lang="ru-RU" b="1"/>
        </a:p>
      </dgm:t>
    </dgm:pt>
    <dgm:pt modelId="{5D808BF4-FD90-42E6-A553-2FF28B5C6666}">
      <dgm:prSet phldrT="[Текст]"/>
      <dgm:spPr/>
      <dgm:t>
        <a:bodyPr/>
        <a:lstStyle/>
        <a:p>
          <a:pPr algn="ctr"/>
          <a:r>
            <a:rPr lang="ru-RU" b="1" dirty="0" smtClean="0"/>
            <a:t>15 шт. на сумму 38 млн. руб.</a:t>
          </a:r>
          <a:endParaRPr lang="ru-RU" b="1" dirty="0"/>
        </a:p>
      </dgm:t>
    </dgm:pt>
    <dgm:pt modelId="{48C32DA5-1EAA-45B8-A6D7-F616989BF463}" type="parTrans" cxnId="{A28758B8-7AA6-4A61-BE69-A18AED3A21A8}">
      <dgm:prSet/>
      <dgm:spPr/>
      <dgm:t>
        <a:bodyPr/>
        <a:lstStyle/>
        <a:p>
          <a:endParaRPr lang="ru-RU"/>
        </a:p>
      </dgm:t>
    </dgm:pt>
    <dgm:pt modelId="{DB059228-8D66-4F55-B7FA-46D1EE297637}" type="sibTrans" cxnId="{A28758B8-7AA6-4A61-BE69-A18AED3A21A8}">
      <dgm:prSet/>
      <dgm:spPr/>
      <dgm:t>
        <a:bodyPr/>
        <a:lstStyle/>
        <a:p>
          <a:endParaRPr lang="ru-RU"/>
        </a:p>
      </dgm:t>
    </dgm:pt>
    <dgm:pt modelId="{D409E941-0392-446C-8F11-5A8C5AA9B159}">
      <dgm:prSet phldrT="[Текст]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1" dirty="0" smtClean="0"/>
            <a:t>437</a:t>
          </a:r>
        </a:p>
        <a:p>
          <a:pPr marL="0" indent="0" algn="ctr" defTabSz="914400">
            <a:lnSpc>
              <a:spcPct val="100000"/>
            </a:lnSpc>
            <a:spcBef>
              <a:spcPts val="0"/>
            </a:spcBef>
            <a:spcAft>
              <a:spcPts val="0"/>
            </a:spcAft>
            <a:buNone/>
          </a:pPr>
          <a:r>
            <a:rPr lang="ru-RU" b="1" dirty="0" smtClean="0"/>
            <a:t>млн. руб.</a:t>
          </a:r>
          <a:endParaRPr lang="ru-RU" b="1" dirty="0"/>
        </a:p>
      </dgm:t>
    </dgm:pt>
    <dgm:pt modelId="{E02E4E47-0B3B-4770-8B72-DDAD9DB19E76}" type="parTrans" cxnId="{3C794B25-6A45-4162-AE98-92E9099D8246}">
      <dgm:prSet/>
      <dgm:spPr/>
      <dgm:t>
        <a:bodyPr/>
        <a:lstStyle/>
        <a:p>
          <a:endParaRPr lang="ru-RU"/>
        </a:p>
      </dgm:t>
    </dgm:pt>
    <dgm:pt modelId="{AB094906-C757-4B73-AAB5-DE4E1BC6FFCA}" type="sibTrans" cxnId="{3C794B25-6A45-4162-AE98-92E9099D8246}">
      <dgm:prSet/>
      <dgm:spPr/>
      <dgm:t>
        <a:bodyPr/>
        <a:lstStyle/>
        <a:p>
          <a:endParaRPr lang="ru-RU"/>
        </a:p>
      </dgm:t>
    </dgm:pt>
    <dgm:pt modelId="{0965FF83-F9C8-4154-B5EC-D43FD2A90476}">
      <dgm:prSet custT="1"/>
      <dgm:spPr>
        <a:solidFill>
          <a:schemeClr val="accent2">
            <a:lumMod val="20000"/>
            <a:lumOff val="80000"/>
            <a:alpha val="90000"/>
          </a:schemeClr>
        </a:solidFill>
        <a:ln>
          <a:noFill/>
        </a:ln>
      </dgm:spPr>
      <dgm:t>
        <a:bodyPr/>
        <a:lstStyle/>
        <a:p>
          <a:pPr algn="ctr"/>
          <a:endParaRPr lang="ru-RU" sz="1300" b="1" dirty="0"/>
        </a:p>
      </dgm:t>
    </dgm:pt>
    <dgm:pt modelId="{E841EC96-530A-4AB2-B49A-9E0D7FD86689}" type="parTrans" cxnId="{E158E763-CB11-44BA-8124-721F03E16D0D}">
      <dgm:prSet/>
      <dgm:spPr/>
      <dgm:t>
        <a:bodyPr/>
        <a:lstStyle/>
        <a:p>
          <a:endParaRPr lang="ru-RU"/>
        </a:p>
      </dgm:t>
    </dgm:pt>
    <dgm:pt modelId="{B99BD689-0C6D-4B05-9502-06060FA061E7}" type="sibTrans" cxnId="{E158E763-CB11-44BA-8124-721F03E16D0D}">
      <dgm:prSet/>
      <dgm:spPr/>
      <dgm:t>
        <a:bodyPr/>
        <a:lstStyle/>
        <a:p>
          <a:endParaRPr lang="ru-RU"/>
        </a:p>
      </dgm:t>
    </dgm:pt>
    <dgm:pt modelId="{EFA129E5-48A4-4808-80F4-7D23B3AE1922}">
      <dgm:prSet custT="1"/>
      <dgm:spPr>
        <a:solidFill>
          <a:schemeClr val="accent3">
            <a:lumMod val="20000"/>
            <a:lumOff val="80000"/>
            <a:alpha val="90000"/>
          </a:schemeClr>
        </a:solidFill>
        <a:ln>
          <a:noFill/>
        </a:ln>
      </dgm:spPr>
      <dgm:t>
        <a:bodyPr/>
        <a:lstStyle/>
        <a:p>
          <a:pPr algn="ctr"/>
          <a:endParaRPr lang="ru-RU" sz="1300" dirty="0"/>
        </a:p>
      </dgm:t>
    </dgm:pt>
    <dgm:pt modelId="{3531F52D-36E7-4837-B42E-995D3D1B9606}" type="parTrans" cxnId="{FEEA1E03-E026-49FB-A1CE-B07649EADE08}">
      <dgm:prSet/>
      <dgm:spPr/>
      <dgm:t>
        <a:bodyPr/>
        <a:lstStyle/>
        <a:p>
          <a:endParaRPr lang="ru-RU"/>
        </a:p>
      </dgm:t>
    </dgm:pt>
    <dgm:pt modelId="{79207F1B-8572-47AA-ACCA-A8D321DF3878}" type="sibTrans" cxnId="{FEEA1E03-E026-49FB-A1CE-B07649EADE08}">
      <dgm:prSet/>
      <dgm:spPr/>
      <dgm:t>
        <a:bodyPr/>
        <a:lstStyle/>
        <a:p>
          <a:endParaRPr lang="ru-RU"/>
        </a:p>
      </dgm:t>
    </dgm:pt>
    <dgm:pt modelId="{10A887A6-E0B2-4ECD-89DA-FBD61299022B}">
      <dgm:prSet custT="1"/>
      <dgm:spPr>
        <a:solidFill>
          <a:schemeClr val="accent4">
            <a:lumMod val="20000"/>
            <a:lumOff val="80000"/>
            <a:alpha val="90000"/>
          </a:schemeClr>
        </a:solidFill>
        <a:ln>
          <a:noFill/>
        </a:ln>
      </dgm:spPr>
      <dgm:t>
        <a:bodyPr/>
        <a:lstStyle/>
        <a:p>
          <a:pPr algn="ctr"/>
          <a:endParaRPr lang="ru-RU" sz="1300" dirty="0"/>
        </a:p>
      </dgm:t>
    </dgm:pt>
    <dgm:pt modelId="{E9C4ED78-CFCF-438C-974C-21C174E5C857}" type="parTrans" cxnId="{E4159EE6-1160-4CE9-8D4C-2F0A490A5707}">
      <dgm:prSet/>
      <dgm:spPr/>
      <dgm:t>
        <a:bodyPr/>
        <a:lstStyle/>
        <a:p>
          <a:endParaRPr lang="ru-RU"/>
        </a:p>
      </dgm:t>
    </dgm:pt>
    <dgm:pt modelId="{6483823A-CBC1-4937-86F4-10941502FB00}" type="sibTrans" cxnId="{E4159EE6-1160-4CE9-8D4C-2F0A490A5707}">
      <dgm:prSet/>
      <dgm:spPr/>
      <dgm:t>
        <a:bodyPr/>
        <a:lstStyle/>
        <a:p>
          <a:endParaRPr lang="ru-RU"/>
        </a:p>
      </dgm:t>
    </dgm:pt>
    <dgm:pt modelId="{38DBBF19-966F-42D9-A68A-965B842D58E0}">
      <dgm:prSet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</dgm:spPr>
      <dgm:t>
        <a:bodyPr/>
        <a:lstStyle/>
        <a:p>
          <a:pPr algn="ctr"/>
          <a:endParaRPr lang="ru-RU" sz="1300" dirty="0"/>
        </a:p>
      </dgm:t>
    </dgm:pt>
    <dgm:pt modelId="{CC1D3F88-77F2-403B-8A8D-B20A0006ECF0}" type="parTrans" cxnId="{96BF57AC-D668-44A9-AA1C-32539222F1B9}">
      <dgm:prSet/>
      <dgm:spPr/>
      <dgm:t>
        <a:bodyPr/>
        <a:lstStyle/>
        <a:p>
          <a:endParaRPr lang="ru-RU"/>
        </a:p>
      </dgm:t>
    </dgm:pt>
    <dgm:pt modelId="{933C78D1-EB16-43ED-BA63-169CF528C2F6}" type="sibTrans" cxnId="{96BF57AC-D668-44A9-AA1C-32539222F1B9}">
      <dgm:prSet/>
      <dgm:spPr/>
      <dgm:t>
        <a:bodyPr/>
        <a:lstStyle/>
        <a:p>
          <a:endParaRPr lang="ru-RU"/>
        </a:p>
      </dgm:t>
    </dgm:pt>
    <dgm:pt modelId="{D2CC0014-91CF-4F91-BB17-063278FEB895}">
      <dgm:prSet phldrT="[Текст]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1" dirty="0" smtClean="0"/>
            <a:t>31 шт.</a:t>
          </a:r>
          <a:endParaRPr lang="ru-RU" b="1" dirty="0"/>
        </a:p>
      </dgm:t>
    </dgm:pt>
    <dgm:pt modelId="{E3019728-2F06-4F6D-BB8F-EFDFD5A3C35F}" type="sibTrans" cxnId="{8D9B84DE-1D66-48ED-9B31-96093A14DC33}">
      <dgm:prSet/>
      <dgm:spPr/>
      <dgm:t>
        <a:bodyPr/>
        <a:lstStyle/>
        <a:p>
          <a:endParaRPr lang="ru-RU" b="1"/>
        </a:p>
      </dgm:t>
    </dgm:pt>
    <dgm:pt modelId="{349361BE-ADB3-42BA-AA2B-958512B13EAD}" type="parTrans" cxnId="{8D9B84DE-1D66-48ED-9B31-96093A14DC33}">
      <dgm:prSet/>
      <dgm:spPr/>
      <dgm:t>
        <a:bodyPr/>
        <a:lstStyle/>
        <a:p>
          <a:endParaRPr lang="ru-RU" b="1"/>
        </a:p>
      </dgm:t>
    </dgm:pt>
    <dgm:pt modelId="{504F71E5-53CF-45CB-B30E-4910502A4743}" type="pres">
      <dgm:prSet presAssocID="{ED9A379E-22D8-4C9E-877E-6D313D8C1E44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EA65EE9-5146-4FDA-8400-A5E2D6540609}" type="pres">
      <dgm:prSet presAssocID="{9927A8CC-3292-40A4-964B-0ED2B5558881}" presName="compNode" presStyleCnt="0"/>
      <dgm:spPr/>
    </dgm:pt>
    <dgm:pt modelId="{6DF75CFC-BAD3-4EF4-B577-7BB2EF1411BB}" type="pres">
      <dgm:prSet presAssocID="{9927A8CC-3292-40A4-964B-0ED2B5558881}" presName="childRect" presStyleLbl="bg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7AA673-D501-4C63-BE43-8DBDEA63DEBE}" type="pres">
      <dgm:prSet presAssocID="{9927A8CC-3292-40A4-964B-0ED2B5558881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80E6F5-DCD0-4973-B645-AF1473E232A2}" type="pres">
      <dgm:prSet presAssocID="{9927A8CC-3292-40A4-964B-0ED2B5558881}" presName="parentRect" presStyleLbl="alignNode1" presStyleIdx="0" presStyleCnt="5"/>
      <dgm:spPr/>
      <dgm:t>
        <a:bodyPr/>
        <a:lstStyle/>
        <a:p>
          <a:endParaRPr lang="ru-RU"/>
        </a:p>
      </dgm:t>
    </dgm:pt>
    <dgm:pt modelId="{B4DCC435-240B-48B3-805E-E37A43F8473B}" type="pres">
      <dgm:prSet presAssocID="{9927A8CC-3292-40A4-964B-0ED2B5558881}" presName="adorn" presStyleLbl="fgAccFollowNode1" presStyleIdx="0" presStyleCnt="5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ru-RU"/>
        </a:p>
      </dgm:t>
    </dgm:pt>
    <dgm:pt modelId="{EE42B1C4-02B7-45A5-972E-9A94B1E21F06}" type="pres">
      <dgm:prSet presAssocID="{107B7E48-5275-4B8A-AC3B-AA2E42A34A7C}" presName="sibTrans" presStyleLbl="sibTrans2D1" presStyleIdx="0" presStyleCnt="0"/>
      <dgm:spPr/>
      <dgm:t>
        <a:bodyPr/>
        <a:lstStyle/>
        <a:p>
          <a:endParaRPr lang="ru-RU"/>
        </a:p>
      </dgm:t>
    </dgm:pt>
    <dgm:pt modelId="{82A8C725-A95D-4237-BF0B-375F8999CD7F}" type="pres">
      <dgm:prSet presAssocID="{C8BBC065-95E9-4346-AD21-72726B8975EE}" presName="compNode" presStyleCnt="0"/>
      <dgm:spPr/>
    </dgm:pt>
    <dgm:pt modelId="{10CF51D5-1E76-44ED-9454-5FE3C0CBCAE9}" type="pres">
      <dgm:prSet presAssocID="{C8BBC065-95E9-4346-AD21-72726B8975EE}" presName="childRect" presStyleLbl="bg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9BA554-D443-48B0-9CAC-8CA04D6AC172}" type="pres">
      <dgm:prSet presAssocID="{C8BBC065-95E9-4346-AD21-72726B8975EE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CD2CFC-4F7D-48BC-979B-20C713DBB70C}" type="pres">
      <dgm:prSet presAssocID="{C8BBC065-95E9-4346-AD21-72726B8975EE}" presName="parentRect" presStyleLbl="alignNode1" presStyleIdx="1" presStyleCnt="5"/>
      <dgm:spPr/>
      <dgm:t>
        <a:bodyPr/>
        <a:lstStyle/>
        <a:p>
          <a:endParaRPr lang="ru-RU"/>
        </a:p>
      </dgm:t>
    </dgm:pt>
    <dgm:pt modelId="{7815D2CB-A344-42A4-A0EF-AF7F269BE62A}" type="pres">
      <dgm:prSet presAssocID="{C8BBC065-95E9-4346-AD21-72726B8975EE}" presName="adorn" presStyleLbl="fgAccFollowNode1" presStyleIdx="1" presStyleCnt="5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3E65E66-A9B1-422C-A9BF-5889AB91EB11}" type="pres">
      <dgm:prSet presAssocID="{144B96F1-136C-48DD-B6AA-874EE466ADC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DCCE6E2A-99B6-47CE-B273-D4EAB4CFC908}" type="pres">
      <dgm:prSet presAssocID="{5D808BF4-FD90-42E6-A553-2FF28B5C6666}" presName="compNode" presStyleCnt="0"/>
      <dgm:spPr/>
    </dgm:pt>
    <dgm:pt modelId="{88BC0FA1-FF7A-4DB7-9B81-ACBC0BB76637}" type="pres">
      <dgm:prSet presAssocID="{5D808BF4-FD90-42E6-A553-2FF28B5C6666}" presName="childRect" presStyleLbl="bgAcc1" presStyleIdx="2" presStyleCnt="5" custScaleX="1222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F1FC23-CC4E-4673-B826-91314141F987}" type="pres">
      <dgm:prSet presAssocID="{5D808BF4-FD90-42E6-A553-2FF28B5C666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C1BD18-6A8E-4814-93B6-5F2751782B42}" type="pres">
      <dgm:prSet presAssocID="{5D808BF4-FD90-42E6-A553-2FF28B5C6666}" presName="parentRect" presStyleLbl="alignNode1" presStyleIdx="2" presStyleCnt="5"/>
      <dgm:spPr/>
      <dgm:t>
        <a:bodyPr/>
        <a:lstStyle/>
        <a:p>
          <a:endParaRPr lang="ru-RU"/>
        </a:p>
      </dgm:t>
    </dgm:pt>
    <dgm:pt modelId="{2AEC9916-5DA9-4CE7-BEB9-8DE48A5F7A72}" type="pres">
      <dgm:prSet presAssocID="{5D808BF4-FD90-42E6-A553-2FF28B5C6666}" presName="adorn" presStyleLbl="fgAccFollowNode1" presStyleIdx="2" presStyleCnt="5"/>
      <dgm:spPr>
        <a:blipFill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21CA3445-AEE1-49B3-AA7E-86B6EA3121F8}" type="pres">
      <dgm:prSet presAssocID="{DB059228-8D66-4F55-B7FA-46D1EE297637}" presName="sibTrans" presStyleLbl="sibTrans2D1" presStyleIdx="0" presStyleCnt="0"/>
      <dgm:spPr/>
      <dgm:t>
        <a:bodyPr/>
        <a:lstStyle/>
        <a:p>
          <a:endParaRPr lang="ru-RU"/>
        </a:p>
      </dgm:t>
    </dgm:pt>
    <dgm:pt modelId="{C0B1148B-1360-4B69-A63E-C724A83D91F7}" type="pres">
      <dgm:prSet presAssocID="{D409E941-0392-446C-8F11-5A8C5AA9B159}" presName="compNode" presStyleCnt="0"/>
      <dgm:spPr/>
    </dgm:pt>
    <dgm:pt modelId="{24ABC480-50A1-4CB1-A15C-937FC3EC1C84}" type="pres">
      <dgm:prSet presAssocID="{D409E941-0392-446C-8F11-5A8C5AA9B159}" presName="childRect" presStyleLbl="bgAcc1" presStyleIdx="3" presStyleCnt="5" custLinFactNeighborX="-27496" custLinFactNeighborY="-167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3EB389-AD66-4EDC-BD1A-9844CEEE4283}" type="pres">
      <dgm:prSet presAssocID="{D409E941-0392-446C-8F11-5A8C5AA9B159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705DD3-07A2-45FC-B642-F919CD5BDD0B}" type="pres">
      <dgm:prSet presAssocID="{D409E941-0392-446C-8F11-5A8C5AA9B159}" presName="parentRect" presStyleLbl="alignNode1" presStyleIdx="3" presStyleCnt="5" custLinFactNeighborX="-27496" custLinFactNeighborY="-10271"/>
      <dgm:spPr/>
      <dgm:t>
        <a:bodyPr/>
        <a:lstStyle/>
        <a:p>
          <a:endParaRPr lang="ru-RU"/>
        </a:p>
      </dgm:t>
    </dgm:pt>
    <dgm:pt modelId="{FCDD67A2-47FE-4A8D-B260-C403E077CC07}" type="pres">
      <dgm:prSet presAssocID="{D409E941-0392-446C-8F11-5A8C5AA9B159}" presName="adorn" presStyleLbl="fgAccFollowNode1" presStyleIdx="3" presStyleCnt="5" custLinFactNeighborX="-84831" custLinFactNeighborY="1817"/>
      <dgm:spPr>
        <a:blipFill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A5297F77-6279-424D-BD8B-5778B31B01EA}" type="pres">
      <dgm:prSet presAssocID="{AB094906-C757-4B73-AAB5-DE4E1BC6FFCA}" presName="sibTrans" presStyleLbl="sibTrans2D1" presStyleIdx="0" presStyleCnt="0"/>
      <dgm:spPr/>
      <dgm:t>
        <a:bodyPr/>
        <a:lstStyle/>
        <a:p>
          <a:endParaRPr lang="ru-RU"/>
        </a:p>
      </dgm:t>
    </dgm:pt>
    <dgm:pt modelId="{FAB71F25-4315-4F91-A6AB-66AF99F7278F}" type="pres">
      <dgm:prSet presAssocID="{D2CC0014-91CF-4F91-BB17-063278FEB895}" presName="compNode" presStyleCnt="0"/>
      <dgm:spPr/>
    </dgm:pt>
    <dgm:pt modelId="{078E2C58-FED2-4043-8D51-588F5BC20398}" type="pres">
      <dgm:prSet presAssocID="{D2CC0014-91CF-4F91-BB17-063278FEB895}" presName="childRect" presStyleLbl="bgAcc1" presStyleIdx="4" presStyleCnt="5" custLinFactNeighborX="-9976" custLinFactNeighborY="-135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849D75-8AE9-437A-89C7-42D20C93FDD7}" type="pres">
      <dgm:prSet presAssocID="{D2CC0014-91CF-4F91-BB17-063278FEB895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BB494E-10EB-442B-A2EE-C00D571AD0B3}" type="pres">
      <dgm:prSet presAssocID="{D2CC0014-91CF-4F91-BB17-063278FEB895}" presName="parentRect" presStyleLbl="alignNode1" presStyleIdx="4" presStyleCnt="5" custLinFactNeighborX="-11477" custLinFactNeighborY="-10271"/>
      <dgm:spPr/>
      <dgm:t>
        <a:bodyPr/>
        <a:lstStyle/>
        <a:p>
          <a:endParaRPr lang="ru-RU"/>
        </a:p>
      </dgm:t>
    </dgm:pt>
    <dgm:pt modelId="{9E10FD17-2E9F-4C6B-8AF8-318980489E79}" type="pres">
      <dgm:prSet presAssocID="{D2CC0014-91CF-4F91-BB17-063278FEB895}" presName="adorn" presStyleLbl="fgAccFollowNode1" presStyleIdx="4" presStyleCnt="5" custLinFactNeighborX="-34204" custLinFactNeighborY="-11085"/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  <dgm:t>
        <a:bodyPr/>
        <a:lstStyle/>
        <a:p>
          <a:endParaRPr lang="ru-RU"/>
        </a:p>
      </dgm:t>
    </dgm:pt>
  </dgm:ptLst>
  <dgm:cxnLst>
    <dgm:cxn modelId="{4A08F468-39CF-4095-8E7B-89F8A45D045A}" type="presOf" srcId="{5D808BF4-FD90-42E6-A553-2FF28B5C6666}" destId="{F6C1BD18-6A8E-4814-93B6-5F2751782B42}" srcOrd="1" destOrd="0" presId="urn:microsoft.com/office/officeart/2005/8/layout/bList2"/>
    <dgm:cxn modelId="{F1011181-0B24-418B-986A-49FBDEA27962}" type="presOf" srcId="{EFA129E5-48A4-4808-80F4-7D23B3AE1922}" destId="{10CF51D5-1E76-44ED-9454-5FE3C0CBCAE9}" srcOrd="0" destOrd="0" presId="urn:microsoft.com/office/officeart/2005/8/layout/bList2"/>
    <dgm:cxn modelId="{1C5EA676-7BDA-4EC5-9D4D-409493711587}" type="presOf" srcId="{38DBBF19-966F-42D9-A68A-965B842D58E0}" destId="{24ABC480-50A1-4CB1-A15C-937FC3EC1C84}" srcOrd="0" destOrd="0" presId="urn:microsoft.com/office/officeart/2005/8/layout/bList2"/>
    <dgm:cxn modelId="{3C794B25-6A45-4162-AE98-92E9099D8246}" srcId="{ED9A379E-22D8-4C9E-877E-6D313D8C1E44}" destId="{D409E941-0392-446C-8F11-5A8C5AA9B159}" srcOrd="3" destOrd="0" parTransId="{E02E4E47-0B3B-4770-8B72-DDAD9DB19E76}" sibTransId="{AB094906-C757-4B73-AAB5-DE4E1BC6FFCA}"/>
    <dgm:cxn modelId="{E4159EE6-1160-4CE9-8D4C-2F0A490A5707}" srcId="{5D808BF4-FD90-42E6-A553-2FF28B5C6666}" destId="{10A887A6-E0B2-4ECD-89DA-FBD61299022B}" srcOrd="0" destOrd="0" parTransId="{E9C4ED78-CFCF-438C-974C-21C174E5C857}" sibTransId="{6483823A-CBC1-4937-86F4-10941502FB00}"/>
    <dgm:cxn modelId="{9771DBA7-708B-4B60-A243-E214B535D170}" type="presOf" srcId="{D2CC0014-91CF-4F91-BB17-063278FEB895}" destId="{48849D75-8AE9-437A-89C7-42D20C93FDD7}" srcOrd="0" destOrd="0" presId="urn:microsoft.com/office/officeart/2005/8/layout/bList2"/>
    <dgm:cxn modelId="{4693C1CA-6F1E-44C1-B244-36AAB5E870B8}" type="presOf" srcId="{9927A8CC-3292-40A4-964B-0ED2B5558881}" destId="{D57AA673-D501-4C63-BE43-8DBDEA63DEBE}" srcOrd="0" destOrd="0" presId="urn:microsoft.com/office/officeart/2005/8/layout/bList2"/>
    <dgm:cxn modelId="{52BA187D-3FB1-42FA-A6AE-BEC634AE504D}" type="presOf" srcId="{C8BBC065-95E9-4346-AD21-72726B8975EE}" destId="{1DCD2CFC-4F7D-48BC-979B-20C713DBB70C}" srcOrd="1" destOrd="0" presId="urn:microsoft.com/office/officeart/2005/8/layout/bList2"/>
    <dgm:cxn modelId="{B1E86BD9-6FCC-41D2-96B7-B78878D37D80}" type="presOf" srcId="{10A887A6-E0B2-4ECD-89DA-FBD61299022B}" destId="{88BC0FA1-FF7A-4DB7-9B81-ACBC0BB76637}" srcOrd="0" destOrd="0" presId="urn:microsoft.com/office/officeart/2005/8/layout/bList2"/>
    <dgm:cxn modelId="{9F46B803-37CE-482F-914F-02439EFA2CF7}" type="presOf" srcId="{D409E941-0392-446C-8F11-5A8C5AA9B159}" destId="{913EB389-AD66-4EDC-BD1A-9844CEEE4283}" srcOrd="0" destOrd="0" presId="urn:microsoft.com/office/officeart/2005/8/layout/bList2"/>
    <dgm:cxn modelId="{7A8ADF39-7D86-40A0-A160-9621E2099893}" type="presOf" srcId="{ED9A379E-22D8-4C9E-877E-6D313D8C1E44}" destId="{504F71E5-53CF-45CB-B30E-4910502A4743}" srcOrd="0" destOrd="0" presId="urn:microsoft.com/office/officeart/2005/8/layout/bList2"/>
    <dgm:cxn modelId="{86A3F99F-ED38-49C7-8F1D-AF62724D4F88}" type="presOf" srcId="{144B96F1-136C-48DD-B6AA-874EE466ADC4}" destId="{E3E65E66-A9B1-422C-A9BF-5889AB91EB11}" srcOrd="0" destOrd="0" presId="urn:microsoft.com/office/officeart/2005/8/layout/bList2"/>
    <dgm:cxn modelId="{70AA90B2-EC0E-48E0-9962-D0A6F05EEF11}" type="presOf" srcId="{0965FF83-F9C8-4154-B5EC-D43FD2A90476}" destId="{6DF75CFC-BAD3-4EF4-B577-7BB2EF1411BB}" srcOrd="0" destOrd="0" presId="urn:microsoft.com/office/officeart/2005/8/layout/bList2"/>
    <dgm:cxn modelId="{E8DE5855-3B66-4D42-BA51-9BC9D10D0139}" type="presOf" srcId="{D2CC0014-91CF-4F91-BB17-063278FEB895}" destId="{A3BB494E-10EB-442B-A2EE-C00D571AD0B3}" srcOrd="1" destOrd="0" presId="urn:microsoft.com/office/officeart/2005/8/layout/bList2"/>
    <dgm:cxn modelId="{11C10C07-38C4-48F8-AD57-7998E2DDBD86}" srcId="{ED9A379E-22D8-4C9E-877E-6D313D8C1E44}" destId="{9927A8CC-3292-40A4-964B-0ED2B5558881}" srcOrd="0" destOrd="0" parTransId="{64DDBA5D-013B-4148-A2BE-82B8B11D09AC}" sibTransId="{107B7E48-5275-4B8A-AC3B-AA2E42A34A7C}"/>
    <dgm:cxn modelId="{38B93A3A-CE20-4508-B6E6-4A68F545256F}" type="presOf" srcId="{D409E941-0392-446C-8F11-5A8C5AA9B159}" destId="{BC705DD3-07A2-45FC-B642-F919CD5BDD0B}" srcOrd="1" destOrd="0" presId="urn:microsoft.com/office/officeart/2005/8/layout/bList2"/>
    <dgm:cxn modelId="{F0ABC27C-440C-4863-8E5C-BC95E858CA82}" type="presOf" srcId="{9927A8CC-3292-40A4-964B-0ED2B5558881}" destId="{9480E6F5-DCD0-4973-B645-AF1473E232A2}" srcOrd="1" destOrd="0" presId="urn:microsoft.com/office/officeart/2005/8/layout/bList2"/>
    <dgm:cxn modelId="{67099D8C-7500-42A0-9A54-332A0B222EE8}" type="presOf" srcId="{5D808BF4-FD90-42E6-A553-2FF28B5C6666}" destId="{69F1FC23-CC4E-4673-B826-91314141F987}" srcOrd="0" destOrd="0" presId="urn:microsoft.com/office/officeart/2005/8/layout/bList2"/>
    <dgm:cxn modelId="{FEEA1E03-E026-49FB-A1CE-B07649EADE08}" srcId="{C8BBC065-95E9-4346-AD21-72726B8975EE}" destId="{EFA129E5-48A4-4808-80F4-7D23B3AE1922}" srcOrd="0" destOrd="0" parTransId="{3531F52D-36E7-4837-B42E-995D3D1B9606}" sibTransId="{79207F1B-8572-47AA-ACCA-A8D321DF3878}"/>
    <dgm:cxn modelId="{03B072C1-33FF-4531-9D09-3577CAB40E9C}" type="presOf" srcId="{107B7E48-5275-4B8A-AC3B-AA2E42A34A7C}" destId="{EE42B1C4-02B7-45A5-972E-9A94B1E21F06}" srcOrd="0" destOrd="0" presId="urn:microsoft.com/office/officeart/2005/8/layout/bList2"/>
    <dgm:cxn modelId="{96BF57AC-D668-44A9-AA1C-32539222F1B9}" srcId="{D409E941-0392-446C-8F11-5A8C5AA9B159}" destId="{38DBBF19-966F-42D9-A68A-965B842D58E0}" srcOrd="0" destOrd="0" parTransId="{CC1D3F88-77F2-403B-8A8D-B20A0006ECF0}" sibTransId="{933C78D1-EB16-43ED-BA63-169CF528C2F6}"/>
    <dgm:cxn modelId="{3640A11E-311E-4853-8B9D-79B92BB8B45C}" type="presOf" srcId="{AB094906-C757-4B73-AAB5-DE4E1BC6FFCA}" destId="{A5297F77-6279-424D-BD8B-5778B31B01EA}" srcOrd="0" destOrd="0" presId="urn:microsoft.com/office/officeart/2005/8/layout/bList2"/>
    <dgm:cxn modelId="{EF47EC29-5C1A-43F9-A30C-2016696555E0}" type="presOf" srcId="{C8BBC065-95E9-4346-AD21-72726B8975EE}" destId="{339BA554-D443-48B0-9CAC-8CA04D6AC172}" srcOrd="0" destOrd="0" presId="urn:microsoft.com/office/officeart/2005/8/layout/bList2"/>
    <dgm:cxn modelId="{8D9B84DE-1D66-48ED-9B31-96093A14DC33}" srcId="{ED9A379E-22D8-4C9E-877E-6D313D8C1E44}" destId="{D2CC0014-91CF-4F91-BB17-063278FEB895}" srcOrd="4" destOrd="0" parTransId="{349361BE-ADB3-42BA-AA2B-958512B13EAD}" sibTransId="{E3019728-2F06-4F6D-BB8F-EFDFD5A3C35F}"/>
    <dgm:cxn modelId="{E158E763-CB11-44BA-8124-721F03E16D0D}" srcId="{9927A8CC-3292-40A4-964B-0ED2B5558881}" destId="{0965FF83-F9C8-4154-B5EC-D43FD2A90476}" srcOrd="0" destOrd="0" parTransId="{E841EC96-530A-4AB2-B49A-9E0D7FD86689}" sibTransId="{B99BD689-0C6D-4B05-9502-06060FA061E7}"/>
    <dgm:cxn modelId="{E7128159-0314-426C-B4F5-45B38C7135F8}" type="presOf" srcId="{DB059228-8D66-4F55-B7FA-46D1EE297637}" destId="{21CA3445-AEE1-49B3-AA7E-86B6EA3121F8}" srcOrd="0" destOrd="0" presId="urn:microsoft.com/office/officeart/2005/8/layout/bList2"/>
    <dgm:cxn modelId="{A6F59B4E-98A9-4F6A-9E22-74D15EF620EE}" srcId="{ED9A379E-22D8-4C9E-877E-6D313D8C1E44}" destId="{C8BBC065-95E9-4346-AD21-72726B8975EE}" srcOrd="1" destOrd="0" parTransId="{0945FF25-C4DC-4762-BF72-EEF8596856EA}" sibTransId="{144B96F1-136C-48DD-B6AA-874EE466ADC4}"/>
    <dgm:cxn modelId="{A28758B8-7AA6-4A61-BE69-A18AED3A21A8}" srcId="{ED9A379E-22D8-4C9E-877E-6D313D8C1E44}" destId="{5D808BF4-FD90-42E6-A553-2FF28B5C6666}" srcOrd="2" destOrd="0" parTransId="{48C32DA5-1EAA-45B8-A6D7-F616989BF463}" sibTransId="{DB059228-8D66-4F55-B7FA-46D1EE297637}"/>
    <dgm:cxn modelId="{BBCCEC24-FB7C-4911-8B97-42347668B0A7}" type="presParOf" srcId="{504F71E5-53CF-45CB-B30E-4910502A4743}" destId="{8EA65EE9-5146-4FDA-8400-A5E2D6540609}" srcOrd="0" destOrd="0" presId="urn:microsoft.com/office/officeart/2005/8/layout/bList2"/>
    <dgm:cxn modelId="{7536207E-D4D7-4032-9E80-1AABA873CAB5}" type="presParOf" srcId="{8EA65EE9-5146-4FDA-8400-A5E2D6540609}" destId="{6DF75CFC-BAD3-4EF4-B577-7BB2EF1411BB}" srcOrd="0" destOrd="0" presId="urn:microsoft.com/office/officeart/2005/8/layout/bList2"/>
    <dgm:cxn modelId="{9380A654-AB96-4976-8E8B-4104726EED58}" type="presParOf" srcId="{8EA65EE9-5146-4FDA-8400-A5E2D6540609}" destId="{D57AA673-D501-4C63-BE43-8DBDEA63DEBE}" srcOrd="1" destOrd="0" presId="urn:microsoft.com/office/officeart/2005/8/layout/bList2"/>
    <dgm:cxn modelId="{A0873B98-6D9B-4233-8268-1A313668ECC0}" type="presParOf" srcId="{8EA65EE9-5146-4FDA-8400-A5E2D6540609}" destId="{9480E6F5-DCD0-4973-B645-AF1473E232A2}" srcOrd="2" destOrd="0" presId="urn:microsoft.com/office/officeart/2005/8/layout/bList2"/>
    <dgm:cxn modelId="{C139F435-3FE7-42B7-8A54-31156CABD46A}" type="presParOf" srcId="{8EA65EE9-5146-4FDA-8400-A5E2D6540609}" destId="{B4DCC435-240B-48B3-805E-E37A43F8473B}" srcOrd="3" destOrd="0" presId="urn:microsoft.com/office/officeart/2005/8/layout/bList2"/>
    <dgm:cxn modelId="{053BAD37-1938-4896-B8C8-630E22BAB699}" type="presParOf" srcId="{504F71E5-53CF-45CB-B30E-4910502A4743}" destId="{EE42B1C4-02B7-45A5-972E-9A94B1E21F06}" srcOrd="1" destOrd="0" presId="urn:microsoft.com/office/officeart/2005/8/layout/bList2"/>
    <dgm:cxn modelId="{9BA10813-0C3D-4AEC-9072-55305DA7A954}" type="presParOf" srcId="{504F71E5-53CF-45CB-B30E-4910502A4743}" destId="{82A8C725-A95D-4237-BF0B-375F8999CD7F}" srcOrd="2" destOrd="0" presId="urn:microsoft.com/office/officeart/2005/8/layout/bList2"/>
    <dgm:cxn modelId="{BEF1C0FF-FB65-43B7-9CAF-F03D1F61FA8E}" type="presParOf" srcId="{82A8C725-A95D-4237-BF0B-375F8999CD7F}" destId="{10CF51D5-1E76-44ED-9454-5FE3C0CBCAE9}" srcOrd="0" destOrd="0" presId="urn:microsoft.com/office/officeart/2005/8/layout/bList2"/>
    <dgm:cxn modelId="{4411068B-0886-49CA-A8F8-27E5BC9A1F41}" type="presParOf" srcId="{82A8C725-A95D-4237-BF0B-375F8999CD7F}" destId="{339BA554-D443-48B0-9CAC-8CA04D6AC172}" srcOrd="1" destOrd="0" presId="urn:microsoft.com/office/officeart/2005/8/layout/bList2"/>
    <dgm:cxn modelId="{1C543A97-B295-4A24-A4D4-E3853B75ED05}" type="presParOf" srcId="{82A8C725-A95D-4237-BF0B-375F8999CD7F}" destId="{1DCD2CFC-4F7D-48BC-979B-20C713DBB70C}" srcOrd="2" destOrd="0" presId="urn:microsoft.com/office/officeart/2005/8/layout/bList2"/>
    <dgm:cxn modelId="{D3C9BE4E-6413-4E5E-BA5E-85F76553A3EE}" type="presParOf" srcId="{82A8C725-A95D-4237-BF0B-375F8999CD7F}" destId="{7815D2CB-A344-42A4-A0EF-AF7F269BE62A}" srcOrd="3" destOrd="0" presId="urn:microsoft.com/office/officeart/2005/8/layout/bList2"/>
    <dgm:cxn modelId="{21217FC7-4021-4B02-91F9-BB730D06027D}" type="presParOf" srcId="{504F71E5-53CF-45CB-B30E-4910502A4743}" destId="{E3E65E66-A9B1-422C-A9BF-5889AB91EB11}" srcOrd="3" destOrd="0" presId="urn:microsoft.com/office/officeart/2005/8/layout/bList2"/>
    <dgm:cxn modelId="{68D9979B-AF56-4131-987E-0115AC5B7EC6}" type="presParOf" srcId="{504F71E5-53CF-45CB-B30E-4910502A4743}" destId="{DCCE6E2A-99B6-47CE-B273-D4EAB4CFC908}" srcOrd="4" destOrd="0" presId="urn:microsoft.com/office/officeart/2005/8/layout/bList2"/>
    <dgm:cxn modelId="{36AABC30-128D-402C-96F9-8AB516F12E6B}" type="presParOf" srcId="{DCCE6E2A-99B6-47CE-B273-D4EAB4CFC908}" destId="{88BC0FA1-FF7A-4DB7-9B81-ACBC0BB76637}" srcOrd="0" destOrd="0" presId="urn:microsoft.com/office/officeart/2005/8/layout/bList2"/>
    <dgm:cxn modelId="{CF963FFB-9D9B-4BB4-B0A7-FB2133B0F23A}" type="presParOf" srcId="{DCCE6E2A-99B6-47CE-B273-D4EAB4CFC908}" destId="{69F1FC23-CC4E-4673-B826-91314141F987}" srcOrd="1" destOrd="0" presId="urn:microsoft.com/office/officeart/2005/8/layout/bList2"/>
    <dgm:cxn modelId="{48D09C95-1D94-4007-A4DA-E60D5874E977}" type="presParOf" srcId="{DCCE6E2A-99B6-47CE-B273-D4EAB4CFC908}" destId="{F6C1BD18-6A8E-4814-93B6-5F2751782B42}" srcOrd="2" destOrd="0" presId="urn:microsoft.com/office/officeart/2005/8/layout/bList2"/>
    <dgm:cxn modelId="{494B17CA-AC86-44E8-8B59-FE44A4D2A1DE}" type="presParOf" srcId="{DCCE6E2A-99B6-47CE-B273-D4EAB4CFC908}" destId="{2AEC9916-5DA9-4CE7-BEB9-8DE48A5F7A72}" srcOrd="3" destOrd="0" presId="urn:microsoft.com/office/officeart/2005/8/layout/bList2"/>
    <dgm:cxn modelId="{4E80C635-810B-4A57-9101-DE860DB9C7D1}" type="presParOf" srcId="{504F71E5-53CF-45CB-B30E-4910502A4743}" destId="{21CA3445-AEE1-49B3-AA7E-86B6EA3121F8}" srcOrd="5" destOrd="0" presId="urn:microsoft.com/office/officeart/2005/8/layout/bList2"/>
    <dgm:cxn modelId="{244A3F92-0FF0-43B1-A1BB-27966E899B9C}" type="presParOf" srcId="{504F71E5-53CF-45CB-B30E-4910502A4743}" destId="{C0B1148B-1360-4B69-A63E-C724A83D91F7}" srcOrd="6" destOrd="0" presId="urn:microsoft.com/office/officeart/2005/8/layout/bList2"/>
    <dgm:cxn modelId="{667C3DA1-2085-42E3-A1FA-034F3BA3BD01}" type="presParOf" srcId="{C0B1148B-1360-4B69-A63E-C724A83D91F7}" destId="{24ABC480-50A1-4CB1-A15C-937FC3EC1C84}" srcOrd="0" destOrd="0" presId="urn:microsoft.com/office/officeart/2005/8/layout/bList2"/>
    <dgm:cxn modelId="{BA83A13A-B3AF-48A1-BD9E-832CE3DEADFD}" type="presParOf" srcId="{C0B1148B-1360-4B69-A63E-C724A83D91F7}" destId="{913EB389-AD66-4EDC-BD1A-9844CEEE4283}" srcOrd="1" destOrd="0" presId="urn:microsoft.com/office/officeart/2005/8/layout/bList2"/>
    <dgm:cxn modelId="{23949327-DAE5-4E5D-A2ED-5DD207049379}" type="presParOf" srcId="{C0B1148B-1360-4B69-A63E-C724A83D91F7}" destId="{BC705DD3-07A2-45FC-B642-F919CD5BDD0B}" srcOrd="2" destOrd="0" presId="urn:microsoft.com/office/officeart/2005/8/layout/bList2"/>
    <dgm:cxn modelId="{273A6FFD-5D3C-41A8-BBC7-B123B7954E7C}" type="presParOf" srcId="{C0B1148B-1360-4B69-A63E-C724A83D91F7}" destId="{FCDD67A2-47FE-4A8D-B260-C403E077CC07}" srcOrd="3" destOrd="0" presId="urn:microsoft.com/office/officeart/2005/8/layout/bList2"/>
    <dgm:cxn modelId="{4AEA5D22-B257-4647-B521-EFFDB44091A1}" type="presParOf" srcId="{504F71E5-53CF-45CB-B30E-4910502A4743}" destId="{A5297F77-6279-424D-BD8B-5778B31B01EA}" srcOrd="7" destOrd="0" presId="urn:microsoft.com/office/officeart/2005/8/layout/bList2"/>
    <dgm:cxn modelId="{9F99DEF0-F27F-489F-9C1F-76EF61AD5957}" type="presParOf" srcId="{504F71E5-53CF-45CB-B30E-4910502A4743}" destId="{FAB71F25-4315-4F91-A6AB-66AF99F7278F}" srcOrd="8" destOrd="0" presId="urn:microsoft.com/office/officeart/2005/8/layout/bList2"/>
    <dgm:cxn modelId="{4C9A38BE-7186-4954-9AD0-1A42D2370879}" type="presParOf" srcId="{FAB71F25-4315-4F91-A6AB-66AF99F7278F}" destId="{078E2C58-FED2-4043-8D51-588F5BC20398}" srcOrd="0" destOrd="0" presId="urn:microsoft.com/office/officeart/2005/8/layout/bList2"/>
    <dgm:cxn modelId="{CA28A534-D2FC-4C70-984F-64BDE6F0C19F}" type="presParOf" srcId="{FAB71F25-4315-4F91-A6AB-66AF99F7278F}" destId="{48849D75-8AE9-437A-89C7-42D20C93FDD7}" srcOrd="1" destOrd="0" presId="urn:microsoft.com/office/officeart/2005/8/layout/bList2"/>
    <dgm:cxn modelId="{25D91E87-D728-4473-AF64-20520795BD45}" type="presParOf" srcId="{FAB71F25-4315-4F91-A6AB-66AF99F7278F}" destId="{A3BB494E-10EB-442B-A2EE-C00D571AD0B3}" srcOrd="2" destOrd="0" presId="urn:microsoft.com/office/officeart/2005/8/layout/bList2"/>
    <dgm:cxn modelId="{E821C76F-9880-468F-88AF-5088B157598E}" type="presParOf" srcId="{FAB71F25-4315-4F91-A6AB-66AF99F7278F}" destId="{9E10FD17-2E9F-4C6B-8AF8-318980489E79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F75CFC-BAD3-4EF4-B577-7BB2EF1411BB}">
      <dsp:nvSpPr>
        <dsp:cNvPr id="0" name=""/>
        <dsp:cNvSpPr/>
      </dsp:nvSpPr>
      <dsp:spPr>
        <a:xfrm>
          <a:off x="1753" y="304226"/>
          <a:ext cx="1533067" cy="1144402"/>
        </a:xfrm>
        <a:prstGeom prst="round2SameRect">
          <a:avLst>
            <a:gd name="adj1" fmla="val 8000"/>
            <a:gd name="adj2" fmla="val 0"/>
          </a:avLst>
        </a:prstGeom>
        <a:solidFill>
          <a:schemeClr val="accent2">
            <a:lumMod val="20000"/>
            <a:lumOff val="80000"/>
            <a:alpha val="9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49530" rIns="16510" bIns="16510" numCol="1" spcCol="1270" anchor="t" anchorCtr="0">
          <a:noAutofit/>
        </a:bodyPr>
        <a:lstStyle/>
        <a:p>
          <a:pPr marL="114300" lvl="1" indent="-114300" algn="ctr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300" b="1" kern="1200" dirty="0"/>
        </a:p>
      </dsp:txBody>
      <dsp:txXfrm>
        <a:off x="28568" y="331041"/>
        <a:ext cx="1479437" cy="1117587"/>
      </dsp:txXfrm>
    </dsp:sp>
    <dsp:sp modelId="{9480E6F5-DCD0-4973-B645-AF1473E232A2}">
      <dsp:nvSpPr>
        <dsp:cNvPr id="0" name=""/>
        <dsp:cNvSpPr/>
      </dsp:nvSpPr>
      <dsp:spPr>
        <a:xfrm>
          <a:off x="1753" y="1448629"/>
          <a:ext cx="1533067" cy="49209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0" rIns="1397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390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 млн. руб.</a:t>
          </a:r>
          <a:endParaRPr lang="ru-RU" sz="1100" b="1" kern="1200" dirty="0"/>
        </a:p>
      </dsp:txBody>
      <dsp:txXfrm>
        <a:off x="1753" y="1448629"/>
        <a:ext cx="1079624" cy="492093"/>
      </dsp:txXfrm>
    </dsp:sp>
    <dsp:sp modelId="{B4DCC435-240B-48B3-805E-E37A43F8473B}">
      <dsp:nvSpPr>
        <dsp:cNvPr id="0" name=""/>
        <dsp:cNvSpPr/>
      </dsp:nvSpPr>
      <dsp:spPr>
        <a:xfrm>
          <a:off x="1124746" y="1526793"/>
          <a:ext cx="536573" cy="536573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CF51D5-1E76-44ED-9454-5FE3C0CBCAE9}">
      <dsp:nvSpPr>
        <dsp:cNvPr id="0" name=""/>
        <dsp:cNvSpPr/>
      </dsp:nvSpPr>
      <dsp:spPr>
        <a:xfrm>
          <a:off x="1794253" y="304226"/>
          <a:ext cx="1533067" cy="1144402"/>
        </a:xfrm>
        <a:prstGeom prst="round2SameRect">
          <a:avLst>
            <a:gd name="adj1" fmla="val 8000"/>
            <a:gd name="adj2" fmla="val 0"/>
          </a:avLst>
        </a:prstGeom>
        <a:solidFill>
          <a:schemeClr val="accent3">
            <a:lumMod val="20000"/>
            <a:lumOff val="80000"/>
            <a:alpha val="9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49530" rIns="16510" bIns="16510" numCol="1" spcCol="1270" anchor="t" anchorCtr="0">
          <a:noAutofit/>
        </a:bodyPr>
        <a:lstStyle/>
        <a:p>
          <a:pPr marL="114300" lvl="1" indent="-114300" algn="ctr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300" kern="1200" dirty="0"/>
        </a:p>
      </dsp:txBody>
      <dsp:txXfrm>
        <a:off x="1821068" y="331041"/>
        <a:ext cx="1479437" cy="1117587"/>
      </dsp:txXfrm>
    </dsp:sp>
    <dsp:sp modelId="{1DCD2CFC-4F7D-48BC-979B-20C713DBB70C}">
      <dsp:nvSpPr>
        <dsp:cNvPr id="0" name=""/>
        <dsp:cNvSpPr/>
      </dsp:nvSpPr>
      <dsp:spPr>
        <a:xfrm>
          <a:off x="1794253" y="1448629"/>
          <a:ext cx="1533067" cy="49209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0" rIns="1397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27 шт.</a:t>
          </a:r>
          <a:endParaRPr lang="ru-RU" sz="1100" b="1" kern="1200" dirty="0"/>
        </a:p>
      </dsp:txBody>
      <dsp:txXfrm>
        <a:off x="1794253" y="1448629"/>
        <a:ext cx="1079624" cy="492093"/>
      </dsp:txXfrm>
    </dsp:sp>
    <dsp:sp modelId="{7815D2CB-A344-42A4-A0EF-AF7F269BE62A}">
      <dsp:nvSpPr>
        <dsp:cNvPr id="0" name=""/>
        <dsp:cNvSpPr/>
      </dsp:nvSpPr>
      <dsp:spPr>
        <a:xfrm>
          <a:off x="2917245" y="1526793"/>
          <a:ext cx="536573" cy="536573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8BC0FA1-FF7A-4DB7-9B81-ACBC0BB76637}">
      <dsp:nvSpPr>
        <dsp:cNvPr id="0" name=""/>
        <dsp:cNvSpPr/>
      </dsp:nvSpPr>
      <dsp:spPr>
        <a:xfrm>
          <a:off x="3586752" y="304226"/>
          <a:ext cx="1873898" cy="1144402"/>
        </a:xfrm>
        <a:prstGeom prst="round2SameRect">
          <a:avLst>
            <a:gd name="adj1" fmla="val 8000"/>
            <a:gd name="adj2" fmla="val 0"/>
          </a:avLst>
        </a:prstGeom>
        <a:solidFill>
          <a:schemeClr val="accent4">
            <a:lumMod val="20000"/>
            <a:lumOff val="80000"/>
            <a:alpha val="9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49530" rIns="16510" bIns="16510" numCol="1" spcCol="1270" anchor="t" anchorCtr="0">
          <a:noAutofit/>
        </a:bodyPr>
        <a:lstStyle/>
        <a:p>
          <a:pPr marL="114300" lvl="1" indent="-114300" algn="ctr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300" kern="1200" dirty="0"/>
        </a:p>
      </dsp:txBody>
      <dsp:txXfrm>
        <a:off x="3613567" y="331041"/>
        <a:ext cx="1820268" cy="1117587"/>
      </dsp:txXfrm>
    </dsp:sp>
    <dsp:sp modelId="{F6C1BD18-6A8E-4814-93B6-5F2751782B42}">
      <dsp:nvSpPr>
        <dsp:cNvPr id="0" name=""/>
        <dsp:cNvSpPr/>
      </dsp:nvSpPr>
      <dsp:spPr>
        <a:xfrm>
          <a:off x="3757168" y="1448629"/>
          <a:ext cx="1533067" cy="49209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0" rIns="1397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15 шт. на сумму 38 млн. руб.</a:t>
          </a:r>
          <a:endParaRPr lang="ru-RU" sz="1100" b="1" kern="1200" dirty="0"/>
        </a:p>
      </dsp:txBody>
      <dsp:txXfrm>
        <a:off x="3757168" y="1448629"/>
        <a:ext cx="1079624" cy="492093"/>
      </dsp:txXfrm>
    </dsp:sp>
    <dsp:sp modelId="{2AEC9916-5DA9-4CE7-BEB9-8DE48A5F7A72}">
      <dsp:nvSpPr>
        <dsp:cNvPr id="0" name=""/>
        <dsp:cNvSpPr/>
      </dsp:nvSpPr>
      <dsp:spPr>
        <a:xfrm>
          <a:off x="4880160" y="1526793"/>
          <a:ext cx="536573" cy="536573"/>
        </a:xfrm>
        <a:prstGeom prst="ellipse">
          <a:avLst/>
        </a:prstGeom>
        <a:blipFill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ABC480-50A1-4CB1-A15C-937FC3EC1C84}">
      <dsp:nvSpPr>
        <dsp:cNvPr id="0" name=""/>
        <dsp:cNvSpPr/>
      </dsp:nvSpPr>
      <dsp:spPr>
        <a:xfrm>
          <a:off x="583637" y="2136975"/>
          <a:ext cx="1533067" cy="1144402"/>
        </a:xfrm>
        <a:prstGeom prst="round2SameRect">
          <a:avLst>
            <a:gd name="adj1" fmla="val 8000"/>
            <a:gd name="adj2" fmla="val 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49530" rIns="16510" bIns="16510" numCol="1" spcCol="1270" anchor="t" anchorCtr="0">
          <a:noAutofit/>
        </a:bodyPr>
        <a:lstStyle/>
        <a:p>
          <a:pPr marL="114300" lvl="1" indent="-114300" algn="ctr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300" kern="1200" dirty="0"/>
        </a:p>
      </dsp:txBody>
      <dsp:txXfrm>
        <a:off x="610452" y="2163790"/>
        <a:ext cx="1479437" cy="1117587"/>
      </dsp:txXfrm>
    </dsp:sp>
    <dsp:sp modelId="{BC705DD3-07A2-45FC-B642-F919CD5BDD0B}">
      <dsp:nvSpPr>
        <dsp:cNvPr id="0" name=""/>
        <dsp:cNvSpPr/>
      </dsp:nvSpPr>
      <dsp:spPr>
        <a:xfrm>
          <a:off x="583637" y="3422980"/>
          <a:ext cx="1533067" cy="49209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0" rIns="13970" bIns="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100" b="1" kern="1200" dirty="0" smtClean="0"/>
            <a:t>437</a:t>
          </a:r>
        </a:p>
        <a:p>
          <a:pPr marL="0" lvl="0" indent="0" algn="ctr" defTabSz="914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100" b="1" kern="1200" dirty="0" smtClean="0"/>
            <a:t>млн. руб.</a:t>
          </a:r>
          <a:endParaRPr lang="ru-RU" sz="1100" b="1" kern="1200" dirty="0"/>
        </a:p>
      </dsp:txBody>
      <dsp:txXfrm>
        <a:off x="583637" y="3422980"/>
        <a:ext cx="1079624" cy="492093"/>
      </dsp:txXfrm>
    </dsp:sp>
    <dsp:sp modelId="{FCDD67A2-47FE-4A8D-B260-C403E077CC07}">
      <dsp:nvSpPr>
        <dsp:cNvPr id="0" name=""/>
        <dsp:cNvSpPr/>
      </dsp:nvSpPr>
      <dsp:spPr>
        <a:xfrm>
          <a:off x="1672981" y="3561437"/>
          <a:ext cx="536573" cy="536573"/>
        </a:xfrm>
        <a:prstGeom prst="ellipse">
          <a:avLst/>
        </a:prstGeom>
        <a:blipFill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8E2C58-FED2-4043-8D51-588F5BC20398}">
      <dsp:nvSpPr>
        <dsp:cNvPr id="0" name=""/>
        <dsp:cNvSpPr/>
      </dsp:nvSpPr>
      <dsp:spPr>
        <a:xfrm>
          <a:off x="2644730" y="2174386"/>
          <a:ext cx="1533067" cy="1144402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BB494E-10EB-442B-A2EE-C00D571AD0B3}">
      <dsp:nvSpPr>
        <dsp:cNvPr id="0" name=""/>
        <dsp:cNvSpPr/>
      </dsp:nvSpPr>
      <dsp:spPr>
        <a:xfrm>
          <a:off x="2621718" y="3422980"/>
          <a:ext cx="1533067" cy="49209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0" rIns="13970" bIns="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100" b="1" kern="1200" dirty="0" smtClean="0"/>
            <a:t>31 шт.</a:t>
          </a:r>
          <a:endParaRPr lang="ru-RU" sz="1100" b="1" kern="1200" dirty="0"/>
        </a:p>
      </dsp:txBody>
      <dsp:txXfrm>
        <a:off x="2621718" y="3422980"/>
        <a:ext cx="1079624" cy="492093"/>
      </dsp:txXfrm>
    </dsp:sp>
    <dsp:sp modelId="{9E10FD17-2E9F-4C6B-8AF8-318980489E79}">
      <dsp:nvSpPr>
        <dsp:cNvPr id="0" name=""/>
        <dsp:cNvSpPr/>
      </dsp:nvSpPr>
      <dsp:spPr>
        <a:xfrm>
          <a:off x="3737132" y="3492208"/>
          <a:ext cx="536573" cy="536573"/>
        </a:xfrm>
        <a:prstGeom prst="ellipse">
          <a:avLst/>
        </a:prstGeom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25400" cap="flat" cmpd="sng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04" cy="4652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970159" y="0"/>
            <a:ext cx="3038604" cy="4652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3252A-8DA3-47D6-89E4-2B8F2E8F1182}" type="datetimeFigureOut">
              <a:rPr lang="ru-RU" smtClean="0"/>
              <a:t>29.07.2022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829647"/>
            <a:ext cx="3038604" cy="4652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970159" y="8829647"/>
            <a:ext cx="3038604" cy="4652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79905E-1A41-4B49-99DC-12DB6D5E1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8495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70939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D51120-15F9-48F5-A590-3E70BD6E214F}" type="datetimeFigureOut">
              <a:rPr lang="ru-RU" smtClean="0"/>
              <a:t>29.07.2022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01041" y="4415791"/>
            <a:ext cx="5608320" cy="418338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70939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1358A2-6CA4-414D-AC47-A4352D36EE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070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BFBB40-FA29-6444-9356-6DDD483715F5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8253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BFBB40-FA29-6444-9356-6DDD483715F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25779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BFBB40-FA29-6444-9356-6DDD483715F5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8867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BFBB40-FA29-6444-9356-6DDD483715F5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342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2.xml"/><Relationship Id="rId7" Type="http://schemas.openxmlformats.org/officeDocument/2006/relationships/image" Target="../media/image4.jpeg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.bin"/><Relationship Id="rId4" Type="http://schemas.openxmlformats.org/officeDocument/2006/relationships/slideMaster" Target="../slideMasters/slideMaster1.xml"/><Relationship Id="rId9" Type="http://schemas.openxmlformats.org/officeDocument/2006/relationships/image" Target="NUL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47.xml"/><Relationship Id="rId7" Type="http://schemas.openxmlformats.org/officeDocument/2006/relationships/image" Target="../media/image8.png"/><Relationship Id="rId2" Type="http://schemas.openxmlformats.org/officeDocument/2006/relationships/tags" Target="../tags/tag4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3.bin"/><Relationship Id="rId4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49.xml"/><Relationship Id="rId7" Type="http://schemas.openxmlformats.org/officeDocument/2006/relationships/image" Target="../media/image9.jpeg"/><Relationship Id="rId2" Type="http://schemas.openxmlformats.org/officeDocument/2006/relationships/tags" Target="../tags/tag48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4.bin"/><Relationship Id="rId4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51.xml"/><Relationship Id="rId7" Type="http://schemas.openxmlformats.org/officeDocument/2006/relationships/image" Target="../media/image11.jpeg"/><Relationship Id="rId2" Type="http://schemas.openxmlformats.org/officeDocument/2006/relationships/tags" Target="../tags/tag50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5.bin"/><Relationship Id="rId4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53.xml"/><Relationship Id="rId7" Type="http://schemas.openxmlformats.org/officeDocument/2006/relationships/image" Target="../media/image14.jpeg"/><Relationship Id="rId2" Type="http://schemas.openxmlformats.org/officeDocument/2006/relationships/tags" Target="../tags/tag5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3.emf"/><Relationship Id="rId5" Type="http://schemas.openxmlformats.org/officeDocument/2006/relationships/oleObject" Target="../embeddings/oleObject6.bin"/><Relationship Id="rId4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7" Type="http://schemas.openxmlformats.org/officeDocument/2006/relationships/image" Target="../media/image14.jpeg"/><Relationship Id="rId2" Type="http://schemas.openxmlformats.org/officeDocument/2006/relationships/tags" Target="../tags/tag54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3.emf"/><Relationship Id="rId5" Type="http://schemas.openxmlformats.org/officeDocument/2006/relationships/oleObject" Target="../embeddings/oleObject7.bin"/><Relationship Id="rId4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5.emf"/><Relationship Id="rId5" Type="http://schemas.openxmlformats.org/officeDocument/2006/relationships/oleObject" Target="../embeddings/oleObject8.bin"/><Relationship Id="rId4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040B0-718C-4B70-A4FD-CEEBF1AF8B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381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040B0-718C-4B70-A4FD-CEEBF1AF8B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6294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040B0-718C-4B70-A4FD-CEEBF1AF8B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5190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vers Stripes 01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4"/>
            <a:ext cx="9233611" cy="69282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067" y="534474"/>
            <a:ext cx="4168434" cy="633943"/>
          </a:xfrm>
        </p:spPr>
        <p:txBody>
          <a:bodyPr anchor="ctr">
            <a:normAutofit/>
          </a:bodyPr>
          <a:lstStyle>
            <a:lvl1pPr>
              <a:defRPr sz="1600"/>
            </a:lvl1pPr>
          </a:lstStyle>
          <a:p>
            <a:r>
              <a:rPr lang="ru-RU" dirty="0" smtClean="0"/>
              <a:t>Заголовок слайда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4070" y="1562100"/>
            <a:ext cx="8296552" cy="4470400"/>
          </a:xfrm>
        </p:spPr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61284" y="6527798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DF61C1-2457-E848-BB6B-E1DA9A549776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9" name="Picture 8" descr="Logo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6552" y="534396"/>
            <a:ext cx="3200187" cy="633942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0" y="534397"/>
            <a:ext cx="126000" cy="633942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4613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622" y="1624"/>
          <a:ext cx="1619" cy="1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75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22" y="1624"/>
                        <a:ext cx="1619" cy="16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 hidden="1">
            <a:extLst>
              <a:ext uri="{FF2B5EF4-FFF2-40B4-BE49-F238E27FC236}">
                <a16:creationId xmlns:a16="http://schemas.microsoft.com/office/drawing/2014/main" xmlns="" id="{D6561D5A-FCA1-4939-864F-E5A1FD9A3DE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" y="0"/>
            <a:ext cx="121483" cy="161974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82" b="0" i="0" baseline="0" dirty="0" err="1">
              <a:solidFill>
                <a:schemeClr val="tx1"/>
              </a:solidFill>
              <a:latin typeface="Montserrat SemiBold" panose="00000700000000000000" pitchFamily="2" charset="-52"/>
              <a:ea typeface="+mj-ea"/>
              <a:cs typeface="+mj-cs"/>
              <a:sym typeface="Montserrat SemiBold" panose="00000700000000000000" pitchFamily="2" charset="-52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D0274EE4-BB46-434B-9A22-70B11B63DE5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3954"/>
            <a:ext cx="9143999" cy="6850090"/>
          </a:xfrm>
          <a:prstGeom prst="rect">
            <a:avLst/>
          </a:prstGeom>
        </p:spPr>
      </p:pic>
      <p:grpSp>
        <p:nvGrpSpPr>
          <p:cNvPr id="4" name="Группа 3"/>
          <p:cNvGrpSpPr/>
          <p:nvPr userDrawn="1"/>
        </p:nvGrpSpPr>
        <p:grpSpPr>
          <a:xfrm>
            <a:off x="-1" y="-1"/>
            <a:ext cx="9144001" cy="6858000"/>
            <a:chOff x="-1" y="-1"/>
            <a:chExt cx="7514706" cy="6858000"/>
          </a:xfrm>
        </p:grpSpPr>
        <p:grpSp>
          <p:nvGrpSpPr>
            <p:cNvPr id="2" name="Группа 1"/>
            <p:cNvGrpSpPr/>
            <p:nvPr userDrawn="1"/>
          </p:nvGrpSpPr>
          <p:grpSpPr>
            <a:xfrm>
              <a:off x="-1" y="-1"/>
              <a:ext cx="7514706" cy="6858000"/>
              <a:chOff x="-1" y="-1"/>
              <a:chExt cx="7514706" cy="6858000"/>
            </a:xfrm>
          </p:grpSpPr>
          <p:sp>
            <p:nvSpPr>
              <p:cNvPr id="25" name="Right Triangle 24">
                <a:extLst>
                  <a:ext uri="{FF2B5EF4-FFF2-40B4-BE49-F238E27FC236}">
                    <a16:creationId xmlns:a16="http://schemas.microsoft.com/office/drawing/2014/main" xmlns="" id="{0754B714-EF05-4025-A36E-21F260F153F5}"/>
                  </a:ext>
                </a:extLst>
              </p:cNvPr>
              <p:cNvSpPr/>
              <p:nvPr/>
            </p:nvSpPr>
            <p:spPr>
              <a:xfrm rot="5400000">
                <a:off x="-857213" y="857211"/>
                <a:ext cx="6858000" cy="5143576"/>
              </a:xfrm>
              <a:prstGeom prst="rtTriangle">
                <a:avLst/>
              </a:prstGeom>
              <a:solidFill>
                <a:srgbClr val="245F34">
                  <a:alpha val="70000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18" dirty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Right Triangle 26">
                <a:extLst>
                  <a:ext uri="{FF2B5EF4-FFF2-40B4-BE49-F238E27FC236}">
                    <a16:creationId xmlns:a16="http://schemas.microsoft.com/office/drawing/2014/main" xmlns="" id="{B1741048-BF2B-451B-A1E5-CABD38F804F0}"/>
                  </a:ext>
                </a:extLst>
              </p:cNvPr>
              <p:cNvSpPr/>
              <p:nvPr/>
            </p:nvSpPr>
            <p:spPr>
              <a:xfrm rot="5400000">
                <a:off x="-378032" y="378032"/>
                <a:ext cx="3024388" cy="2268324"/>
              </a:xfrm>
              <a:prstGeom prst="rtTriangle">
                <a:avLst/>
              </a:prstGeom>
              <a:solidFill>
                <a:srgbClr val="245F34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18" dirty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Right Triangle 28">
                <a:extLst>
                  <a:ext uri="{FF2B5EF4-FFF2-40B4-BE49-F238E27FC236}">
                    <a16:creationId xmlns:a16="http://schemas.microsoft.com/office/drawing/2014/main" xmlns="" id="{29B40FEE-8185-49BF-943E-53DDFC04728F}"/>
                  </a:ext>
                </a:extLst>
              </p:cNvPr>
              <p:cNvSpPr/>
              <p:nvPr/>
            </p:nvSpPr>
            <p:spPr>
              <a:xfrm rot="16200000">
                <a:off x="4153186" y="3496480"/>
                <a:ext cx="3841712" cy="2881326"/>
              </a:xfrm>
              <a:prstGeom prst="rtTriangle">
                <a:avLst/>
              </a:prstGeom>
              <a:solidFill>
                <a:srgbClr val="FFCB05">
                  <a:alpha val="70000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18" dirty="0" err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0" name="Right Triangle 29">
              <a:extLst>
                <a:ext uri="{FF2B5EF4-FFF2-40B4-BE49-F238E27FC236}">
                  <a16:creationId xmlns:a16="http://schemas.microsoft.com/office/drawing/2014/main" xmlns="" id="{CDCEE248-5CCA-4541-B8D9-7FB6BE157EF1}"/>
                </a:ext>
              </a:extLst>
            </p:cNvPr>
            <p:cNvSpPr/>
            <p:nvPr/>
          </p:nvSpPr>
          <p:spPr>
            <a:xfrm rot="16200000">
              <a:off x="5921959" y="5265253"/>
              <a:ext cx="1820270" cy="1365222"/>
            </a:xfrm>
            <a:prstGeom prst="rtTriangle">
              <a:avLst/>
            </a:prstGeom>
            <a:solidFill>
              <a:srgbClr val="FFCB05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18" dirty="0" err="1">
                <a:solidFill>
                  <a:schemeClr val="tx1"/>
                </a:solidFill>
              </a:endParaRPr>
            </a:p>
          </p:txBody>
        </p:sp>
      </p:grpSp>
      <p:sp>
        <p:nvSpPr>
          <p:cNvPr id="13315" name="Subtitle" hidden="1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38361" y="5142303"/>
            <a:ext cx="3757352" cy="251222"/>
          </a:xfrm>
          <a:prstGeom prst="rect">
            <a:avLst/>
          </a:prstGeom>
        </p:spPr>
        <p:txBody>
          <a:bodyPr wrap="square">
            <a:noAutofit/>
          </a:bodyPr>
          <a:lstStyle>
            <a:lvl1pPr>
              <a:defRPr sz="918" cap="all" baseline="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 latinLnBrk="0"/>
            <a:r>
              <a:rPr lang="en-US" noProof="0"/>
              <a:t>Click to edit Master subtitle style</a:t>
            </a:r>
            <a:endParaRPr lang="ru-RU" noProof="0" dirty="0"/>
          </a:p>
        </p:txBody>
      </p:sp>
      <p:sp>
        <p:nvSpPr>
          <p:cNvPr id="13314" name="Title"/>
          <p:cNvSpPr>
            <a:spLocks noGrp="1" noChangeArrowheads="1"/>
          </p:cNvSpPr>
          <p:nvPr>
            <p:ph type="ctrTitle"/>
          </p:nvPr>
        </p:nvSpPr>
        <p:spPr bwMode="gray">
          <a:xfrm>
            <a:off x="338361" y="2823323"/>
            <a:ext cx="3757352" cy="887038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582" b="0" baseline="0">
                <a:solidFill>
                  <a:schemeClr val="bg1"/>
                </a:solidFill>
                <a:latin typeface="Montserrat SemiBold" panose="00000700000000000000" pitchFamily="2" charset="-52"/>
                <a:ea typeface="+mj-ea"/>
              </a:defRPr>
            </a:lvl1pPr>
          </a:lstStyle>
          <a:p>
            <a:pPr lvl="0" latinLnBrk="0"/>
            <a:r>
              <a:rPr lang="en-US" noProof="0"/>
              <a:t>Click to edit Master title style</a:t>
            </a:r>
            <a:endParaRPr lang="ru-RU" noProof="0" dirty="0"/>
          </a:p>
        </p:txBody>
      </p:sp>
      <p:sp>
        <p:nvSpPr>
          <p:cNvPr id="26" name="Disclaimer-Russian (Russia)" hidden="1"/>
          <p:cNvSpPr>
            <a:spLocks noChangeArrowheads="1"/>
          </p:cNvSpPr>
          <p:nvPr/>
        </p:nvSpPr>
        <p:spPr bwMode="black">
          <a:xfrm>
            <a:off x="338361" y="6478297"/>
            <a:ext cx="3757352" cy="123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defTabSz="615912" eaLnBrk="0" hangingPunct="0"/>
            <a:r>
              <a:rPr lang="ru-RU" sz="402" baseline="0" dirty="0">
                <a:solidFill>
                  <a:schemeClr val="bg1"/>
                </a:solidFill>
                <a:latin typeface="+mn-lt"/>
              </a:rPr>
              <a:t>КОНФИДЕНЦИАЛЬНАЯ ИНФОРМАЦИЯ, СОБСТВЕННОСТЬ ООО "Мак-Кинзи и Компания </a:t>
            </a:r>
            <a:r>
              <a:rPr lang="ru-RU" sz="402" baseline="0" dirty="0" err="1">
                <a:solidFill>
                  <a:schemeClr val="bg1"/>
                </a:solidFill>
                <a:latin typeface="+mn-lt"/>
              </a:rPr>
              <a:t>СиАйЭс</a:t>
            </a:r>
            <a:r>
              <a:rPr lang="ru-RU" sz="402" baseline="0" dirty="0">
                <a:solidFill>
                  <a:schemeClr val="bg1"/>
                </a:solidFill>
                <a:latin typeface="+mn-lt"/>
              </a:rPr>
              <a:t>"</a:t>
            </a:r>
          </a:p>
          <a:p>
            <a:pPr defTabSz="615912" eaLnBrk="0" hangingPunct="0"/>
            <a:r>
              <a:rPr lang="ru-RU" sz="402" baseline="0" dirty="0">
                <a:solidFill>
                  <a:schemeClr val="bg1"/>
                </a:solidFill>
                <a:latin typeface="+mn-lt"/>
              </a:rPr>
              <a:t>Любое использование этого документа без специального разрешения ООО "Мак-</a:t>
            </a:r>
            <a:r>
              <a:rPr lang="ru-RU" sz="402" baseline="0" dirty="0" err="1">
                <a:solidFill>
                  <a:schemeClr val="bg1"/>
                </a:solidFill>
                <a:latin typeface="+mn-lt"/>
              </a:rPr>
              <a:t>Кинзи</a:t>
            </a:r>
            <a:r>
              <a:rPr lang="ru-RU" sz="402" baseline="0" dirty="0">
                <a:solidFill>
                  <a:schemeClr val="bg1"/>
                </a:solidFill>
                <a:latin typeface="+mn-lt"/>
              </a:rPr>
              <a:t> и Компания </a:t>
            </a:r>
            <a:r>
              <a:rPr lang="ru-RU" sz="402" baseline="0" dirty="0" err="1">
                <a:solidFill>
                  <a:schemeClr val="bg1"/>
                </a:solidFill>
                <a:latin typeface="+mn-lt"/>
              </a:rPr>
              <a:t>СиАйЭс</a:t>
            </a:r>
            <a:r>
              <a:rPr lang="ru-RU" sz="402" baseline="0" dirty="0">
                <a:solidFill>
                  <a:schemeClr val="bg1"/>
                </a:solidFill>
                <a:latin typeface="+mn-lt"/>
              </a:rPr>
              <a:t>" строго запрещено</a:t>
            </a:r>
          </a:p>
        </p:txBody>
      </p:sp>
      <p:sp>
        <p:nvSpPr>
          <p:cNvPr id="57" name="Document type" hidden="1"/>
          <p:cNvSpPr txBox="1">
            <a:spLocks noChangeArrowheads="1"/>
          </p:cNvSpPr>
          <p:nvPr/>
        </p:nvSpPr>
        <p:spPr bwMode="gray">
          <a:xfrm>
            <a:off x="338361" y="5944950"/>
            <a:ext cx="3757352" cy="219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b">
            <a:no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1">
              <a:defRPr/>
            </a:pPr>
            <a:r>
              <a:rPr lang="ru-RU" sz="803" baseline="0" noProof="0" dirty="0">
                <a:solidFill>
                  <a:schemeClr val="bg1"/>
                </a:solidFill>
                <a:latin typeface="+mn-lt"/>
              </a:rPr>
              <a:t>Тип документа | Дата</a:t>
            </a:r>
          </a:p>
        </p:txBody>
      </p:sp>
      <p:pic>
        <p:nvPicPr>
          <p:cNvPr id="28" name="Graphic 27">
            <a:extLst>
              <a:ext uri="{FF2B5EF4-FFF2-40B4-BE49-F238E27FC236}">
                <a16:creationId xmlns:a16="http://schemas.microsoft.com/office/drawing/2014/main" xmlns="" id="{EBC2AEFC-F22B-476F-A682-980ADFEE6B6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49347" y="161974"/>
            <a:ext cx="902864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1586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626" y="1625"/>
          <a:ext cx="1619" cy="1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2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26" y="1625"/>
                        <a:ext cx="1619" cy="16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 hidden="1">
            <a:extLst>
              <a:ext uri="{FF2B5EF4-FFF2-40B4-BE49-F238E27FC236}">
                <a16:creationId xmlns:a16="http://schemas.microsoft.com/office/drawing/2014/main" xmlns="" id="{F411730C-B794-40EE-BD9C-FC5A81F71002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2" y="0"/>
            <a:ext cx="161984" cy="161974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3315" name="Subtitle"/>
          <p:cNvSpPr>
            <a:spLocks noGrp="1" noChangeArrowheads="1"/>
          </p:cNvSpPr>
          <p:nvPr userDrawn="1">
            <p:ph type="subTitle" idx="1"/>
          </p:nvPr>
        </p:nvSpPr>
        <p:spPr>
          <a:xfrm>
            <a:off x="440275" y="4768201"/>
            <a:ext cx="3788829" cy="219820"/>
          </a:xfrm>
          <a:prstGeom prst="rect">
            <a:avLst/>
          </a:prstGeom>
        </p:spPr>
        <p:txBody>
          <a:bodyPr wrap="square">
            <a:noAutofit/>
          </a:bodyPr>
          <a:lstStyle>
            <a:lvl1pPr>
              <a:defRPr sz="1400" cap="all" baseline="0">
                <a:solidFill>
                  <a:schemeClr val="accent6"/>
                </a:solidFill>
                <a:latin typeface="+mn-lt"/>
                <a:ea typeface="+mn-ea"/>
              </a:defRPr>
            </a:lvl1pPr>
          </a:lstStyle>
          <a:p>
            <a:pPr lvl="0" latinLnBrk="0"/>
            <a:r>
              <a:rPr lang="en-US" noProof="0"/>
              <a:t>Click to edit Master subtitle style</a:t>
            </a:r>
            <a:endParaRPr lang="ru-RU" noProof="0" dirty="0"/>
          </a:p>
        </p:txBody>
      </p:sp>
      <p:sp>
        <p:nvSpPr>
          <p:cNvPr id="57" name="Document type" hidden="1"/>
          <p:cNvSpPr txBox="1">
            <a:spLocks noChangeArrowheads="1"/>
          </p:cNvSpPr>
          <p:nvPr userDrawn="1"/>
        </p:nvSpPr>
        <p:spPr bwMode="gray">
          <a:xfrm>
            <a:off x="440275" y="5240747"/>
            <a:ext cx="3788829" cy="219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b">
            <a:no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Тип документа | Дата</a:t>
            </a:r>
          </a:p>
        </p:txBody>
      </p:sp>
      <p:sp>
        <p:nvSpPr>
          <p:cNvPr id="26" name="Disclaimer-Russian (Russia)" hidden="1"/>
          <p:cNvSpPr>
            <a:spLocks noChangeArrowheads="1"/>
          </p:cNvSpPr>
          <p:nvPr userDrawn="1"/>
        </p:nvSpPr>
        <p:spPr bwMode="black">
          <a:xfrm>
            <a:off x="440271" y="6513539"/>
            <a:ext cx="6358614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b">
            <a:spAutoFit/>
          </a:bodyPr>
          <a:lstStyle/>
          <a:p>
            <a:pPr marL="0" marR="0" lvl="0" indent="0" algn="l" defTabSz="82120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КОНФИДЕНЦИАЛЬНАЯ ИНФОРМАЦИЯ, СОБСТВЕННОСТЬ ООО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"Мак-</a:t>
            </a:r>
            <a:r>
              <a:rPr kumimoji="0" lang="ru-RU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Кинзи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и Компания </a:t>
            </a:r>
            <a:r>
              <a:rPr kumimoji="0" lang="ru-RU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СиАйЭс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"</a:t>
            </a:r>
          </a:p>
          <a:p>
            <a:pPr marL="0" marR="0" lvl="0" indent="0" algn="l" defTabSz="82120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Любое использование этого документа без специального разрешения ООО "Мак-</a:t>
            </a:r>
            <a:r>
              <a:rPr kumimoji="0" lang="ru-RU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Кинзи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и Компания </a:t>
            </a:r>
            <a:r>
              <a:rPr kumimoji="0" lang="ru-RU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СиАйЭс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" строго запрещено</a:t>
            </a:r>
          </a:p>
        </p:txBody>
      </p:sp>
      <p:pic>
        <p:nvPicPr>
          <p:cNvPr id="23" name="Picture 22" descr="Pattern.png">
            <a:extLst>
              <a:ext uri="{FF2B5EF4-FFF2-40B4-BE49-F238E27FC236}">
                <a16:creationId xmlns:a16="http://schemas.microsoft.com/office/drawing/2014/main" xmlns="" id="{D7E305F5-2A09-4F0A-ADFF-3FEC17400C75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36800"/>
            <a:ext cx="9144000" cy="2171700"/>
          </a:xfrm>
          <a:prstGeom prst="rect">
            <a:avLst/>
          </a:prstGeom>
        </p:spPr>
      </p:pic>
      <p:sp>
        <p:nvSpPr>
          <p:cNvPr id="13314" name="Title"/>
          <p:cNvSpPr>
            <a:spLocks noGrp="1" noChangeArrowheads="1"/>
          </p:cNvSpPr>
          <p:nvPr userDrawn="1">
            <p:ph type="ctrTitle"/>
          </p:nvPr>
        </p:nvSpPr>
        <p:spPr>
          <a:xfrm>
            <a:off x="440275" y="2540000"/>
            <a:ext cx="3788829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187200" numCol="1" anchor="ctr" anchorCtr="0" compatLnSpc="1">
            <a:prstTxWarp prst="textNoShape">
              <a:avLst/>
            </a:prstTxWarp>
            <a:noAutofit/>
          </a:bodyPr>
          <a:lstStyle>
            <a:lvl1pPr>
              <a:defRPr lang="ru-RU" sz="2400" kern="0" cap="none" noProof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  <a:endParaRPr lang="ru-RU" noProof="0" dirty="0"/>
          </a:p>
        </p:txBody>
      </p:sp>
      <p:pic>
        <p:nvPicPr>
          <p:cNvPr id="25" name="Picture 24" descr="Logo.png">
            <a:extLst>
              <a:ext uri="{FF2B5EF4-FFF2-40B4-BE49-F238E27FC236}">
                <a16:creationId xmlns:a16="http://schemas.microsoft.com/office/drawing/2014/main" xmlns="" id="{70CF5DF3-4F92-4BA2-BAA9-A0A9FDF3CB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56518" y="534397"/>
            <a:ext cx="3187487" cy="633942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C3BC12E5-1609-45EC-970C-712EF806F362}"/>
              </a:ext>
            </a:extLst>
          </p:cNvPr>
          <p:cNvSpPr>
            <a:spLocks/>
          </p:cNvSpPr>
          <p:nvPr userDrawn="1"/>
        </p:nvSpPr>
        <p:spPr>
          <a:xfrm>
            <a:off x="0" y="534397"/>
            <a:ext cx="126000" cy="633942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32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69659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626" y="1625"/>
          <a:ext cx="1619" cy="1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6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26" y="1625"/>
                        <a:ext cx="1619" cy="16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 hidden="1">
            <a:extLst>
              <a:ext uri="{FF2B5EF4-FFF2-40B4-BE49-F238E27FC236}">
                <a16:creationId xmlns:a16="http://schemas.microsoft.com/office/drawing/2014/main" xmlns="" id="{F411730C-B794-40EE-BD9C-FC5A81F71002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2" y="0"/>
            <a:ext cx="161984" cy="161974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315" name="Subtitle"/>
          <p:cNvSpPr>
            <a:spLocks noGrp="1" noChangeArrowheads="1"/>
          </p:cNvSpPr>
          <p:nvPr userDrawn="1">
            <p:ph type="subTitle" idx="1"/>
          </p:nvPr>
        </p:nvSpPr>
        <p:spPr>
          <a:xfrm>
            <a:off x="586325" y="5449770"/>
            <a:ext cx="7649629" cy="24622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 lang="ru-RU" sz="1600" kern="0" noProof="0" dirty="0">
                <a:latin typeface="Arial"/>
                <a:cs typeface="Arial"/>
              </a:defRPr>
            </a:lvl1pPr>
          </a:lstStyle>
          <a:p>
            <a:pPr lvl="0">
              <a:buNone/>
            </a:pPr>
            <a:r>
              <a:rPr lang="en-US" noProof="0"/>
              <a:t>Click to edit Master subtitle style</a:t>
            </a:r>
            <a:endParaRPr lang="ru-RU" noProof="0" dirty="0"/>
          </a:p>
        </p:txBody>
      </p:sp>
      <p:sp>
        <p:nvSpPr>
          <p:cNvPr id="57" name="Document type" hidden="1"/>
          <p:cNvSpPr txBox="1">
            <a:spLocks noChangeArrowheads="1"/>
          </p:cNvSpPr>
          <p:nvPr userDrawn="1"/>
        </p:nvSpPr>
        <p:spPr bwMode="gray">
          <a:xfrm>
            <a:off x="586326" y="5979844"/>
            <a:ext cx="3788829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b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Тип документа | Дата</a:t>
            </a:r>
          </a:p>
        </p:txBody>
      </p:sp>
      <p:sp>
        <p:nvSpPr>
          <p:cNvPr id="26" name="Disclaimer-Russian (Russia)" hidden="1"/>
          <p:cNvSpPr>
            <a:spLocks noChangeArrowheads="1"/>
          </p:cNvSpPr>
          <p:nvPr userDrawn="1"/>
        </p:nvSpPr>
        <p:spPr bwMode="black">
          <a:xfrm>
            <a:off x="586325" y="6538939"/>
            <a:ext cx="7649629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b">
            <a:spAutoFit/>
          </a:bodyPr>
          <a:lstStyle/>
          <a:p>
            <a:pPr marL="0" marR="0" lvl="0" indent="0" algn="l" defTabSz="82120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КОНФИДЕНЦИАЛЬНАЯ ИНФОРМАЦИЯ, СОБСТВЕННОСТЬ ООО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"Мак-</a:t>
            </a:r>
            <a:r>
              <a:rPr kumimoji="0" lang="ru-RU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Кинзи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и Компания </a:t>
            </a:r>
            <a:r>
              <a:rPr kumimoji="0" lang="ru-RU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СиАйЭс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"</a:t>
            </a:r>
          </a:p>
          <a:p>
            <a:pPr marL="0" marR="0" lvl="0" indent="0" algn="l" defTabSz="82120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Любое использование этого документа без специального разрешения ООО "Мак-</a:t>
            </a:r>
            <a:r>
              <a:rPr kumimoji="0" lang="ru-RU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Кинзи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и Компания </a:t>
            </a:r>
            <a:r>
              <a:rPr kumimoji="0" lang="ru-RU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СиАйЭс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" строго запрещено</a:t>
            </a:r>
          </a:p>
        </p:txBody>
      </p:sp>
      <p:sp>
        <p:nvSpPr>
          <p:cNvPr id="13314" name="Title"/>
          <p:cNvSpPr>
            <a:spLocks noGrp="1" noChangeArrowheads="1"/>
          </p:cNvSpPr>
          <p:nvPr userDrawn="1">
            <p:ph type="ctrTitle"/>
          </p:nvPr>
        </p:nvSpPr>
        <p:spPr>
          <a:xfrm>
            <a:off x="586325" y="4480105"/>
            <a:ext cx="7649629" cy="843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Autofit/>
          </a:bodyPr>
          <a:lstStyle>
            <a:lvl1pPr>
              <a:defRPr lang="ru-RU" sz="2400" kern="0" noProof="0" dirty="0">
                <a:latin typeface="Arial"/>
                <a:cs typeface="Arial"/>
              </a:defRPr>
            </a:lvl1pPr>
          </a:lstStyle>
          <a:p>
            <a:pPr lvl="0"/>
            <a:r>
              <a:rPr lang="en-US" noProof="0"/>
              <a:t>Click to edit Master title style</a:t>
            </a:r>
            <a:endParaRPr lang="ru-RU" noProof="0" dirty="0"/>
          </a:p>
        </p:txBody>
      </p:sp>
      <p:pic>
        <p:nvPicPr>
          <p:cNvPr id="11" name="Picture 10" descr="Covers Fields.jpg">
            <a:extLst>
              <a:ext uri="{FF2B5EF4-FFF2-40B4-BE49-F238E27FC236}">
                <a16:creationId xmlns:a16="http://schemas.microsoft.com/office/drawing/2014/main" xmlns="" id="{3B63D4F5-12E2-4764-BAE5-7B9756B83F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" y="0"/>
            <a:ext cx="9144001" cy="4321088"/>
          </a:xfrm>
          <a:prstGeom prst="rect">
            <a:avLst/>
          </a:prstGeom>
        </p:spPr>
      </p:pic>
      <p:pic>
        <p:nvPicPr>
          <p:cNvPr id="12" name="Picture 11" descr="Logo.png">
            <a:extLst>
              <a:ext uri="{FF2B5EF4-FFF2-40B4-BE49-F238E27FC236}">
                <a16:creationId xmlns:a16="http://schemas.microsoft.com/office/drawing/2014/main" xmlns="" id="{71C13131-592C-4A15-B685-B4CCE13C74E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5956518" y="534396"/>
            <a:ext cx="3200187" cy="633942"/>
          </a:xfrm>
          <a:prstGeom prst="rect">
            <a:avLst/>
          </a:prstGeom>
        </p:spPr>
      </p:pic>
      <p:sp>
        <p:nvSpPr>
          <p:cNvPr id="13" name="dText Placeholder 11">
            <a:extLst>
              <a:ext uri="{FF2B5EF4-FFF2-40B4-BE49-F238E27FC236}">
                <a16:creationId xmlns:a16="http://schemas.microsoft.com/office/drawing/2014/main" xmlns="" id="{BC7EE43A-35C3-4165-8308-73A85B61E9C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2675" y="534407"/>
            <a:ext cx="3788829" cy="633943"/>
          </a:xfrm>
        </p:spPr>
        <p:txBody>
          <a:bodyPr anchor="ctr"/>
          <a:lstStyle>
            <a:lvl1pPr>
              <a:buNone/>
              <a:defRPr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С нами надежно.</a:t>
            </a:r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B48C298A-56FF-415A-AB0C-59875D1C06E0}"/>
              </a:ext>
            </a:extLst>
          </p:cNvPr>
          <p:cNvSpPr/>
          <p:nvPr userDrawn="1"/>
        </p:nvSpPr>
        <p:spPr>
          <a:xfrm>
            <a:off x="0" y="534397"/>
            <a:ext cx="126000" cy="633942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32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50163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626" y="1625"/>
          <a:ext cx="1619" cy="1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0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26" y="1625"/>
                        <a:ext cx="1619" cy="16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 hidden="1">
            <a:extLst>
              <a:ext uri="{FF2B5EF4-FFF2-40B4-BE49-F238E27FC236}">
                <a16:creationId xmlns:a16="http://schemas.microsoft.com/office/drawing/2014/main" xmlns="" id="{F411730C-B794-40EE-BD9C-FC5A81F71002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2" y="0"/>
            <a:ext cx="161984" cy="161974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14" name="Picture 13" descr="Covers Grass 01.jpg">
            <a:extLst>
              <a:ext uri="{FF2B5EF4-FFF2-40B4-BE49-F238E27FC236}">
                <a16:creationId xmlns:a16="http://schemas.microsoft.com/office/drawing/2014/main" xmlns="" id="{67C0A361-0685-4902-BE1A-163886D281E3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0"/>
            <a:ext cx="9326880" cy="6998208"/>
          </a:xfrm>
          <a:prstGeom prst="rect">
            <a:avLst/>
          </a:prstGeom>
        </p:spPr>
      </p:pic>
      <p:pic>
        <p:nvPicPr>
          <p:cNvPr id="15" name="Picture 14" descr="Logo.png">
            <a:extLst>
              <a:ext uri="{FF2B5EF4-FFF2-40B4-BE49-F238E27FC236}">
                <a16:creationId xmlns:a16="http://schemas.microsoft.com/office/drawing/2014/main" xmlns="" id="{DA86E0C5-5D54-4EB6-8D44-EF1A60860ED3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5956518" y="534396"/>
            <a:ext cx="3200187" cy="633942"/>
          </a:xfrm>
          <a:prstGeom prst="rect">
            <a:avLst/>
          </a:prstGeom>
        </p:spPr>
      </p:pic>
      <p:sp>
        <p:nvSpPr>
          <p:cNvPr id="17" name="Text Placeholder 11">
            <a:extLst>
              <a:ext uri="{FF2B5EF4-FFF2-40B4-BE49-F238E27FC236}">
                <a16:creationId xmlns:a16="http://schemas.microsoft.com/office/drawing/2014/main" xmlns="" id="{98EB2137-11EE-499F-87D9-CB63935D15E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0275" y="534407"/>
            <a:ext cx="3788829" cy="633943"/>
          </a:xfrm>
        </p:spPr>
        <p:txBody>
          <a:bodyPr anchor="ctr"/>
          <a:lstStyle>
            <a:lvl1pPr>
              <a:buNone/>
              <a:defRPr baseline="0"/>
            </a:lvl1pPr>
          </a:lstStyle>
          <a:p>
            <a:pPr lvl="0"/>
            <a:r>
              <a:rPr lang="ru-RU" dirty="0"/>
              <a:t>С нами надежно.</a:t>
            </a:r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5FB7C5A9-21D2-49FB-B896-2C530FC10C09}"/>
              </a:ext>
            </a:extLst>
          </p:cNvPr>
          <p:cNvSpPr/>
          <p:nvPr userDrawn="1"/>
        </p:nvSpPr>
        <p:spPr>
          <a:xfrm>
            <a:off x="0" y="1748696"/>
            <a:ext cx="126000" cy="5259285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32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6BA00D15-BEA2-4216-BFA7-D94284E5DDAC}"/>
              </a:ext>
            </a:extLst>
          </p:cNvPr>
          <p:cNvSpPr/>
          <p:nvPr userDrawn="1"/>
        </p:nvSpPr>
        <p:spPr>
          <a:xfrm>
            <a:off x="0" y="534397"/>
            <a:ext cx="126000" cy="633942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32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315" name="Subtitle"/>
          <p:cNvSpPr>
            <a:spLocks noGrp="1" noChangeArrowheads="1"/>
          </p:cNvSpPr>
          <p:nvPr userDrawn="1">
            <p:ph type="subTitle" idx="1"/>
          </p:nvPr>
        </p:nvSpPr>
        <p:spPr>
          <a:xfrm>
            <a:off x="440274" y="3492035"/>
            <a:ext cx="7649629" cy="246221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>
              <a:defRPr lang="ru-RU" sz="1600" kern="0" noProof="0" dirty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lvl="0">
              <a:buNone/>
            </a:pPr>
            <a:r>
              <a:rPr lang="en-US" noProof="0"/>
              <a:t>Click to edit Master subtitle style</a:t>
            </a:r>
            <a:endParaRPr lang="ru-RU" noProof="0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xmlns="" id="{6CA2E80B-A8A1-4C15-B779-ECC79C1BE3F4}"/>
              </a:ext>
            </a:extLst>
          </p:cNvPr>
          <p:cNvCxnSpPr/>
          <p:nvPr userDrawn="1"/>
        </p:nvCxnSpPr>
        <p:spPr>
          <a:xfrm>
            <a:off x="541866" y="3333772"/>
            <a:ext cx="8687437" cy="1588"/>
          </a:xfrm>
          <a:prstGeom prst="line">
            <a:avLst/>
          </a:prstGeom>
          <a:ln w="63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Document type" hidden="1"/>
          <p:cNvSpPr txBox="1">
            <a:spLocks noChangeArrowheads="1"/>
          </p:cNvSpPr>
          <p:nvPr userDrawn="1"/>
        </p:nvSpPr>
        <p:spPr bwMode="gray">
          <a:xfrm>
            <a:off x="440276" y="4493944"/>
            <a:ext cx="1515671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b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Тип документа | Дата</a:t>
            </a:r>
          </a:p>
        </p:txBody>
      </p:sp>
      <p:sp>
        <p:nvSpPr>
          <p:cNvPr id="26" name="Disclaimer-Russian (Russia)" hidden="1"/>
          <p:cNvSpPr>
            <a:spLocks noChangeArrowheads="1"/>
          </p:cNvSpPr>
          <p:nvPr userDrawn="1"/>
        </p:nvSpPr>
        <p:spPr bwMode="black">
          <a:xfrm>
            <a:off x="440274" y="6655051"/>
            <a:ext cx="7649629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b">
            <a:noAutofit/>
          </a:bodyPr>
          <a:lstStyle/>
          <a:p>
            <a:pPr marL="0" marR="0" lvl="0" indent="0" algn="l" defTabSz="82120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КОНФИДЕНЦИАЛЬНАЯ ИНФОРМАЦИЯ, СОБСТВЕННОСТЬ ООО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"Мак-</a:t>
            </a:r>
            <a:r>
              <a:rPr kumimoji="0" lang="ru-RU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Кинзи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и Компания </a:t>
            </a:r>
            <a:r>
              <a:rPr kumimoji="0" lang="ru-RU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СиАйЭс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"</a:t>
            </a:r>
          </a:p>
          <a:p>
            <a:pPr marL="0" marR="0" lvl="0" indent="0" algn="l" defTabSz="82120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Любое использование этого документа без специального разрешения ООО "Мак-</a:t>
            </a:r>
            <a:r>
              <a:rPr kumimoji="0" lang="ru-RU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Кинзи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и Компания </a:t>
            </a:r>
            <a:r>
              <a:rPr kumimoji="0" lang="ru-RU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СиАйЭс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" строго запрещено</a:t>
            </a:r>
          </a:p>
        </p:txBody>
      </p:sp>
      <p:sp>
        <p:nvSpPr>
          <p:cNvPr id="13314" name="Title"/>
          <p:cNvSpPr>
            <a:spLocks noGrp="1" noChangeArrowheads="1"/>
          </p:cNvSpPr>
          <p:nvPr userDrawn="1">
            <p:ph type="ctrTitle"/>
          </p:nvPr>
        </p:nvSpPr>
        <p:spPr>
          <a:xfrm>
            <a:off x="440274" y="2332386"/>
            <a:ext cx="7649629" cy="843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Autofit/>
          </a:bodyPr>
          <a:lstStyle>
            <a:lvl1pPr>
              <a:defRPr lang="ru-RU" sz="2400" kern="0" noProof="0" dirty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noProof="0"/>
              <a:t>Click to edit Master title style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3313200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xmlns="" id="{6F98B590-544D-4A91-8E98-4BFFCED9F45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621" y="1620"/>
          <a:ext cx="1620" cy="1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4" name="think-cell Slide" r:id="rId5" imgW="473" imgH="476" progId="TCLayout.ActiveDocument.1">
                  <p:embed/>
                </p:oleObj>
              </mc:Choice>
              <mc:Fallback>
                <p:oleObj name="think-cell Slide" r:id="rId5" imgW="473" imgH="476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xmlns="" id="{6F98B590-544D-4A91-8E98-4BFFCED9F45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21" y="1620"/>
                        <a:ext cx="1620" cy="16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xmlns="" id="{D5D437FF-B723-40F8-8940-E06968296190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2" y="0"/>
            <a:ext cx="161984" cy="161974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none" spc="0" normalizeH="0" baseline="0" noProof="0" dirty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  <a:sym typeface="Arial" panose="020B0604020202020204" pitchFamily="34" charset="0"/>
            </a:endParaRPr>
          </a:p>
        </p:txBody>
      </p:sp>
      <p:pic>
        <p:nvPicPr>
          <p:cNvPr id="10" name="Picture 9" descr="Covers Stripes 01.jpg">
            <a:extLst>
              <a:ext uri="{FF2B5EF4-FFF2-40B4-BE49-F238E27FC236}">
                <a16:creationId xmlns:a16="http://schemas.microsoft.com/office/drawing/2014/main" xmlns="" id="{E50D8869-875E-4164-A2E4-9EC60B9E9C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0"/>
          <a:stretch/>
        </p:blipFill>
        <p:spPr>
          <a:xfrm>
            <a:off x="3246" y="6444885"/>
            <a:ext cx="9140759" cy="413125"/>
          </a:xfrm>
          <a:prstGeom prst="rect">
            <a:avLst/>
          </a:prstGeom>
        </p:spPr>
      </p:pic>
      <p:sp>
        <p:nvSpPr>
          <p:cNvPr id="2" name="2. Slide Title"/>
          <p:cNvSpPr>
            <a:spLocks noGrp="1"/>
          </p:cNvSpPr>
          <p:nvPr>
            <p:ph type="title"/>
          </p:nvPr>
        </p:nvSpPr>
        <p:spPr bwMode="auto">
          <a:xfrm>
            <a:off x="207343" y="534397"/>
            <a:ext cx="5564811" cy="633942"/>
          </a:xfrm>
        </p:spPr>
        <p:txBody>
          <a:bodyPr anchor="ctr">
            <a:noAutofit/>
          </a:bodyPr>
          <a:lstStyle>
            <a:lvl1pPr>
              <a:defRPr sz="16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ru-RU" dirty="0"/>
          </a:p>
        </p:txBody>
      </p:sp>
      <p:sp>
        <p:nvSpPr>
          <p:cNvPr id="5" name="doc id"/>
          <p:cNvSpPr>
            <a:spLocks noChangeArrowheads="1"/>
          </p:cNvSpPr>
          <p:nvPr userDrawn="1"/>
        </p:nvSpPr>
        <p:spPr bwMode="auto">
          <a:xfrm>
            <a:off x="8246609" y="51833"/>
            <a:ext cx="670614" cy="124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/>
          <a:lstStyle/>
          <a:p>
            <a:pPr marL="0" marR="0" lvl="0" indent="0" algn="r" defTabSz="9135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816" b="0" i="0" u="none" strike="noStrike" kern="1200" cap="none" spc="0" normalizeH="0" baseline="0" noProof="0" dirty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Slide Number"/>
          <p:cNvSpPr txBox="1">
            <a:spLocks/>
          </p:cNvSpPr>
          <p:nvPr userDrawn="1"/>
        </p:nvSpPr>
        <p:spPr bwMode="auto">
          <a:xfrm>
            <a:off x="8739041" y="6595407"/>
            <a:ext cx="128240" cy="125547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ru-RU"/>
            </a:defPPr>
            <a:lvl1pPr>
              <a:defRPr sz="1000" baseline="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C328C1-A84F-4A39-A664-DBA00541A8C6}" type="slidenum">
              <a:rPr kumimoji="0" lang="ru-RU" sz="816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816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1" name="Picture 10" descr="Logo.png">
            <a:extLst>
              <a:ext uri="{FF2B5EF4-FFF2-40B4-BE49-F238E27FC236}">
                <a16:creationId xmlns:a16="http://schemas.microsoft.com/office/drawing/2014/main" xmlns="" id="{2DF1D76A-F032-4502-8563-7B3CCD913A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56518" y="534397"/>
            <a:ext cx="3187487" cy="63394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6DDC1838-7825-424C-9418-EE7C4C3C8525}"/>
              </a:ext>
            </a:extLst>
          </p:cNvPr>
          <p:cNvSpPr>
            <a:spLocks/>
          </p:cNvSpPr>
          <p:nvPr userDrawn="1"/>
        </p:nvSpPr>
        <p:spPr>
          <a:xfrm>
            <a:off x="0" y="534397"/>
            <a:ext cx="126000" cy="633942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32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428221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617">
          <p15:clr>
            <a:srgbClr val="F26B43"/>
          </p15:clr>
        </p15:guide>
        <p15:guide id="2" pos="76">
          <p15:clr>
            <a:srgbClr val="F26B43"/>
          </p15:clr>
        </p15:guide>
        <p15:guide id="3" orient="horz" pos="583">
          <p15:clr>
            <a:srgbClr val="F26B43"/>
          </p15:clr>
        </p15:guide>
        <p15:guide id="4" orient="horz" pos="3990">
          <p15:clr>
            <a:srgbClr val="F26B43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xmlns="" id="{6F98B590-544D-4A91-8E98-4BFFCED9F45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621" y="1620"/>
          <a:ext cx="1620" cy="1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8" name="think-cell Slide" r:id="rId5" imgW="473" imgH="476" progId="TCLayout.ActiveDocument.1">
                  <p:embed/>
                </p:oleObj>
              </mc:Choice>
              <mc:Fallback>
                <p:oleObj name="think-cell Slide" r:id="rId5" imgW="473" imgH="476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xmlns="" id="{6F98B590-544D-4A91-8E98-4BFFCED9F45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21" y="1620"/>
                        <a:ext cx="1620" cy="16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xmlns="" id="{D5D437FF-B723-40F8-8940-E06968296190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2" y="0"/>
            <a:ext cx="161984" cy="161974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none" spc="0" normalizeH="0" baseline="0" noProof="0" dirty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  <a:sym typeface="Arial" panose="020B0604020202020204" pitchFamily="34" charset="0"/>
            </a:endParaRPr>
          </a:p>
        </p:txBody>
      </p:sp>
      <p:pic>
        <p:nvPicPr>
          <p:cNvPr id="10" name="Picture 9" descr="Covers Stripes 01.jpg">
            <a:extLst>
              <a:ext uri="{FF2B5EF4-FFF2-40B4-BE49-F238E27FC236}">
                <a16:creationId xmlns:a16="http://schemas.microsoft.com/office/drawing/2014/main" xmlns="" id="{E50D8869-875E-4164-A2E4-9EC60B9E9C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0"/>
          <a:stretch/>
        </p:blipFill>
        <p:spPr>
          <a:xfrm>
            <a:off x="3246" y="6444885"/>
            <a:ext cx="9140759" cy="413125"/>
          </a:xfrm>
          <a:prstGeom prst="rect">
            <a:avLst/>
          </a:prstGeom>
        </p:spPr>
      </p:pic>
      <p:sp>
        <p:nvSpPr>
          <p:cNvPr id="5" name="doc id"/>
          <p:cNvSpPr>
            <a:spLocks noChangeArrowheads="1"/>
          </p:cNvSpPr>
          <p:nvPr userDrawn="1"/>
        </p:nvSpPr>
        <p:spPr bwMode="auto">
          <a:xfrm>
            <a:off x="8246609" y="51833"/>
            <a:ext cx="670614" cy="124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/>
          <a:lstStyle/>
          <a:p>
            <a:pPr marL="0" marR="0" lvl="0" indent="0" algn="r" defTabSz="9135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816" b="0" i="0" u="none" strike="noStrike" kern="1200" cap="none" spc="0" normalizeH="0" baseline="0" noProof="0" dirty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Slide Number"/>
          <p:cNvSpPr txBox="1">
            <a:spLocks/>
          </p:cNvSpPr>
          <p:nvPr userDrawn="1"/>
        </p:nvSpPr>
        <p:spPr bwMode="auto">
          <a:xfrm>
            <a:off x="8739041" y="6595407"/>
            <a:ext cx="128240" cy="125547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ru-RU"/>
            </a:defPPr>
            <a:lvl1pPr>
              <a:defRPr sz="1000" baseline="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C328C1-A84F-4A39-A664-DBA00541A8C6}" type="slidenum">
              <a:rPr kumimoji="0" lang="ru-RU" sz="816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816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0" y="332656"/>
            <a:ext cx="9144000" cy="115212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58542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617">
          <p15:clr>
            <a:srgbClr val="F26B43"/>
          </p15:clr>
        </p15:guide>
        <p15:guide id="2" pos="76">
          <p15:clr>
            <a:srgbClr val="F26B43"/>
          </p15:clr>
        </p15:guide>
        <p15:guide id="3" orient="horz" pos="583">
          <p15:clr>
            <a:srgbClr val="F26B43"/>
          </p15:clr>
        </p15:guide>
        <p15:guide id="4" orient="horz" pos="3990">
          <p15:clr>
            <a:srgbClr val="F26B43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0492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040B0-718C-4B70-A4FD-CEEBF1AF8B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33147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xmlns="" id="{3A4C10C8-1C86-4631-A642-F3E3792DB2C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626" y="1625"/>
          <a:ext cx="1619" cy="1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12" name="think-cell Slide" r:id="rId5" imgW="386" imgH="386" progId="TCLayout.ActiveDocument.1">
                  <p:embed/>
                </p:oleObj>
              </mc:Choice>
              <mc:Fallback>
                <p:oleObj name="think-cell Slide" r:id="rId5" imgW="386" imgH="38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xmlns="" id="{3A4C10C8-1C86-4631-A642-F3E3792DB2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26" y="1625"/>
                        <a:ext cx="1619" cy="16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xmlns="" id="{75CE18EA-8854-45AD-BF7A-FC3B2138358C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none" spc="0" normalizeH="0" baseline="0" noProof="0" dirty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343" y="534397"/>
            <a:ext cx="5564811" cy="6339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ru-RU" dirty="0"/>
          </a:p>
        </p:txBody>
      </p:sp>
      <p:sp>
        <p:nvSpPr>
          <p:cNvPr id="15" name="Slide Number"/>
          <p:cNvSpPr txBox="1">
            <a:spLocks/>
          </p:cNvSpPr>
          <p:nvPr userDrawn="1"/>
        </p:nvSpPr>
        <p:spPr>
          <a:xfrm>
            <a:off x="8739041" y="6640509"/>
            <a:ext cx="128240" cy="125547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ru-RU"/>
            </a:defPPr>
            <a:lvl1pPr>
              <a:defRPr sz="1000" baseline="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C328C1-A84F-4A39-A664-DBA00541A8C6}" type="slidenum">
              <a:rPr kumimoji="0" lang="ru-RU" sz="816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816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doc id" hidden="1"/>
          <p:cNvSpPr>
            <a:spLocks noChangeArrowheads="1"/>
          </p:cNvSpPr>
          <p:nvPr userDrawn="1"/>
        </p:nvSpPr>
        <p:spPr bwMode="auto">
          <a:xfrm>
            <a:off x="8246609" y="51833"/>
            <a:ext cx="670614" cy="124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/>
          <a:lstStyle/>
          <a:p>
            <a:pPr marL="0" marR="0" lvl="0" indent="0" algn="r" defTabSz="9135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816" b="0" i="0" u="none" strike="noStrike" kern="1200" cap="none" spc="0" normalizeH="0" baseline="0" noProof="0" dirty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26413E40-B8DF-41BC-BF35-998C4065DDF2}"/>
              </a:ext>
            </a:extLst>
          </p:cNvPr>
          <p:cNvSpPr/>
          <p:nvPr userDrawn="1"/>
        </p:nvSpPr>
        <p:spPr>
          <a:xfrm>
            <a:off x="0" y="534397"/>
            <a:ext cx="126000" cy="5910478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32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Slide Number">
            <a:extLst>
              <a:ext uri="{FF2B5EF4-FFF2-40B4-BE49-F238E27FC236}">
                <a16:creationId xmlns:a16="http://schemas.microsoft.com/office/drawing/2014/main" xmlns="" id="{DB0E77FF-6A21-41B8-AE7F-531CF2D6E89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739041" y="6595407"/>
            <a:ext cx="128240" cy="125547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ru-RU"/>
            </a:defPPr>
            <a:lvl1pPr>
              <a:defRPr sz="1000" baseline="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C328C1-A84F-4A39-A664-DBA00541A8C6}" type="slidenum">
              <a:rPr kumimoji="0" lang="ru-RU" sz="816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816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248365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4059">
          <p15:clr>
            <a:srgbClr val="000000"/>
          </p15:clr>
        </p15:guide>
        <p15:guide id="2" orient="horz" pos="582">
          <p15:clr>
            <a:srgbClr val="000000"/>
          </p15:clr>
        </p15:guide>
        <p15:guide id="3" orient="horz" pos="3991">
          <p15:clr>
            <a:srgbClr val="000000"/>
          </p15:clr>
        </p15:guide>
        <p15:guide id="4" pos="73">
          <p15:clr>
            <a:srgbClr val="00000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s Stripes 01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" y="4"/>
            <a:ext cx="9233611" cy="6928225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0" y="534397"/>
            <a:ext cx="126000" cy="633942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0270" y="1642534"/>
            <a:ext cx="7772400" cy="1099609"/>
          </a:xfrm>
        </p:spPr>
        <p:txBody>
          <a:bodyPr anchor="b">
            <a:normAutofit/>
          </a:bodyPr>
          <a:lstStyle>
            <a:lvl1pPr algn="l">
              <a:defRPr sz="1800" b="1" cap="none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 раздела презентации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40270" y="2936132"/>
            <a:ext cx="7772400" cy="1500187"/>
          </a:xfrm>
        </p:spPr>
        <p:txBody>
          <a:bodyPr anchor="t">
            <a:normAutofit/>
          </a:bodyPr>
          <a:lstStyle>
            <a:lvl1pPr marL="0" indent="0" algn="l">
              <a:buNone/>
              <a:defRPr sz="1200">
                <a:solidFill>
                  <a:schemeClr val="tx1"/>
                </a:solidFill>
              </a:defRPr>
            </a:lvl1pPr>
            <a:lvl2pPr marL="342888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7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66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55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43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32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21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1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Подзаголовок раздела презентации</a:t>
            </a:r>
            <a:endParaRPr lang="en-GB" dirty="0"/>
          </a:p>
        </p:txBody>
      </p:sp>
      <p:pic>
        <p:nvPicPr>
          <p:cNvPr id="6" name="Picture 5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6519" y="534395"/>
            <a:ext cx="3200187" cy="633942"/>
          </a:xfrm>
          <a:prstGeom prst="rect">
            <a:avLst/>
          </a:prstGeom>
        </p:spPr>
      </p:pic>
      <p:sp>
        <p:nvSpPr>
          <p:cNvPr id="9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440276" y="534408"/>
            <a:ext cx="3788829" cy="633943"/>
          </a:xfrm>
        </p:spPr>
        <p:txBody>
          <a:bodyPr anchor="ctr"/>
          <a:lstStyle>
            <a:lvl1pPr>
              <a:buNone/>
              <a:defRPr baseline="0"/>
            </a:lvl1pPr>
          </a:lstStyle>
          <a:p>
            <a:pPr lvl="0"/>
            <a:r>
              <a:rPr lang="ru-RU" dirty="0"/>
              <a:t>С нами надежно.</a:t>
            </a:r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535051" y="2835279"/>
            <a:ext cx="8707158" cy="1588"/>
          </a:xfrm>
          <a:prstGeom prst="line">
            <a:avLst/>
          </a:prstGeom>
          <a:ln w="6350" cap="flat" cmpd="sng" algn="ctr">
            <a:solidFill>
              <a:srgbClr val="8EC02F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00900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0FD9ECB-2FF6-42EE-BEDE-ACA1CE7A81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7462659-E701-425B-9A5F-7D3BA8FB6B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02827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Pattern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336800"/>
            <a:ext cx="9144000" cy="2171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0275" y="2540000"/>
            <a:ext cx="3788829" cy="1752600"/>
          </a:xfrm>
        </p:spPr>
        <p:txBody>
          <a:bodyPr bIns="187200" anchor="ctr">
            <a:normAutofit/>
          </a:bodyPr>
          <a:lstStyle>
            <a:lvl1pPr algn="l">
              <a:defRPr sz="2400" b="1" cap="none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Заголовок раздела презентации</a:t>
            </a:r>
            <a:endParaRPr lang="en-US" dirty="0"/>
          </a:p>
        </p:txBody>
      </p:sp>
      <p:pic>
        <p:nvPicPr>
          <p:cNvPr id="6" name="Picture 5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6518" y="534396"/>
            <a:ext cx="3200187" cy="633942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0" y="534397"/>
            <a:ext cx="126000" cy="633942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32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440275" y="534407"/>
            <a:ext cx="3788829" cy="633943"/>
          </a:xfrm>
        </p:spPr>
        <p:txBody>
          <a:bodyPr anchor="ctr"/>
          <a:lstStyle>
            <a:lvl1pPr>
              <a:buNone/>
              <a:defRPr baseline="0"/>
            </a:lvl1pPr>
          </a:lstStyle>
          <a:p>
            <a:pPr lvl="0"/>
            <a:r>
              <a:rPr lang="ru-RU" dirty="0" smtClean="0"/>
              <a:t>С нами надежно.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69609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vers Stripes 01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" y="4"/>
            <a:ext cx="9233611" cy="69282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067" y="534406"/>
            <a:ext cx="4168434" cy="633943"/>
          </a:xfrm>
        </p:spPr>
        <p:txBody>
          <a:bodyPr anchor="ctr">
            <a:normAutofit/>
          </a:bodyPr>
          <a:lstStyle>
            <a:lvl1pPr>
              <a:defRPr sz="1600"/>
            </a:lvl1pPr>
          </a:lstStyle>
          <a:p>
            <a:r>
              <a:rPr lang="ru-RU" dirty="0" smtClean="0"/>
              <a:t>Заголовок слайда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4070" y="1562100"/>
            <a:ext cx="8296552" cy="4470400"/>
          </a:xfrm>
        </p:spPr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61284" y="652773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DDF61C1-2457-E848-BB6B-E1DA9A549776}" type="slidenum">
              <a:rPr kumimoji="0" lang="en-US" sz="1632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32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9" name="Picture 8" descr="Logo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956518" y="534396"/>
            <a:ext cx="3200187" cy="633942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0" y="534397"/>
            <a:ext cx="126000" cy="633942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32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6808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040B0-718C-4B70-A4FD-CEEBF1AF8B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508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040B0-718C-4B70-A4FD-CEEBF1AF8B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5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040B0-718C-4B70-A4FD-CEEBF1AF8B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4210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040B0-718C-4B70-A4FD-CEEBF1AF8B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4533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040B0-718C-4B70-A4FD-CEEBF1AF8B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577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040B0-718C-4B70-A4FD-CEEBF1AF8B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96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040B0-718C-4B70-A4FD-CEEBF1AF8B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242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vmlDrawing" Target="../drawings/vmlDrawing2.vml"/><Relationship Id="rId18" Type="http://schemas.openxmlformats.org/officeDocument/2006/relationships/tags" Target="../tags/tag7.xml"/><Relationship Id="rId26" Type="http://schemas.openxmlformats.org/officeDocument/2006/relationships/tags" Target="../tags/tag15.xml"/><Relationship Id="rId39" Type="http://schemas.openxmlformats.org/officeDocument/2006/relationships/tags" Target="../tags/tag28.xml"/><Relationship Id="rId21" Type="http://schemas.openxmlformats.org/officeDocument/2006/relationships/tags" Target="../tags/tag10.xml"/><Relationship Id="rId34" Type="http://schemas.openxmlformats.org/officeDocument/2006/relationships/tags" Target="../tags/tag23.xml"/><Relationship Id="rId42" Type="http://schemas.openxmlformats.org/officeDocument/2006/relationships/tags" Target="../tags/tag31.xml"/><Relationship Id="rId47" Type="http://schemas.openxmlformats.org/officeDocument/2006/relationships/tags" Target="../tags/tag36.xml"/><Relationship Id="rId50" Type="http://schemas.openxmlformats.org/officeDocument/2006/relationships/tags" Target="../tags/tag39.xml"/><Relationship Id="rId55" Type="http://schemas.openxmlformats.org/officeDocument/2006/relationships/tags" Target="../tags/tag44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17" Type="http://schemas.openxmlformats.org/officeDocument/2006/relationships/tags" Target="../tags/tag6.xml"/><Relationship Id="rId25" Type="http://schemas.openxmlformats.org/officeDocument/2006/relationships/tags" Target="../tags/tag14.xml"/><Relationship Id="rId33" Type="http://schemas.openxmlformats.org/officeDocument/2006/relationships/tags" Target="../tags/tag22.xml"/><Relationship Id="rId38" Type="http://schemas.openxmlformats.org/officeDocument/2006/relationships/tags" Target="../tags/tag27.xml"/><Relationship Id="rId46" Type="http://schemas.openxmlformats.org/officeDocument/2006/relationships/tags" Target="../tags/tag35.xml"/><Relationship Id="rId59" Type="http://schemas.openxmlformats.org/officeDocument/2006/relationships/image" Target="../media/image7.png"/><Relationship Id="rId2" Type="http://schemas.openxmlformats.org/officeDocument/2006/relationships/slideLayout" Target="../slideLayouts/slideLayout15.xml"/><Relationship Id="rId16" Type="http://schemas.openxmlformats.org/officeDocument/2006/relationships/tags" Target="../tags/tag5.xml"/><Relationship Id="rId20" Type="http://schemas.openxmlformats.org/officeDocument/2006/relationships/tags" Target="../tags/tag9.xml"/><Relationship Id="rId29" Type="http://schemas.openxmlformats.org/officeDocument/2006/relationships/tags" Target="../tags/tag18.xml"/><Relationship Id="rId41" Type="http://schemas.openxmlformats.org/officeDocument/2006/relationships/tags" Target="../tags/tag30.xml"/><Relationship Id="rId54" Type="http://schemas.openxmlformats.org/officeDocument/2006/relationships/tags" Target="../tags/tag43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24" Type="http://schemas.openxmlformats.org/officeDocument/2006/relationships/tags" Target="../tags/tag13.xml"/><Relationship Id="rId32" Type="http://schemas.openxmlformats.org/officeDocument/2006/relationships/tags" Target="../tags/tag21.xml"/><Relationship Id="rId37" Type="http://schemas.openxmlformats.org/officeDocument/2006/relationships/tags" Target="../tags/tag26.xml"/><Relationship Id="rId40" Type="http://schemas.openxmlformats.org/officeDocument/2006/relationships/tags" Target="../tags/tag29.xml"/><Relationship Id="rId45" Type="http://schemas.openxmlformats.org/officeDocument/2006/relationships/tags" Target="../tags/tag34.xml"/><Relationship Id="rId53" Type="http://schemas.openxmlformats.org/officeDocument/2006/relationships/tags" Target="../tags/tag42.xml"/><Relationship Id="rId58" Type="http://schemas.openxmlformats.org/officeDocument/2006/relationships/image" Target="../media/image6.emf"/><Relationship Id="rId5" Type="http://schemas.openxmlformats.org/officeDocument/2006/relationships/slideLayout" Target="../slideLayouts/slideLayout18.xml"/><Relationship Id="rId15" Type="http://schemas.openxmlformats.org/officeDocument/2006/relationships/tags" Target="../tags/tag4.xml"/><Relationship Id="rId23" Type="http://schemas.openxmlformats.org/officeDocument/2006/relationships/tags" Target="../tags/tag12.xml"/><Relationship Id="rId28" Type="http://schemas.openxmlformats.org/officeDocument/2006/relationships/tags" Target="../tags/tag17.xml"/><Relationship Id="rId36" Type="http://schemas.openxmlformats.org/officeDocument/2006/relationships/tags" Target="../tags/tag25.xml"/><Relationship Id="rId49" Type="http://schemas.openxmlformats.org/officeDocument/2006/relationships/tags" Target="../tags/tag38.xml"/><Relationship Id="rId57" Type="http://schemas.openxmlformats.org/officeDocument/2006/relationships/oleObject" Target="../embeddings/oleObject2.bin"/><Relationship Id="rId10" Type="http://schemas.openxmlformats.org/officeDocument/2006/relationships/slideLayout" Target="../slideLayouts/slideLayout23.xml"/><Relationship Id="rId19" Type="http://schemas.openxmlformats.org/officeDocument/2006/relationships/tags" Target="../tags/tag8.xml"/><Relationship Id="rId31" Type="http://schemas.openxmlformats.org/officeDocument/2006/relationships/tags" Target="../tags/tag20.xml"/><Relationship Id="rId44" Type="http://schemas.openxmlformats.org/officeDocument/2006/relationships/tags" Target="../tags/tag33.xml"/><Relationship Id="rId52" Type="http://schemas.openxmlformats.org/officeDocument/2006/relationships/tags" Target="../tags/tag41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ags" Target="../tags/tag3.xml"/><Relationship Id="rId22" Type="http://schemas.openxmlformats.org/officeDocument/2006/relationships/tags" Target="../tags/tag11.xml"/><Relationship Id="rId27" Type="http://schemas.openxmlformats.org/officeDocument/2006/relationships/tags" Target="../tags/tag16.xml"/><Relationship Id="rId30" Type="http://schemas.openxmlformats.org/officeDocument/2006/relationships/tags" Target="../tags/tag19.xml"/><Relationship Id="rId35" Type="http://schemas.openxmlformats.org/officeDocument/2006/relationships/tags" Target="../tags/tag24.xml"/><Relationship Id="rId43" Type="http://schemas.openxmlformats.org/officeDocument/2006/relationships/tags" Target="../tags/tag32.xml"/><Relationship Id="rId48" Type="http://schemas.openxmlformats.org/officeDocument/2006/relationships/tags" Target="../tags/tag37.xml"/><Relationship Id="rId56" Type="http://schemas.openxmlformats.org/officeDocument/2006/relationships/tags" Target="../tags/tag45.xml"/><Relationship Id="rId8" Type="http://schemas.openxmlformats.org/officeDocument/2006/relationships/slideLayout" Target="../slideLayouts/slideLayout21.xml"/><Relationship Id="rId51" Type="http://schemas.openxmlformats.org/officeDocument/2006/relationships/tags" Target="../tags/tag40.xml"/><Relationship Id="rId3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5040B0-718C-4B70-A4FD-CEEBF1AF8B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131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89" r:id="rId1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14"/>
            </p:custDataLst>
            <p:extLst/>
          </p:nvPr>
        </p:nvGraphicFramePr>
        <p:xfrm>
          <a:off x="2" y="0"/>
          <a:ext cx="161984" cy="161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0" name="think-cell Slide" r:id="rId57" imgW="270" imgH="270" progId="TCLayout.ActiveDocument.1">
                  <p:embed/>
                </p:oleObj>
              </mc:Choice>
              <mc:Fallback>
                <p:oleObj name="think-cell Slide" r:id="rId57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2" y="0"/>
                        <a:ext cx="161984" cy="1619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 hidden="1"/>
          <p:cNvSpPr/>
          <p:nvPr>
            <p:custDataLst>
              <p:tags r:id="rId15"/>
            </p:custDataLst>
          </p:nvPr>
        </p:nvSpPr>
        <p:spPr bwMode="auto">
          <a:xfrm>
            <a:off x="2" y="0"/>
            <a:ext cx="161984" cy="161974"/>
          </a:xfrm>
          <a:prstGeom prst="rect">
            <a:avLst/>
          </a:prstGeom>
          <a:solidFill>
            <a:schemeClr val="bg2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Title Placeholder 2"/>
          <p:cNvSpPr>
            <a:spLocks noGrp="1" noChangeArrowheads="1"/>
          </p:cNvSpPr>
          <p:nvPr>
            <p:ph type="title"/>
          </p:nvPr>
        </p:nvSpPr>
        <p:spPr bwMode="gray">
          <a:xfrm>
            <a:off x="207343" y="534397"/>
            <a:ext cx="5564811" cy="633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 lvl="0" latinLnBrk="0"/>
            <a:r>
              <a:rPr lang="en-US"/>
              <a:t>Click to edit Master title style</a:t>
            </a:r>
            <a:endParaRPr lang="ru-RU" noProof="0" dirty="0"/>
          </a:p>
        </p:txBody>
      </p:sp>
      <p:sp>
        <p:nvSpPr>
          <p:cNvPr id="10" name="1. On-page tracker" hidden="1"/>
          <p:cNvSpPr>
            <a:spLocks noChangeArrowheads="1"/>
          </p:cNvSpPr>
          <p:nvPr/>
        </p:nvSpPr>
        <p:spPr bwMode="gray">
          <a:xfrm>
            <a:off x="207339" y="207078"/>
            <a:ext cx="501740" cy="125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16" b="0" i="0" u="none" strike="noStrike" kern="1200" cap="all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Tracker</a:t>
            </a:r>
          </a:p>
        </p:txBody>
      </p:sp>
      <p:sp>
        <p:nvSpPr>
          <p:cNvPr id="11" name="3. Unit of measure" hidden="1"/>
          <p:cNvSpPr txBox="1">
            <a:spLocks noChangeArrowheads="1"/>
          </p:cNvSpPr>
          <p:nvPr/>
        </p:nvSpPr>
        <p:spPr bwMode="gray">
          <a:xfrm>
            <a:off x="207343" y="1213836"/>
            <a:ext cx="870988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no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8953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Unit of measure</a:t>
            </a:r>
          </a:p>
        </p:txBody>
      </p:sp>
      <p:sp>
        <p:nvSpPr>
          <p:cNvPr id="13" name="4. Footnote" hidden="1"/>
          <p:cNvSpPr txBox="1">
            <a:spLocks noChangeArrowheads="1"/>
          </p:cNvSpPr>
          <p:nvPr/>
        </p:nvSpPr>
        <p:spPr bwMode="gray">
          <a:xfrm>
            <a:off x="121489" y="6051787"/>
            <a:ext cx="8794113" cy="123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>
            <a:spAutoFit/>
          </a:bodyPr>
          <a:lstStyle>
            <a:lvl1pPr marL="104775" indent="-104775"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10318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217613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404938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104775" marR="0" lvl="0" indent="-104775" algn="l" defTabSz="8953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 Footnote</a:t>
            </a:r>
          </a:p>
        </p:txBody>
      </p:sp>
      <p:sp>
        <p:nvSpPr>
          <p:cNvPr id="14" name="5. Source" hidden="1"/>
          <p:cNvSpPr>
            <a:spLocks noChangeArrowheads="1"/>
          </p:cNvSpPr>
          <p:nvPr/>
        </p:nvSpPr>
        <p:spPr bwMode="gray">
          <a:xfrm>
            <a:off x="121489" y="6257496"/>
            <a:ext cx="7346678" cy="123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>
            <a:spAutoFit/>
          </a:bodyPr>
          <a:lstStyle/>
          <a:p>
            <a:pPr marL="621975" marR="0" lvl="0" indent="-621975" algn="l" defTabSz="9135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43032" algn="l"/>
              </a:tabLst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ИСТОЧНИК: источник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207343" y="2753026"/>
            <a:ext cx="8709885" cy="113050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 latinLnBrk="0"/>
            <a:r>
              <a:rPr lang="en-US" dirty="0"/>
              <a:t>Edit Master text styles</a:t>
            </a:r>
          </a:p>
          <a:p>
            <a:pPr lvl="1" latinLnBrk="0"/>
            <a:r>
              <a:rPr lang="en-US" dirty="0"/>
              <a:t>Second level</a:t>
            </a:r>
          </a:p>
          <a:p>
            <a:pPr lvl="2" latinLnBrk="0"/>
            <a:r>
              <a:rPr lang="en-US" dirty="0"/>
              <a:t>Third level</a:t>
            </a:r>
          </a:p>
          <a:p>
            <a:pPr lvl="3" latinLnBrk="0"/>
            <a:r>
              <a:rPr lang="en-US" dirty="0"/>
              <a:t>Fourth level</a:t>
            </a:r>
          </a:p>
          <a:p>
            <a:pPr lvl="4" latinLnBrk="0"/>
            <a:r>
              <a:rPr lang="en-US" dirty="0"/>
              <a:t>Fifth level</a:t>
            </a:r>
            <a:endParaRPr lang="ru-RU" dirty="0"/>
          </a:p>
        </p:txBody>
      </p:sp>
      <p:grpSp>
        <p:nvGrpSpPr>
          <p:cNvPr id="15" name="ACET" hidden="1"/>
          <p:cNvGrpSpPr>
            <a:grpSpLocks/>
          </p:cNvGrpSpPr>
          <p:nvPr/>
        </p:nvGrpSpPr>
        <p:grpSpPr bwMode="gray">
          <a:xfrm>
            <a:off x="207343" y="1528804"/>
            <a:ext cx="8709885" cy="387119"/>
            <a:chOff x="915" y="791"/>
            <a:chExt cx="2686" cy="239"/>
          </a:xfrm>
        </p:grpSpPr>
        <p:cxnSp>
          <p:nvCxnSpPr>
            <p:cNvPr id="16" name="AutoShape 249"/>
            <p:cNvCxnSpPr>
              <a:cxnSpLocks noChangeShapeType="1"/>
              <a:stCxn id="18" idx="4"/>
              <a:endCxn id="18" idx="6"/>
            </p:cNvCxnSpPr>
            <p:nvPr/>
          </p:nvCxnSpPr>
          <p:spPr bwMode="gray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chemeClr val="accent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8" name="AutoShape 250"/>
            <p:cNvSpPr>
              <a:spLocks noChangeArrowheads="1"/>
            </p:cNvSpPr>
            <p:nvPr/>
          </p:nvSpPr>
          <p:spPr bwMode="gray">
            <a:xfrm>
              <a:off x="915" y="791"/>
              <a:ext cx="2686" cy="239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18288" anchor="b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E702A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Название документа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Unit of measure</a:t>
              </a:r>
            </a:p>
          </p:txBody>
        </p:sp>
      </p:grpSp>
      <p:grpSp>
        <p:nvGrpSpPr>
          <p:cNvPr id="17" name="Sticker" hidden="1"/>
          <p:cNvGrpSpPr/>
          <p:nvPr/>
        </p:nvGrpSpPr>
        <p:grpSpPr bwMode="gray">
          <a:xfrm>
            <a:off x="8432646" y="192942"/>
            <a:ext cx="482953" cy="153247"/>
            <a:chOff x="8267465" y="285750"/>
            <a:chExt cx="473310" cy="150196"/>
          </a:xfrm>
        </p:grpSpPr>
        <p:sp>
          <p:nvSpPr>
            <p:cNvPr id="20" name="StickerRectangle"/>
            <p:cNvSpPr>
              <a:spLocks noChangeArrowheads="1"/>
            </p:cNvSpPr>
            <p:nvPr/>
          </p:nvSpPr>
          <p:spPr bwMode="gray">
            <a:xfrm>
              <a:off x="8267465" y="285750"/>
              <a:ext cx="473310" cy="150196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27432" tIns="0" rIns="0" bIns="27432">
              <a:spAutoFit/>
            </a:bodyPr>
            <a:lstStyle/>
            <a:p>
              <a:pPr marL="0" marR="0" lvl="0" indent="0" algn="r" defTabSz="9135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2960"/>
                </a:buClr>
                <a:buSzTx/>
                <a:buFontTx/>
                <a:buNone/>
                <a:tabLst/>
                <a:defRPr/>
              </a:pPr>
              <a:r>
                <a:rPr kumimoji="0" lang="ru-RU" sz="816" b="0" i="0" u="none" strike="noStrike" kern="1200" cap="none" spc="0" normalizeH="0" baseline="0" noProof="0" dirty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STICKER</a:t>
              </a:r>
            </a:p>
          </p:txBody>
        </p:sp>
        <p:cxnSp>
          <p:nvCxnSpPr>
            <p:cNvPr id="21" name="AutoShape 31"/>
            <p:cNvCxnSpPr>
              <a:cxnSpLocks noChangeShapeType="1"/>
              <a:stCxn id="20" idx="2"/>
              <a:endCxn id="20" idx="4"/>
            </p:cNvCxnSpPr>
            <p:nvPr/>
          </p:nvCxnSpPr>
          <p:spPr bwMode="gray">
            <a:xfrm>
              <a:off x="8267465" y="285750"/>
              <a:ext cx="0" cy="150196"/>
            </a:xfrm>
            <a:prstGeom prst="straightConnector1">
              <a:avLst/>
            </a:prstGeom>
            <a:noFill/>
            <a:ln w="9525">
              <a:solidFill>
                <a:schemeClr val="accent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2" name="AutoShape 32"/>
            <p:cNvCxnSpPr>
              <a:cxnSpLocks noChangeShapeType="1"/>
              <a:stCxn id="20" idx="4"/>
              <a:endCxn id="20" idx="6"/>
            </p:cNvCxnSpPr>
            <p:nvPr/>
          </p:nvCxnSpPr>
          <p:spPr bwMode="gray">
            <a:xfrm>
              <a:off x="8267465" y="435946"/>
              <a:ext cx="473310" cy="0"/>
            </a:xfrm>
            <a:prstGeom prst="straightConnector1">
              <a:avLst/>
            </a:prstGeom>
            <a:noFill/>
            <a:ln w="25400">
              <a:solidFill>
                <a:schemeClr val="accent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3" name="doc id"/>
          <p:cNvSpPr>
            <a:spLocks noChangeArrowheads="1"/>
          </p:cNvSpPr>
          <p:nvPr/>
        </p:nvSpPr>
        <p:spPr bwMode="auto">
          <a:xfrm>
            <a:off x="8246609" y="51833"/>
            <a:ext cx="670614" cy="124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/>
          <a:lstStyle/>
          <a:p>
            <a:pPr marL="0" marR="0" lvl="0" indent="0" algn="r" defTabSz="9135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816" b="0" i="0" u="none" strike="noStrike" kern="1200" cap="none" spc="0" normalizeH="0" baseline="0" noProof="0" dirty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59" name="LegendLines" hidden="1"/>
          <p:cNvGrpSpPr/>
          <p:nvPr/>
        </p:nvGrpSpPr>
        <p:grpSpPr>
          <a:xfrm>
            <a:off x="7697289" y="2703595"/>
            <a:ext cx="1188976" cy="776933"/>
            <a:chOff x="7607284" y="279400"/>
            <a:chExt cx="1165239" cy="761466"/>
          </a:xfrm>
        </p:grpSpPr>
        <p:sp>
          <p:nvSpPr>
            <p:cNvPr id="60" name="LineLegend1"/>
            <p:cNvSpPr>
              <a:spLocks noChangeShapeType="1"/>
            </p:cNvSpPr>
            <p:nvPr/>
          </p:nvSpPr>
          <p:spPr bwMode="gray">
            <a:xfrm>
              <a:off x="7607284" y="387122"/>
              <a:ext cx="457200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6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1" name="LineLegend2"/>
            <p:cNvSpPr>
              <a:spLocks noChangeShapeType="1"/>
            </p:cNvSpPr>
            <p:nvPr/>
          </p:nvSpPr>
          <p:spPr bwMode="gray">
            <a:xfrm>
              <a:off x="7607284" y="653822"/>
              <a:ext cx="457200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6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2" name="LineLegend3"/>
            <p:cNvSpPr>
              <a:spLocks noChangeShapeType="1"/>
            </p:cNvSpPr>
            <p:nvPr/>
          </p:nvSpPr>
          <p:spPr bwMode="gray">
            <a:xfrm>
              <a:off x="7607284" y="933223"/>
              <a:ext cx="457200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6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0" name="Legend1"/>
            <p:cNvSpPr>
              <a:spLocks noChangeArrowheads="1"/>
            </p:cNvSpPr>
            <p:nvPr>
              <p:custDataLst>
                <p:tags r:id="rId54"/>
              </p:custDataLst>
            </p:nvPr>
          </p:nvSpPr>
          <p:spPr bwMode="gray">
            <a:xfrm>
              <a:off x="8169259" y="279400"/>
              <a:ext cx="603264" cy="215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35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E702A"/>
                </a:buClr>
                <a:buSzTx/>
                <a:buFontTx/>
                <a:buNone/>
                <a:tabLst/>
                <a:defRPr/>
              </a:pPr>
              <a:r>
                <a:rPr kumimoji="0" lang="ru-RU" sz="1428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Legend</a:t>
              </a:r>
            </a:p>
          </p:txBody>
        </p:sp>
        <p:sp>
          <p:nvSpPr>
            <p:cNvPr id="101" name="Legend2"/>
            <p:cNvSpPr>
              <a:spLocks noChangeArrowheads="1"/>
            </p:cNvSpPr>
            <p:nvPr>
              <p:custDataLst>
                <p:tags r:id="rId55"/>
              </p:custDataLst>
            </p:nvPr>
          </p:nvSpPr>
          <p:spPr bwMode="gray">
            <a:xfrm>
              <a:off x="8169259" y="546100"/>
              <a:ext cx="603264" cy="215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35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E702A"/>
                </a:buClr>
                <a:buSzTx/>
                <a:buFontTx/>
                <a:buNone/>
                <a:tabLst/>
                <a:defRPr/>
              </a:pPr>
              <a:r>
                <a:rPr kumimoji="0" lang="ru-RU" sz="1428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Legend</a:t>
              </a:r>
              <a:endParaRPr kumimoji="0" lang="ru-RU" sz="142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2" name="Legend3"/>
            <p:cNvSpPr>
              <a:spLocks noChangeArrowheads="1"/>
            </p:cNvSpPr>
            <p:nvPr>
              <p:custDataLst>
                <p:tags r:id="rId56"/>
              </p:custDataLst>
            </p:nvPr>
          </p:nvSpPr>
          <p:spPr bwMode="gray">
            <a:xfrm>
              <a:off x="8169259" y="825501"/>
              <a:ext cx="603264" cy="215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35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E702A"/>
                </a:buClr>
                <a:buSzTx/>
                <a:buFontTx/>
                <a:buNone/>
                <a:tabLst/>
                <a:defRPr/>
              </a:pPr>
              <a:r>
                <a:rPr kumimoji="0" lang="ru-RU" sz="1428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Legend</a:t>
              </a:r>
            </a:p>
          </p:txBody>
        </p:sp>
      </p:grpSp>
      <p:grpSp>
        <p:nvGrpSpPr>
          <p:cNvPr id="103" name="LegendBoxes" hidden="1"/>
          <p:cNvGrpSpPr/>
          <p:nvPr/>
        </p:nvGrpSpPr>
        <p:grpSpPr>
          <a:xfrm>
            <a:off x="8011549" y="3628502"/>
            <a:ext cx="874727" cy="1049051"/>
            <a:chOff x="5894005" y="919828"/>
            <a:chExt cx="857263" cy="1028167"/>
          </a:xfrm>
        </p:grpSpPr>
        <p:sp>
          <p:nvSpPr>
            <p:cNvPr id="104" name="RectangleLegend1"/>
            <p:cNvSpPr>
              <a:spLocks noChangeArrowheads="1"/>
            </p:cNvSpPr>
            <p:nvPr/>
          </p:nvSpPr>
          <p:spPr bwMode="gray">
            <a:xfrm>
              <a:off x="5894005" y="947381"/>
              <a:ext cx="165100" cy="16033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6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5" name="RectangleLegend2"/>
            <p:cNvSpPr>
              <a:spLocks noChangeArrowheads="1"/>
            </p:cNvSpPr>
            <p:nvPr/>
          </p:nvSpPr>
          <p:spPr bwMode="gray">
            <a:xfrm>
              <a:off x="5894005" y="1217256"/>
              <a:ext cx="165100" cy="160338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6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6" name="RectangleLegend3"/>
            <p:cNvSpPr>
              <a:spLocks noChangeArrowheads="1"/>
            </p:cNvSpPr>
            <p:nvPr/>
          </p:nvSpPr>
          <p:spPr bwMode="gray">
            <a:xfrm>
              <a:off x="5894005" y="1488719"/>
              <a:ext cx="165100" cy="160338"/>
            </a:xfrm>
            <a:prstGeom prst="rect">
              <a:avLst/>
            </a:prstGeom>
            <a:solidFill>
              <a:schemeClr val="accent3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6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7" name="RectangleLegend4"/>
            <p:cNvSpPr>
              <a:spLocks noChangeArrowheads="1"/>
            </p:cNvSpPr>
            <p:nvPr/>
          </p:nvSpPr>
          <p:spPr bwMode="gray">
            <a:xfrm>
              <a:off x="5894005" y="1760182"/>
              <a:ext cx="165100" cy="160338"/>
            </a:xfrm>
            <a:prstGeom prst="rect">
              <a:avLst/>
            </a:prstGeom>
            <a:solidFill>
              <a:schemeClr val="accent4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6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8" name="Legend1"/>
            <p:cNvSpPr>
              <a:spLocks noChangeArrowheads="1"/>
            </p:cNvSpPr>
            <p:nvPr>
              <p:custDataLst>
                <p:tags r:id="rId50"/>
              </p:custDataLst>
            </p:nvPr>
          </p:nvSpPr>
          <p:spPr bwMode="gray">
            <a:xfrm>
              <a:off x="6148005" y="919828"/>
              <a:ext cx="603263" cy="215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35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E702A"/>
                </a:buClr>
                <a:buSzTx/>
                <a:buFontTx/>
                <a:buNone/>
                <a:tabLst/>
                <a:defRPr/>
              </a:pPr>
              <a:r>
                <a:rPr kumimoji="0" lang="ru-RU" sz="1428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Legend</a:t>
              </a:r>
            </a:p>
          </p:txBody>
        </p:sp>
        <p:sp>
          <p:nvSpPr>
            <p:cNvPr id="109" name="Legend2"/>
            <p:cNvSpPr>
              <a:spLocks noChangeArrowheads="1"/>
            </p:cNvSpPr>
            <p:nvPr>
              <p:custDataLst>
                <p:tags r:id="rId51"/>
              </p:custDataLst>
            </p:nvPr>
          </p:nvSpPr>
          <p:spPr bwMode="gray">
            <a:xfrm>
              <a:off x="6148005" y="1189703"/>
              <a:ext cx="603263" cy="215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35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E702A"/>
                </a:buClr>
                <a:buSzTx/>
                <a:buFontTx/>
                <a:buNone/>
                <a:tabLst/>
                <a:defRPr/>
              </a:pPr>
              <a:r>
                <a:rPr kumimoji="0" lang="ru-RU" sz="1428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Legend</a:t>
              </a:r>
            </a:p>
          </p:txBody>
        </p:sp>
        <p:sp>
          <p:nvSpPr>
            <p:cNvPr id="110" name="Legend3"/>
            <p:cNvSpPr>
              <a:spLocks noChangeArrowheads="1"/>
            </p:cNvSpPr>
            <p:nvPr>
              <p:custDataLst>
                <p:tags r:id="rId52"/>
              </p:custDataLst>
            </p:nvPr>
          </p:nvSpPr>
          <p:spPr bwMode="gray">
            <a:xfrm>
              <a:off x="6148005" y="1461166"/>
              <a:ext cx="603263" cy="215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35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E702A"/>
                </a:buClr>
                <a:buSzTx/>
                <a:buFontTx/>
                <a:buNone/>
                <a:tabLst/>
                <a:defRPr/>
              </a:pPr>
              <a:r>
                <a:rPr kumimoji="0" lang="ru-RU" sz="1428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Legend</a:t>
              </a:r>
            </a:p>
          </p:txBody>
        </p:sp>
        <p:sp>
          <p:nvSpPr>
            <p:cNvPr id="111" name="Legend4"/>
            <p:cNvSpPr>
              <a:spLocks noChangeArrowheads="1"/>
            </p:cNvSpPr>
            <p:nvPr>
              <p:custDataLst>
                <p:tags r:id="rId53"/>
              </p:custDataLst>
            </p:nvPr>
          </p:nvSpPr>
          <p:spPr bwMode="gray">
            <a:xfrm>
              <a:off x="6148005" y="1732629"/>
              <a:ext cx="603263" cy="215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35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E702A"/>
                </a:buClr>
                <a:buSzTx/>
                <a:buFontTx/>
                <a:buNone/>
                <a:tabLst/>
                <a:defRPr/>
              </a:pPr>
              <a:r>
                <a:rPr kumimoji="0" lang="ru-RU" sz="1428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Legend</a:t>
              </a:r>
            </a:p>
          </p:txBody>
        </p:sp>
      </p:grpSp>
      <p:grpSp>
        <p:nvGrpSpPr>
          <p:cNvPr id="112" name="LegendMoons" hidden="1"/>
          <p:cNvGrpSpPr/>
          <p:nvPr/>
        </p:nvGrpSpPr>
        <p:grpSpPr>
          <a:xfrm>
            <a:off x="7943502" y="4825525"/>
            <a:ext cx="942760" cy="1342226"/>
            <a:chOff x="5894005" y="2696542"/>
            <a:chExt cx="923940" cy="1315506"/>
          </a:xfrm>
        </p:grpSpPr>
        <p:grpSp>
          <p:nvGrpSpPr>
            <p:cNvPr id="113" name="MoonLegend1"/>
            <p:cNvGrpSpPr>
              <a:grpSpLocks noChangeAspect="1"/>
            </p:cNvGrpSpPr>
            <p:nvPr>
              <p:custDataLst>
                <p:tags r:id="rId30"/>
              </p:custDataLst>
            </p:nvPr>
          </p:nvGrpSpPr>
          <p:grpSpPr bwMode="gray">
            <a:xfrm>
              <a:off x="5894005" y="2703855"/>
              <a:ext cx="209550" cy="209551"/>
              <a:chOff x="4533" y="189"/>
              <a:chExt cx="144" cy="144"/>
            </a:xfrm>
          </p:grpSpPr>
          <p:sp>
            <p:nvSpPr>
              <p:cNvPr id="131" name="Oval 130"/>
              <p:cNvSpPr>
                <a:spLocks noChangeAspect="1" noChangeArrowheads="1"/>
              </p:cNvSpPr>
              <p:nvPr>
                <p:custDataLst>
                  <p:tags r:id="rId48"/>
                </p:custDataLst>
              </p:nvPr>
            </p:nvSpPr>
            <p:spPr bwMode="gray">
              <a:xfrm>
                <a:off x="4533" y="189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6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32" name="Arc 131"/>
              <p:cNvSpPr>
                <a:spLocks noChangeAspect="1"/>
              </p:cNvSpPr>
              <p:nvPr>
                <p:custDataLst>
                  <p:tags r:id="rId49"/>
                </p:custDataLst>
              </p:nvPr>
            </p:nvSpPr>
            <p:spPr bwMode="gray">
              <a:xfrm>
                <a:off x="4533" y="189"/>
                <a:ext cx="144" cy="14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6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grpSp>
          <p:nvGrpSpPr>
            <p:cNvPr id="114" name="MoonLegend2"/>
            <p:cNvGrpSpPr>
              <a:grpSpLocks noChangeAspect="1"/>
            </p:cNvGrpSpPr>
            <p:nvPr>
              <p:custDataLst>
                <p:tags r:id="rId31"/>
              </p:custDataLst>
            </p:nvPr>
          </p:nvGrpSpPr>
          <p:grpSpPr bwMode="gray">
            <a:xfrm>
              <a:off x="5894005" y="2977103"/>
              <a:ext cx="209550" cy="209551"/>
              <a:chOff x="1694" y="2051"/>
              <a:chExt cx="160" cy="160"/>
            </a:xfrm>
          </p:grpSpPr>
          <p:sp>
            <p:nvSpPr>
              <p:cNvPr id="129" name="Oval 41"/>
              <p:cNvSpPr>
                <a:spLocks noChangeAspect="1" noChangeArrowheads="1"/>
              </p:cNvSpPr>
              <p:nvPr>
                <p:custDataLst>
                  <p:tags r:id="rId46"/>
                </p:custDataLst>
              </p:nvPr>
            </p:nvSpPr>
            <p:spPr bwMode="gray">
              <a:xfrm>
                <a:off x="1694" y="2051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6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30" name="Arc 42"/>
              <p:cNvSpPr>
                <a:spLocks noChangeAspect="1"/>
              </p:cNvSpPr>
              <p:nvPr>
                <p:custDataLst>
                  <p:tags r:id="rId47"/>
                </p:custDataLst>
              </p:nvPr>
            </p:nvSpPr>
            <p:spPr bwMode="gray">
              <a:xfrm>
                <a:off x="1694" y="2051"/>
                <a:ext cx="160" cy="160"/>
              </a:xfrm>
              <a:prstGeom prst="arc">
                <a:avLst/>
              </a:pr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6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grpSp>
          <p:nvGrpSpPr>
            <p:cNvPr id="115" name="MoonLegend4"/>
            <p:cNvGrpSpPr>
              <a:grpSpLocks noChangeAspect="1"/>
            </p:cNvGrpSpPr>
            <p:nvPr>
              <p:custDataLst>
                <p:tags r:id="rId32"/>
              </p:custDataLst>
            </p:nvPr>
          </p:nvGrpSpPr>
          <p:grpSpPr bwMode="gray">
            <a:xfrm>
              <a:off x="5894005" y="3524395"/>
              <a:ext cx="209550" cy="209551"/>
              <a:chOff x="4495" y="1204"/>
              <a:chExt cx="160" cy="160"/>
            </a:xfrm>
          </p:grpSpPr>
          <p:sp>
            <p:nvSpPr>
              <p:cNvPr id="127" name="Oval 47"/>
              <p:cNvSpPr>
                <a:spLocks noChangeAspect="1" noChangeArrowheads="1"/>
              </p:cNvSpPr>
              <p:nvPr>
                <p:custDataLst>
                  <p:tags r:id="rId44"/>
                </p:custDataLst>
              </p:nvPr>
            </p:nvSpPr>
            <p:spPr bwMode="gray">
              <a:xfrm>
                <a:off x="4495" y="1204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6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8" name="Arc 48"/>
              <p:cNvSpPr>
                <a:spLocks noChangeAspect="1"/>
              </p:cNvSpPr>
              <p:nvPr>
                <p:custDataLst>
                  <p:tags r:id="rId45"/>
                </p:custDataLst>
              </p:nvPr>
            </p:nvSpPr>
            <p:spPr bwMode="gray">
              <a:xfrm>
                <a:off x="4495" y="1204"/>
                <a:ext cx="160" cy="160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6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grpSp>
          <p:nvGrpSpPr>
            <p:cNvPr id="116" name="MoonLegend5"/>
            <p:cNvGrpSpPr>
              <a:grpSpLocks noChangeAspect="1"/>
            </p:cNvGrpSpPr>
            <p:nvPr>
              <p:custDataLst>
                <p:tags r:id="rId33"/>
              </p:custDataLst>
            </p:nvPr>
          </p:nvGrpSpPr>
          <p:grpSpPr bwMode="gray">
            <a:xfrm>
              <a:off x="5894005" y="3799629"/>
              <a:ext cx="209550" cy="209551"/>
              <a:chOff x="4495" y="1447"/>
              <a:chExt cx="160" cy="160"/>
            </a:xfrm>
          </p:grpSpPr>
          <p:sp>
            <p:nvSpPr>
              <p:cNvPr id="125" name="Oval 50"/>
              <p:cNvSpPr>
                <a:spLocks noChangeAspect="1" noChangeArrowheads="1"/>
              </p:cNvSpPr>
              <p:nvPr>
                <p:custDataLst>
                  <p:tags r:id="rId42"/>
                </p:custDataLst>
              </p:nvPr>
            </p:nvSpPr>
            <p:spPr bwMode="gray">
              <a:xfrm>
                <a:off x="4495" y="1447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6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6" name="Oval 51"/>
              <p:cNvSpPr>
                <a:spLocks noChangeAspect="1" noChangeArrowheads="1"/>
              </p:cNvSpPr>
              <p:nvPr>
                <p:custDataLst>
                  <p:tags r:id="rId43"/>
                </p:custDataLst>
              </p:nvPr>
            </p:nvSpPr>
            <p:spPr bwMode="gray">
              <a:xfrm>
                <a:off x="4495" y="1447"/>
                <a:ext cx="160" cy="160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6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grpSp>
          <p:nvGrpSpPr>
            <p:cNvPr id="117" name="MoonLegend3"/>
            <p:cNvGrpSpPr>
              <a:grpSpLocks noChangeAspect="1"/>
            </p:cNvGrpSpPr>
            <p:nvPr>
              <p:custDataLst>
                <p:tags r:id="rId34"/>
              </p:custDataLst>
            </p:nvPr>
          </p:nvGrpSpPr>
          <p:grpSpPr bwMode="gray">
            <a:xfrm>
              <a:off x="5894005" y="3251543"/>
              <a:ext cx="209550" cy="209551"/>
              <a:chOff x="4495" y="1205"/>
              <a:chExt cx="160" cy="160"/>
            </a:xfrm>
          </p:grpSpPr>
          <p:sp>
            <p:nvSpPr>
              <p:cNvPr id="123" name="Oval 47"/>
              <p:cNvSpPr>
                <a:spLocks noChangeAspect="1" noChangeArrowheads="1"/>
              </p:cNvSpPr>
              <p:nvPr>
                <p:custDataLst>
                  <p:tags r:id="rId40"/>
                </p:custDataLst>
              </p:nvPr>
            </p:nvSpPr>
            <p:spPr bwMode="gray">
              <a:xfrm>
                <a:off x="4495" y="1205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6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4" name="Arc 48"/>
              <p:cNvSpPr>
                <a:spLocks noChangeAspect="1"/>
              </p:cNvSpPr>
              <p:nvPr>
                <p:custDataLst>
                  <p:tags r:id="rId41"/>
                </p:custDataLst>
              </p:nvPr>
            </p:nvSpPr>
            <p:spPr bwMode="gray">
              <a:xfrm>
                <a:off x="4495" y="1205"/>
                <a:ext cx="160" cy="16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6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118" name="Legend1"/>
            <p:cNvSpPr>
              <a:spLocks noChangeArrowheads="1"/>
            </p:cNvSpPr>
            <p:nvPr>
              <p:custDataLst>
                <p:tags r:id="rId35"/>
              </p:custDataLst>
            </p:nvPr>
          </p:nvSpPr>
          <p:spPr bwMode="gray">
            <a:xfrm>
              <a:off x="6214680" y="2696542"/>
              <a:ext cx="603265" cy="215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35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E702A"/>
                </a:buClr>
                <a:buSzTx/>
                <a:buFontTx/>
                <a:buNone/>
                <a:tabLst/>
                <a:defRPr/>
              </a:pPr>
              <a:r>
                <a:rPr kumimoji="0" lang="ru-RU" sz="1428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Legend</a:t>
              </a:r>
            </a:p>
          </p:txBody>
        </p:sp>
        <p:sp>
          <p:nvSpPr>
            <p:cNvPr id="119" name="Legend2"/>
            <p:cNvSpPr>
              <a:spLocks noChangeArrowheads="1"/>
            </p:cNvSpPr>
            <p:nvPr>
              <p:custDataLst>
                <p:tags r:id="rId36"/>
              </p:custDataLst>
            </p:nvPr>
          </p:nvSpPr>
          <p:spPr bwMode="gray">
            <a:xfrm>
              <a:off x="6214680" y="2974156"/>
              <a:ext cx="603265" cy="215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35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E702A"/>
                </a:buClr>
                <a:buSzTx/>
                <a:buFontTx/>
                <a:buNone/>
                <a:tabLst/>
                <a:defRPr/>
              </a:pPr>
              <a:r>
                <a:rPr kumimoji="0" lang="ru-RU" sz="1428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Legend</a:t>
              </a:r>
              <a:endParaRPr kumimoji="0" lang="ru-RU" sz="142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0" name="Legend3"/>
            <p:cNvSpPr>
              <a:spLocks noChangeArrowheads="1"/>
            </p:cNvSpPr>
            <p:nvPr>
              <p:custDataLst>
                <p:tags r:id="rId37"/>
              </p:custDataLst>
            </p:nvPr>
          </p:nvSpPr>
          <p:spPr bwMode="gray">
            <a:xfrm>
              <a:off x="6214680" y="3248596"/>
              <a:ext cx="603265" cy="215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35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E702A"/>
                </a:buClr>
                <a:buSzTx/>
                <a:buFontTx/>
                <a:buNone/>
                <a:tabLst/>
                <a:defRPr/>
              </a:pPr>
              <a:r>
                <a:rPr kumimoji="0" lang="ru-RU" sz="1428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Legend</a:t>
              </a:r>
            </a:p>
          </p:txBody>
        </p:sp>
        <p:sp>
          <p:nvSpPr>
            <p:cNvPr id="121" name="Legend4"/>
            <p:cNvSpPr>
              <a:spLocks noChangeArrowheads="1"/>
            </p:cNvSpPr>
            <p:nvPr>
              <p:custDataLst>
                <p:tags r:id="rId38"/>
              </p:custDataLst>
            </p:nvPr>
          </p:nvSpPr>
          <p:spPr bwMode="gray">
            <a:xfrm>
              <a:off x="6214680" y="3521448"/>
              <a:ext cx="603265" cy="215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35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E702A"/>
                </a:buClr>
                <a:buSzTx/>
                <a:buFontTx/>
                <a:buNone/>
                <a:tabLst/>
                <a:defRPr/>
              </a:pPr>
              <a:r>
                <a:rPr kumimoji="0" lang="ru-RU" sz="1428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Legend</a:t>
              </a:r>
            </a:p>
          </p:txBody>
        </p:sp>
        <p:sp>
          <p:nvSpPr>
            <p:cNvPr id="122" name="Legend5"/>
            <p:cNvSpPr>
              <a:spLocks noChangeArrowheads="1"/>
            </p:cNvSpPr>
            <p:nvPr>
              <p:custDataLst>
                <p:tags r:id="rId39"/>
              </p:custDataLst>
            </p:nvPr>
          </p:nvSpPr>
          <p:spPr bwMode="gray">
            <a:xfrm>
              <a:off x="6214680" y="3796682"/>
              <a:ext cx="603265" cy="215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35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E702A"/>
                </a:buClr>
                <a:buSzTx/>
                <a:buFontTx/>
                <a:buNone/>
                <a:tabLst/>
                <a:defRPr/>
              </a:pPr>
              <a:r>
                <a:rPr kumimoji="0" lang="ru-RU" sz="1428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Legend</a:t>
              </a:r>
            </a:p>
          </p:txBody>
        </p:sp>
      </p:grpSp>
      <p:sp>
        <p:nvSpPr>
          <p:cNvPr id="70" name="Oval" hidden="1">
            <a:extLst>
              <a:ext uri="{FF2B5EF4-FFF2-40B4-BE49-F238E27FC236}">
                <a16:creationId xmlns:a16="http://schemas.microsoft.com/office/drawing/2014/main" xmlns="" id="{A5B66859-B8C5-4236-957E-FF42841FD1BE}"/>
              </a:ext>
            </a:extLst>
          </p:cNvPr>
          <p:cNvSpPr txBox="1">
            <a:spLocks/>
          </p:cNvSpPr>
          <p:nvPr/>
        </p:nvSpPr>
        <p:spPr bwMode="gray">
          <a:xfrm>
            <a:off x="1985826" y="2493387"/>
            <a:ext cx="1556667" cy="1554955"/>
          </a:xfrm>
          <a:prstGeom prst="ellipse">
            <a:avLst/>
          </a:prstGeom>
          <a:solidFill>
            <a:schemeClr val="accent1"/>
          </a:solidFill>
        </p:spPr>
        <p:txBody>
          <a:bodyPr vert="horz" lIns="0" tIns="0" rIns="0" bIns="0" rtlCol="0" anchor="ctr">
            <a:noAutofit/>
          </a:bodyPr>
          <a:lstStyle>
            <a:lvl1pPr marL="0" lvl="0" indent="0" defTabSz="913526" eaLnBrk="1" latinLnBrk="0" hangingPunct="1">
              <a:buClr>
                <a:schemeClr val="tx2"/>
              </a:buClr>
              <a:buSzPct val="100000"/>
              <a:defRPr sz="1428" baseline="0">
                <a:latin typeface="+mn-lt"/>
              </a:defRPr>
            </a:lvl1pPr>
            <a:lvl2pPr marL="202019" lvl="1" indent="-202019" defTabSz="913526" eaLnBrk="1" latinLnBrk="0" hangingPunct="1">
              <a:buClr>
                <a:schemeClr val="tx2"/>
              </a:buClr>
              <a:buSzPct val="110000"/>
              <a:buFont typeface="Arial" panose="020B0604020202020204" pitchFamily="34" charset="0"/>
              <a:buChar char="•"/>
              <a:defRPr sz="1428" baseline="0">
                <a:latin typeface="+mn-lt"/>
              </a:defRPr>
            </a:lvl2pPr>
            <a:lvl3pPr marL="404039" lvl="2" indent="-202019" defTabSz="913526" eaLnBrk="1" latinLnBrk="0" hangingPunct="1">
              <a:buClr>
                <a:schemeClr val="tx2"/>
              </a:buClr>
              <a:buSzPct val="100000"/>
              <a:buFont typeface="Wingdings" panose="05000000000000000000" pitchFamily="2" charset="2"/>
              <a:buChar char="§"/>
              <a:defRPr sz="1428" baseline="0">
                <a:latin typeface="+mn-lt"/>
              </a:defRPr>
            </a:lvl3pPr>
            <a:lvl4pPr marL="606058" lvl="3" indent="-202019" defTabSz="913526" eaLnBrk="1" latinLnBrk="0" hangingPunct="1">
              <a:buClr>
                <a:schemeClr val="tx2"/>
              </a:buClr>
              <a:buSzPct val="100000"/>
              <a:buFont typeface="Arial" panose="020B0604020202020204" pitchFamily="34" charset="0"/>
              <a:buChar char="–"/>
              <a:defRPr sz="1428" baseline="0">
                <a:latin typeface="+mn-lt"/>
              </a:defRPr>
            </a:lvl4pPr>
            <a:lvl5pPr marL="808078" lvl="4" indent="-202019" defTabSz="913526" eaLnBrk="1" latinLnBrk="0" hangingPunct="1">
              <a:buClr>
                <a:schemeClr val="tx2"/>
              </a:buClr>
              <a:buSzPct val="90000"/>
              <a:buFont typeface="Arial" panose="020B0604020202020204" pitchFamily="34" charset="0"/>
              <a:buChar char="♦"/>
              <a:defRPr sz="1428" baseline="0">
                <a:latin typeface="+mn-lt"/>
              </a:defRPr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>
                <a:latin typeface="+mn-lt"/>
              </a:defRPr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>
                <a:latin typeface="+mn-lt"/>
              </a:defRPr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>
                <a:latin typeface="+mn-lt"/>
              </a:defRPr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>
                <a:latin typeface="+mn-lt"/>
              </a:defRPr>
            </a:lvl9pPr>
          </a:lstStyle>
          <a:p>
            <a:pPr marL="0" marR="0" lvl="0" indent="0" algn="ctr" defTabSz="9135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702A"/>
              </a:buClr>
              <a:buSzPct val="100000"/>
              <a:buFontTx/>
              <a:buNone/>
              <a:tabLst/>
              <a:defRPr/>
            </a:pPr>
            <a:r>
              <a:rPr kumimoji="0" lang="en-US" sz="142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Text</a:t>
            </a:r>
          </a:p>
        </p:txBody>
      </p:sp>
      <p:sp>
        <p:nvSpPr>
          <p:cNvPr id="71" name="Rectangle" hidden="1">
            <a:extLst>
              <a:ext uri="{FF2B5EF4-FFF2-40B4-BE49-F238E27FC236}">
                <a16:creationId xmlns:a16="http://schemas.microsoft.com/office/drawing/2014/main" xmlns="" id="{4AAC3372-A48A-4820-8F6F-A51D8691BD26}"/>
              </a:ext>
            </a:extLst>
          </p:cNvPr>
          <p:cNvSpPr txBox="1">
            <a:spLocks/>
          </p:cNvSpPr>
          <p:nvPr/>
        </p:nvSpPr>
        <p:spPr bwMode="gray">
          <a:xfrm>
            <a:off x="3664889" y="2493386"/>
            <a:ext cx="1556667" cy="1554955"/>
          </a:xfrm>
          <a:prstGeom prst="rect">
            <a:avLst/>
          </a:prstGeom>
          <a:solidFill>
            <a:schemeClr val="accent1"/>
          </a:solidFill>
        </p:spPr>
        <p:txBody>
          <a:bodyPr vert="horz" lIns="76200" tIns="76200" rIns="76200" bIns="76200" rtlCol="0" anchor="ctr">
            <a:noAutofit/>
          </a:bodyPr>
          <a:lstStyle>
            <a:lvl1pPr marL="0" lvl="0" indent="0" defTabSz="913526" eaLnBrk="1" latinLnBrk="0" hangingPunct="1">
              <a:buClr>
                <a:schemeClr val="tx2"/>
              </a:buClr>
              <a:buSzPct val="100000"/>
              <a:defRPr sz="1428" baseline="0">
                <a:latin typeface="+mn-lt"/>
              </a:defRPr>
            </a:lvl1pPr>
            <a:lvl2pPr marL="202019" lvl="1" indent="-202019" defTabSz="913526" eaLnBrk="1" latinLnBrk="0" hangingPunct="1">
              <a:buClr>
                <a:schemeClr val="tx2"/>
              </a:buClr>
              <a:buSzPct val="110000"/>
              <a:buFont typeface="Arial" panose="020B0604020202020204" pitchFamily="34" charset="0"/>
              <a:buChar char="•"/>
              <a:defRPr sz="1428" baseline="0">
                <a:latin typeface="+mn-lt"/>
              </a:defRPr>
            </a:lvl2pPr>
            <a:lvl3pPr marL="404039" lvl="2" indent="-202019" defTabSz="913526" eaLnBrk="1" latinLnBrk="0" hangingPunct="1">
              <a:buClr>
                <a:schemeClr val="tx2"/>
              </a:buClr>
              <a:buSzPct val="100000"/>
              <a:buFont typeface="Wingdings" panose="05000000000000000000" pitchFamily="2" charset="2"/>
              <a:buChar char="§"/>
              <a:defRPr sz="1428" baseline="0">
                <a:latin typeface="+mn-lt"/>
              </a:defRPr>
            </a:lvl3pPr>
            <a:lvl4pPr marL="606058" lvl="3" indent="-202019" defTabSz="913526" eaLnBrk="1" latinLnBrk="0" hangingPunct="1">
              <a:buClr>
                <a:schemeClr val="tx2"/>
              </a:buClr>
              <a:buSzPct val="100000"/>
              <a:buFont typeface="Arial" panose="020B0604020202020204" pitchFamily="34" charset="0"/>
              <a:buChar char="–"/>
              <a:defRPr sz="1428" baseline="0">
                <a:latin typeface="+mn-lt"/>
              </a:defRPr>
            </a:lvl4pPr>
            <a:lvl5pPr marL="808078" lvl="4" indent="-202019" defTabSz="913526" eaLnBrk="1" latinLnBrk="0" hangingPunct="1">
              <a:buClr>
                <a:schemeClr val="tx2"/>
              </a:buClr>
              <a:buSzPct val="90000"/>
              <a:buFont typeface="Arial" panose="020B0604020202020204" pitchFamily="34" charset="0"/>
              <a:buChar char="♦"/>
              <a:defRPr sz="1428" baseline="0">
                <a:latin typeface="+mn-lt"/>
              </a:defRPr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>
                <a:latin typeface="+mn-lt"/>
              </a:defRPr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>
                <a:latin typeface="+mn-lt"/>
              </a:defRPr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>
                <a:latin typeface="+mn-lt"/>
              </a:defRPr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>
                <a:latin typeface="+mn-lt"/>
              </a:defRPr>
            </a:lvl9pPr>
          </a:lstStyle>
          <a:p>
            <a:pPr marL="0" marR="0" lvl="0" indent="0" algn="l" defTabSz="9135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702A"/>
              </a:buClr>
              <a:buSzPct val="100000"/>
              <a:buFontTx/>
              <a:buNone/>
              <a:tabLst/>
              <a:defRPr/>
            </a:pPr>
            <a:r>
              <a:rPr kumimoji="0" lang="en-US" sz="1428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Text</a:t>
            </a:r>
            <a:endParaRPr kumimoji="0" lang="en-US" sz="1428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2" name="RoundedRectangle" hidden="1">
            <a:extLst>
              <a:ext uri="{FF2B5EF4-FFF2-40B4-BE49-F238E27FC236}">
                <a16:creationId xmlns:a16="http://schemas.microsoft.com/office/drawing/2014/main" xmlns="" id="{06304376-23F1-4490-9114-C60C97DE22A2}"/>
              </a:ext>
            </a:extLst>
          </p:cNvPr>
          <p:cNvSpPr txBox="1">
            <a:spLocks/>
          </p:cNvSpPr>
          <p:nvPr/>
        </p:nvSpPr>
        <p:spPr bwMode="gray">
          <a:xfrm>
            <a:off x="5394478" y="2493386"/>
            <a:ext cx="1556667" cy="1554955"/>
          </a:xfrm>
          <a:prstGeom prst="roundRect">
            <a:avLst/>
          </a:prstGeom>
          <a:solidFill>
            <a:schemeClr val="accent1"/>
          </a:solidFill>
        </p:spPr>
        <p:txBody>
          <a:bodyPr vert="horz" lIns="76200" tIns="76200" rIns="76200" bIns="76200" rtlCol="0" anchor="ctr">
            <a:noAutofit/>
          </a:bodyPr>
          <a:lstStyle>
            <a:lvl1pPr marL="0" lvl="0" indent="0" defTabSz="913526" eaLnBrk="1" latinLnBrk="0" hangingPunct="1">
              <a:buClr>
                <a:schemeClr val="tx2"/>
              </a:buClr>
              <a:buSzPct val="100000"/>
              <a:defRPr sz="1428" baseline="0">
                <a:latin typeface="+mn-lt"/>
              </a:defRPr>
            </a:lvl1pPr>
            <a:lvl2pPr marL="202019" lvl="1" indent="-202019" defTabSz="913526" eaLnBrk="1" latinLnBrk="0" hangingPunct="1">
              <a:buClr>
                <a:schemeClr val="tx2"/>
              </a:buClr>
              <a:buSzPct val="110000"/>
              <a:buFont typeface="Arial" panose="020B0604020202020204" pitchFamily="34" charset="0"/>
              <a:buChar char="•"/>
              <a:defRPr sz="1428" baseline="0">
                <a:latin typeface="+mn-lt"/>
              </a:defRPr>
            </a:lvl2pPr>
            <a:lvl3pPr marL="404039" lvl="2" indent="-202019" defTabSz="913526" eaLnBrk="1" latinLnBrk="0" hangingPunct="1">
              <a:buClr>
                <a:schemeClr val="tx2"/>
              </a:buClr>
              <a:buSzPct val="100000"/>
              <a:buFont typeface="Wingdings" panose="05000000000000000000" pitchFamily="2" charset="2"/>
              <a:buChar char="§"/>
              <a:defRPr sz="1428" baseline="0">
                <a:latin typeface="+mn-lt"/>
              </a:defRPr>
            </a:lvl3pPr>
            <a:lvl4pPr marL="606058" lvl="3" indent="-202019" defTabSz="913526" eaLnBrk="1" latinLnBrk="0" hangingPunct="1">
              <a:buClr>
                <a:schemeClr val="tx2"/>
              </a:buClr>
              <a:buSzPct val="100000"/>
              <a:buFont typeface="Arial" panose="020B0604020202020204" pitchFamily="34" charset="0"/>
              <a:buChar char="–"/>
              <a:defRPr sz="1428" baseline="0">
                <a:latin typeface="+mn-lt"/>
              </a:defRPr>
            </a:lvl4pPr>
            <a:lvl5pPr marL="808078" lvl="4" indent="-202019" defTabSz="913526" eaLnBrk="1" latinLnBrk="0" hangingPunct="1">
              <a:buClr>
                <a:schemeClr val="tx2"/>
              </a:buClr>
              <a:buSzPct val="90000"/>
              <a:buFont typeface="Arial" panose="020B0604020202020204" pitchFamily="34" charset="0"/>
              <a:buChar char="♦"/>
              <a:defRPr sz="1428" baseline="0">
                <a:latin typeface="+mn-lt"/>
              </a:defRPr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>
                <a:latin typeface="+mn-lt"/>
              </a:defRPr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>
                <a:latin typeface="+mn-lt"/>
              </a:defRPr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>
                <a:latin typeface="+mn-lt"/>
              </a:defRPr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>
                <a:latin typeface="+mn-lt"/>
              </a:defRPr>
            </a:lvl9pPr>
          </a:lstStyle>
          <a:p>
            <a:pPr marL="0" marR="0" lvl="0" indent="0" algn="l" defTabSz="9135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702A"/>
              </a:buClr>
              <a:buSzPct val="100000"/>
              <a:buFontTx/>
              <a:buNone/>
              <a:tabLst/>
              <a:defRPr/>
            </a:pPr>
            <a:r>
              <a:rPr kumimoji="0" lang="en-US" sz="1428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Text</a:t>
            </a:r>
            <a:endParaRPr kumimoji="0" lang="en-US" sz="1428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3" name="Arrow" hidden="1">
            <a:extLst>
              <a:ext uri="{FF2B5EF4-FFF2-40B4-BE49-F238E27FC236}">
                <a16:creationId xmlns:a16="http://schemas.microsoft.com/office/drawing/2014/main" xmlns="" id="{BCD31708-CFF4-45E1-8031-671FFD56A276}"/>
              </a:ext>
            </a:extLst>
          </p:cNvPr>
          <p:cNvSpPr txBox="1">
            <a:spLocks/>
          </p:cNvSpPr>
          <p:nvPr/>
        </p:nvSpPr>
        <p:spPr bwMode="gray">
          <a:xfrm>
            <a:off x="1985826" y="5286837"/>
            <a:ext cx="1867677" cy="932973"/>
          </a:xfrm>
          <a:prstGeom prst="rightArrow">
            <a:avLst>
              <a:gd name="adj1" fmla="val 50000"/>
              <a:gd name="adj2" fmla="val 37097"/>
            </a:avLst>
          </a:prstGeom>
          <a:solidFill>
            <a:schemeClr val="accent1"/>
          </a:solidFill>
        </p:spPr>
        <p:txBody>
          <a:bodyPr vert="horz" lIns="72000" tIns="0" rIns="0" bIns="0" rtlCol="0" anchor="ctr">
            <a:noAutofit/>
          </a:bodyPr>
          <a:lstStyle>
            <a:lvl1pPr marL="0" lvl="0" indent="0" defTabSz="913526" eaLnBrk="1" latinLnBrk="0" hangingPunct="1">
              <a:buClr>
                <a:schemeClr val="tx2"/>
              </a:buClr>
              <a:buSzPct val="100000"/>
              <a:defRPr sz="1428" baseline="0">
                <a:latin typeface="+mn-lt"/>
              </a:defRPr>
            </a:lvl1pPr>
            <a:lvl2pPr marL="202019" lvl="1" indent="-202019" defTabSz="913526" eaLnBrk="1" latinLnBrk="0" hangingPunct="1">
              <a:buClr>
                <a:schemeClr val="tx2"/>
              </a:buClr>
              <a:buSzPct val="110000"/>
              <a:buFont typeface="Arial" panose="020B0604020202020204" pitchFamily="34" charset="0"/>
              <a:buChar char="•"/>
              <a:defRPr sz="1428" baseline="0">
                <a:latin typeface="+mn-lt"/>
              </a:defRPr>
            </a:lvl2pPr>
            <a:lvl3pPr marL="404039" lvl="2" indent="-202019" defTabSz="913526" eaLnBrk="1" latinLnBrk="0" hangingPunct="1">
              <a:buClr>
                <a:schemeClr val="tx2"/>
              </a:buClr>
              <a:buSzPct val="100000"/>
              <a:buFont typeface="Wingdings" panose="05000000000000000000" pitchFamily="2" charset="2"/>
              <a:buChar char="§"/>
              <a:defRPr sz="1428" baseline="0">
                <a:latin typeface="+mn-lt"/>
              </a:defRPr>
            </a:lvl3pPr>
            <a:lvl4pPr marL="606058" lvl="3" indent="-202019" defTabSz="913526" eaLnBrk="1" latinLnBrk="0" hangingPunct="1">
              <a:buClr>
                <a:schemeClr val="tx2"/>
              </a:buClr>
              <a:buSzPct val="100000"/>
              <a:buFont typeface="Arial" panose="020B0604020202020204" pitchFamily="34" charset="0"/>
              <a:buChar char="–"/>
              <a:defRPr sz="1428" baseline="0">
                <a:latin typeface="+mn-lt"/>
              </a:defRPr>
            </a:lvl4pPr>
            <a:lvl5pPr marL="808078" lvl="4" indent="-202019" defTabSz="913526" eaLnBrk="1" latinLnBrk="0" hangingPunct="1">
              <a:buClr>
                <a:schemeClr val="tx2"/>
              </a:buClr>
              <a:buSzPct val="90000"/>
              <a:buFont typeface="Arial" panose="020B0604020202020204" pitchFamily="34" charset="0"/>
              <a:buChar char="♦"/>
              <a:defRPr sz="1428" baseline="0">
                <a:latin typeface="+mn-lt"/>
              </a:defRPr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>
                <a:latin typeface="+mn-lt"/>
              </a:defRPr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>
                <a:latin typeface="+mn-lt"/>
              </a:defRPr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>
                <a:latin typeface="+mn-lt"/>
              </a:defRPr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>
                <a:latin typeface="+mn-lt"/>
              </a:defRPr>
            </a:lvl9pPr>
          </a:lstStyle>
          <a:p>
            <a:pPr marL="0" marR="0" lvl="0" indent="0" algn="l" defTabSz="9135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702A"/>
              </a:buClr>
              <a:buSzPct val="100000"/>
              <a:buFontTx/>
              <a:buNone/>
              <a:tabLst/>
              <a:defRPr/>
            </a:pPr>
            <a:r>
              <a:rPr kumimoji="0" lang="en-US" sz="142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Text</a:t>
            </a:r>
          </a:p>
        </p:txBody>
      </p:sp>
      <p:sp>
        <p:nvSpPr>
          <p:cNvPr id="74" name="DirArrow" hidden="1">
            <a:extLst>
              <a:ext uri="{FF2B5EF4-FFF2-40B4-BE49-F238E27FC236}">
                <a16:creationId xmlns:a16="http://schemas.microsoft.com/office/drawing/2014/main" xmlns="" id="{6026344B-A03D-4688-A421-335E01CB795F}"/>
              </a:ext>
            </a:extLst>
          </p:cNvPr>
          <p:cNvSpPr>
            <a:spLocks noChangeArrowheads="1"/>
          </p:cNvSpPr>
          <p:nvPr>
            <p:custDataLst>
              <p:tags r:id="rId16"/>
            </p:custDataLst>
          </p:nvPr>
        </p:nvSpPr>
        <p:spPr bwMode="gray">
          <a:xfrm rot="5400000">
            <a:off x="5667087" y="3894863"/>
            <a:ext cx="3153449" cy="35049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  <a:extLst/>
        </p:spPr>
        <p:txBody>
          <a:bodyPr wrap="none" lIns="73462" tIns="73462" rIns="73462" bIns="73462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32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5" name="Bracket" hidden="1">
            <a:extLst>
              <a:ext uri="{FF2B5EF4-FFF2-40B4-BE49-F238E27FC236}">
                <a16:creationId xmlns:a16="http://schemas.microsoft.com/office/drawing/2014/main" xmlns="" id="{91B484D6-7466-4B36-93B1-31B47A6138BD}"/>
              </a:ext>
            </a:extLst>
          </p:cNvPr>
          <p:cNvSpPr>
            <a:spLocks noChangeAspect="1"/>
          </p:cNvSpPr>
          <p:nvPr>
            <p:custDataLst>
              <p:tags r:id="rId17"/>
            </p:custDataLst>
          </p:nvPr>
        </p:nvSpPr>
        <p:spPr bwMode="gray">
          <a:xfrm>
            <a:off x="6080457" y="4300603"/>
            <a:ext cx="194381" cy="1684537"/>
          </a:xfrm>
          <a:custGeom>
            <a:avLst/>
            <a:gdLst>
              <a:gd name="connsiteX0" fmla="*/ 0 w 6149554"/>
              <a:gd name="connsiteY0" fmla="*/ 0 h 5119149"/>
              <a:gd name="connsiteX1" fmla="*/ 6086054 w 6149554"/>
              <a:gd name="connsiteY1" fmla="*/ 3468149 h 5119149"/>
              <a:gd name="connsiteX2" fmla="*/ 6086054 w 6149554"/>
              <a:gd name="connsiteY2" fmla="*/ 4230149 h 5119149"/>
              <a:gd name="connsiteX3" fmla="*/ 6149554 w 6149554"/>
              <a:gd name="connsiteY3" fmla="*/ 4293649 h 5119149"/>
              <a:gd name="connsiteX4" fmla="*/ 6086054 w 6149554"/>
              <a:gd name="connsiteY4" fmla="*/ 4357149 h 5119149"/>
              <a:gd name="connsiteX5" fmla="*/ 6086054 w 6149554"/>
              <a:gd name="connsiteY5" fmla="*/ 5119149 h 5119149"/>
              <a:gd name="connsiteX6" fmla="*/ 5959054 w 6149554"/>
              <a:gd name="connsiteY6" fmla="*/ 5119149 h 5119149"/>
              <a:gd name="connsiteX0" fmla="*/ 0 w 6149554"/>
              <a:gd name="connsiteY0" fmla="*/ 0 h 5119149"/>
              <a:gd name="connsiteX1" fmla="*/ 127000 w 6149554"/>
              <a:gd name="connsiteY1" fmla="*/ 1 h 5119149"/>
              <a:gd name="connsiteX2" fmla="*/ 6086054 w 6149554"/>
              <a:gd name="connsiteY2" fmla="*/ 4230149 h 5119149"/>
              <a:gd name="connsiteX3" fmla="*/ 6149554 w 6149554"/>
              <a:gd name="connsiteY3" fmla="*/ 4293649 h 5119149"/>
              <a:gd name="connsiteX4" fmla="*/ 6086054 w 6149554"/>
              <a:gd name="connsiteY4" fmla="*/ 4357149 h 5119149"/>
              <a:gd name="connsiteX5" fmla="*/ 6086054 w 6149554"/>
              <a:gd name="connsiteY5" fmla="*/ 5119149 h 5119149"/>
              <a:gd name="connsiteX6" fmla="*/ 5959054 w 6149554"/>
              <a:gd name="connsiteY6" fmla="*/ 5119149 h 5119149"/>
              <a:gd name="connsiteX0" fmla="*/ 0 w 6149554"/>
              <a:gd name="connsiteY0" fmla="*/ 0 h 5119149"/>
              <a:gd name="connsiteX1" fmla="*/ 127000 w 6149554"/>
              <a:gd name="connsiteY1" fmla="*/ 1 h 5119149"/>
              <a:gd name="connsiteX2" fmla="*/ 127000 w 6149554"/>
              <a:gd name="connsiteY2" fmla="*/ 762001 h 5119149"/>
              <a:gd name="connsiteX3" fmla="*/ 6149554 w 6149554"/>
              <a:gd name="connsiteY3" fmla="*/ 4293649 h 5119149"/>
              <a:gd name="connsiteX4" fmla="*/ 6086054 w 6149554"/>
              <a:gd name="connsiteY4" fmla="*/ 4357149 h 5119149"/>
              <a:gd name="connsiteX5" fmla="*/ 6086054 w 6149554"/>
              <a:gd name="connsiteY5" fmla="*/ 5119149 h 5119149"/>
              <a:gd name="connsiteX6" fmla="*/ 5959054 w 6149554"/>
              <a:gd name="connsiteY6" fmla="*/ 5119149 h 5119149"/>
              <a:gd name="connsiteX0" fmla="*/ 0 w 6086054"/>
              <a:gd name="connsiteY0" fmla="*/ 0 h 5119149"/>
              <a:gd name="connsiteX1" fmla="*/ 127000 w 6086054"/>
              <a:gd name="connsiteY1" fmla="*/ 1 h 5119149"/>
              <a:gd name="connsiteX2" fmla="*/ 127000 w 6086054"/>
              <a:gd name="connsiteY2" fmla="*/ 762001 h 5119149"/>
              <a:gd name="connsiteX3" fmla="*/ 190500 w 6086054"/>
              <a:gd name="connsiteY3" fmla="*/ 825501 h 5119149"/>
              <a:gd name="connsiteX4" fmla="*/ 6086054 w 6086054"/>
              <a:gd name="connsiteY4" fmla="*/ 4357149 h 5119149"/>
              <a:gd name="connsiteX5" fmla="*/ 6086054 w 6086054"/>
              <a:gd name="connsiteY5" fmla="*/ 5119149 h 5119149"/>
              <a:gd name="connsiteX6" fmla="*/ 5959054 w 6086054"/>
              <a:gd name="connsiteY6" fmla="*/ 5119149 h 5119149"/>
              <a:gd name="connsiteX0" fmla="*/ 0 w 6086054"/>
              <a:gd name="connsiteY0" fmla="*/ 0 h 5119149"/>
              <a:gd name="connsiteX1" fmla="*/ 127000 w 6086054"/>
              <a:gd name="connsiteY1" fmla="*/ 1 h 5119149"/>
              <a:gd name="connsiteX2" fmla="*/ 127000 w 6086054"/>
              <a:gd name="connsiteY2" fmla="*/ 762001 h 5119149"/>
              <a:gd name="connsiteX3" fmla="*/ 190500 w 6086054"/>
              <a:gd name="connsiteY3" fmla="*/ 825501 h 5119149"/>
              <a:gd name="connsiteX4" fmla="*/ 127000 w 6086054"/>
              <a:gd name="connsiteY4" fmla="*/ 889001 h 5119149"/>
              <a:gd name="connsiteX5" fmla="*/ 6086054 w 6086054"/>
              <a:gd name="connsiteY5" fmla="*/ 5119149 h 5119149"/>
              <a:gd name="connsiteX6" fmla="*/ 5959054 w 6086054"/>
              <a:gd name="connsiteY6" fmla="*/ 5119149 h 5119149"/>
              <a:gd name="connsiteX0" fmla="*/ 0 w 5959054"/>
              <a:gd name="connsiteY0" fmla="*/ 0 h 5119149"/>
              <a:gd name="connsiteX1" fmla="*/ 127000 w 5959054"/>
              <a:gd name="connsiteY1" fmla="*/ 1 h 5119149"/>
              <a:gd name="connsiteX2" fmla="*/ 127000 w 5959054"/>
              <a:gd name="connsiteY2" fmla="*/ 762001 h 5119149"/>
              <a:gd name="connsiteX3" fmla="*/ 190500 w 5959054"/>
              <a:gd name="connsiteY3" fmla="*/ 825501 h 5119149"/>
              <a:gd name="connsiteX4" fmla="*/ 127000 w 5959054"/>
              <a:gd name="connsiteY4" fmla="*/ 889001 h 5119149"/>
              <a:gd name="connsiteX5" fmla="*/ 127000 w 5959054"/>
              <a:gd name="connsiteY5" fmla="*/ 1651002 h 5119149"/>
              <a:gd name="connsiteX6" fmla="*/ 5959054 w 5959054"/>
              <a:gd name="connsiteY6" fmla="*/ 5119149 h 5119149"/>
              <a:gd name="connsiteX0" fmla="*/ 0 w 190500"/>
              <a:gd name="connsiteY0" fmla="*/ 0 h 1651002"/>
              <a:gd name="connsiteX1" fmla="*/ 127000 w 190500"/>
              <a:gd name="connsiteY1" fmla="*/ 1 h 1651002"/>
              <a:gd name="connsiteX2" fmla="*/ 127000 w 190500"/>
              <a:gd name="connsiteY2" fmla="*/ 762001 h 1651002"/>
              <a:gd name="connsiteX3" fmla="*/ 190500 w 190500"/>
              <a:gd name="connsiteY3" fmla="*/ 825501 h 1651002"/>
              <a:gd name="connsiteX4" fmla="*/ 127000 w 190500"/>
              <a:gd name="connsiteY4" fmla="*/ 889001 h 1651002"/>
              <a:gd name="connsiteX5" fmla="*/ 127000 w 190500"/>
              <a:gd name="connsiteY5" fmla="*/ 1651002 h 1651002"/>
              <a:gd name="connsiteX6" fmla="*/ 0 w 190500"/>
              <a:gd name="connsiteY6" fmla="*/ 1651002 h 1651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0500" h="1651002">
                <a:moveTo>
                  <a:pt x="0" y="0"/>
                </a:moveTo>
                <a:lnTo>
                  <a:pt x="127000" y="1"/>
                </a:lnTo>
                <a:lnTo>
                  <a:pt x="127000" y="762001"/>
                </a:lnTo>
                <a:lnTo>
                  <a:pt x="190500" y="825501"/>
                </a:lnTo>
                <a:lnTo>
                  <a:pt x="127000" y="889001"/>
                </a:lnTo>
                <a:lnTo>
                  <a:pt x="127000" y="1651002"/>
                </a:lnTo>
                <a:lnTo>
                  <a:pt x="0" y="1651002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65" b="0" i="0" u="none" strike="noStrike" kern="1200" cap="none" spc="0" normalizeH="0" baseline="30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76" name="Moon" hidden="1">
            <a:extLst>
              <a:ext uri="{FF2B5EF4-FFF2-40B4-BE49-F238E27FC236}">
                <a16:creationId xmlns:a16="http://schemas.microsoft.com/office/drawing/2014/main" xmlns="" id="{D49398DB-D67F-4A62-A452-18B19078B85C}"/>
              </a:ext>
            </a:extLst>
          </p:cNvPr>
          <p:cNvGrpSpPr/>
          <p:nvPr>
            <p:custDataLst>
              <p:tags r:id="rId18"/>
            </p:custDataLst>
          </p:nvPr>
        </p:nvGrpSpPr>
        <p:grpSpPr bwMode="gray">
          <a:xfrm>
            <a:off x="6519452" y="4300603"/>
            <a:ext cx="259242" cy="259159"/>
            <a:chOff x="762000" y="1270000"/>
            <a:chExt cx="254000" cy="254000"/>
          </a:xfrm>
        </p:grpSpPr>
        <p:sp>
          <p:nvSpPr>
            <p:cNvPr id="77" name="Oval 76">
              <a:extLst>
                <a:ext uri="{FF2B5EF4-FFF2-40B4-BE49-F238E27FC236}">
                  <a16:creationId xmlns:a16="http://schemas.microsoft.com/office/drawing/2014/main" xmlns="" id="{FCA376AA-846D-4317-A012-ADFE98A1847D}"/>
                </a:ext>
              </a:extLst>
            </p:cNvPr>
            <p:cNvSpPr/>
            <p:nvPr/>
          </p:nvSpPr>
          <p:spPr bwMode="gray">
            <a:xfrm>
              <a:off x="762000" y="1270000"/>
              <a:ext cx="254000" cy="25400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8" name="Arc 77">
              <a:extLst>
                <a:ext uri="{FF2B5EF4-FFF2-40B4-BE49-F238E27FC236}">
                  <a16:creationId xmlns:a16="http://schemas.microsoft.com/office/drawing/2014/main" xmlns="" id="{3EEEB8C2-76F9-45D4-A2B2-27B7D250B964}"/>
                </a:ext>
              </a:extLst>
            </p:cNvPr>
            <p:cNvSpPr/>
            <p:nvPr/>
          </p:nvSpPr>
          <p:spPr bwMode="gray">
            <a:xfrm>
              <a:off x="762000" y="1270000"/>
              <a:ext cx="254000" cy="254000"/>
            </a:xfrm>
            <a:prstGeom prst="arc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79" name="SingleChevron" hidden="1">
            <a:extLst>
              <a:ext uri="{FF2B5EF4-FFF2-40B4-BE49-F238E27FC236}">
                <a16:creationId xmlns:a16="http://schemas.microsoft.com/office/drawing/2014/main" xmlns="" id="{128E73BA-1EBA-430C-88A0-35028544977C}"/>
              </a:ext>
            </a:extLst>
          </p:cNvPr>
          <p:cNvSpPr>
            <a:spLocks noChangeAspect="1"/>
          </p:cNvSpPr>
          <p:nvPr>
            <p:custDataLst>
              <p:tags r:id="rId19"/>
            </p:custDataLst>
          </p:nvPr>
        </p:nvSpPr>
        <p:spPr>
          <a:xfrm>
            <a:off x="4033150" y="5460001"/>
            <a:ext cx="357430" cy="816936"/>
          </a:xfrm>
          <a:custGeom>
            <a:avLst/>
            <a:gdLst/>
            <a:ahLst/>
            <a:cxnLst/>
            <a:rect l="0" t="0" r="0" b="0"/>
            <a:pathLst>
              <a:path w="2222501" h="5080001">
                <a:moveTo>
                  <a:pt x="0" y="0"/>
                </a:moveTo>
                <a:lnTo>
                  <a:pt x="762000" y="0"/>
                </a:lnTo>
                <a:lnTo>
                  <a:pt x="2222500" y="2540000"/>
                </a:lnTo>
                <a:lnTo>
                  <a:pt x="762000" y="5080000"/>
                </a:lnTo>
                <a:lnTo>
                  <a:pt x="0" y="5080000"/>
                </a:lnTo>
                <a:lnTo>
                  <a:pt x="1460500" y="2540000"/>
                </a:lnTo>
                <a:close/>
              </a:path>
            </a:pathLst>
          </a:custGeom>
          <a:solidFill>
            <a:schemeClr val="accent1"/>
          </a:solidFill>
          <a:ln/>
        </p:spPr>
        <p:txBody>
          <a:bodyPr rot="0" spcFirstLastPara="0" vertOverflow="overflow" horzOverflow="overflow" vert="horz" wrap="square" lIns="73462" tIns="73462" rIns="73462" bIns="7346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35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702A"/>
              </a:buClr>
              <a:buSzPct val="100000"/>
              <a:buFontTx/>
              <a:buNone/>
              <a:tabLst/>
              <a:defRPr/>
            </a:pPr>
            <a:endParaRPr kumimoji="0" lang="ru-RU" sz="1665" b="0" i="0" u="none" strike="noStrike" kern="1200" cap="none" spc="0" normalizeH="0" baseline="0" noProof="0" dirty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80" name="DoubleChevron" hidden="1">
            <a:extLst>
              <a:ext uri="{FF2B5EF4-FFF2-40B4-BE49-F238E27FC236}">
                <a16:creationId xmlns:a16="http://schemas.microsoft.com/office/drawing/2014/main" xmlns="" id="{0895B480-2B5E-4F2C-8EAF-E65010EF54C5}"/>
              </a:ext>
            </a:extLst>
          </p:cNvPr>
          <p:cNvGrpSpPr>
            <a:grpSpLocks noChangeAspect="1"/>
          </p:cNvGrpSpPr>
          <p:nvPr>
            <p:custDataLst>
              <p:tags r:id="rId20"/>
            </p:custDataLst>
          </p:nvPr>
        </p:nvGrpSpPr>
        <p:grpSpPr>
          <a:xfrm>
            <a:off x="4542838" y="5460001"/>
            <a:ext cx="543760" cy="816936"/>
            <a:chOff x="1270000" y="1270000"/>
            <a:chExt cx="2409032" cy="3619500"/>
          </a:xfrm>
        </p:grpSpPr>
        <p:sp>
          <p:nvSpPr>
            <p:cNvPr id="81" name="Chevron1">
              <a:extLst>
                <a:ext uri="{FF2B5EF4-FFF2-40B4-BE49-F238E27FC236}">
                  <a16:creationId xmlns:a16="http://schemas.microsoft.com/office/drawing/2014/main" xmlns="" id="{8127E98D-BA45-442F-A3A7-1AD9BD784E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70000" y="1270000"/>
              <a:ext cx="1583532" cy="3619500"/>
            </a:xfrm>
            <a:custGeom>
              <a:avLst/>
              <a:gdLst/>
              <a:ahLst/>
              <a:cxnLst/>
              <a:rect l="0" t="0" r="0" b="0"/>
              <a:pathLst>
                <a:path w="2222501" h="5080001">
                  <a:moveTo>
                    <a:pt x="0" y="0"/>
                  </a:moveTo>
                  <a:lnTo>
                    <a:pt x="762000" y="0"/>
                  </a:lnTo>
                  <a:lnTo>
                    <a:pt x="2222500" y="2540000"/>
                  </a:lnTo>
                  <a:lnTo>
                    <a:pt x="762000" y="5080000"/>
                  </a:lnTo>
                  <a:lnTo>
                    <a:pt x="0" y="5080000"/>
                  </a:lnTo>
                  <a:lnTo>
                    <a:pt x="1460500" y="2540000"/>
                  </a:lnTo>
                  <a:close/>
                </a:path>
              </a:pathLst>
            </a:custGeom>
            <a:solidFill>
              <a:schemeClr val="accent1"/>
            </a:solidFill>
            <a:ln/>
          </p:spPr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35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E702A"/>
                </a:buClr>
                <a:buSzPct val="100000"/>
                <a:buFontTx/>
                <a:buNone/>
                <a:tabLst/>
                <a:defRPr/>
              </a:pPr>
              <a:endParaRPr kumimoji="0" lang="ru-RU" sz="1665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2" name="Chevron2">
              <a:extLst>
                <a:ext uri="{FF2B5EF4-FFF2-40B4-BE49-F238E27FC236}">
                  <a16:creationId xmlns:a16="http://schemas.microsoft.com/office/drawing/2014/main" xmlns="" id="{29E53F46-7B6C-497F-B9C6-EEE3D351E2D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95500" y="1270000"/>
              <a:ext cx="1583532" cy="3619500"/>
            </a:xfrm>
            <a:custGeom>
              <a:avLst/>
              <a:gdLst/>
              <a:ahLst/>
              <a:cxnLst/>
              <a:rect l="0" t="0" r="0" b="0"/>
              <a:pathLst>
                <a:path w="2222501" h="5080001">
                  <a:moveTo>
                    <a:pt x="0" y="0"/>
                  </a:moveTo>
                  <a:lnTo>
                    <a:pt x="762000" y="0"/>
                  </a:lnTo>
                  <a:lnTo>
                    <a:pt x="2222500" y="2540000"/>
                  </a:lnTo>
                  <a:lnTo>
                    <a:pt x="762000" y="5080000"/>
                  </a:lnTo>
                  <a:lnTo>
                    <a:pt x="0" y="5080000"/>
                  </a:lnTo>
                  <a:lnTo>
                    <a:pt x="1460500" y="2540000"/>
                  </a:lnTo>
                  <a:close/>
                </a:path>
              </a:pathLst>
            </a:custGeom>
            <a:solidFill>
              <a:schemeClr val="accent1"/>
            </a:solidFill>
            <a:ln/>
          </p:spPr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35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E702A"/>
                </a:buClr>
                <a:buSzPct val="100000"/>
                <a:buFontTx/>
                <a:buNone/>
                <a:tabLst/>
                <a:defRPr/>
              </a:pPr>
              <a:endParaRPr kumimoji="0" lang="ru-RU" sz="1665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83" name="DoubleChevron2" hidden="1">
            <a:extLst>
              <a:ext uri="{FF2B5EF4-FFF2-40B4-BE49-F238E27FC236}">
                <a16:creationId xmlns:a16="http://schemas.microsoft.com/office/drawing/2014/main" xmlns="" id="{14374A13-E484-4DAA-8C78-650B0DAAE795}"/>
              </a:ext>
            </a:extLst>
          </p:cNvPr>
          <p:cNvGrpSpPr>
            <a:grpSpLocks noChangeAspect="1"/>
          </p:cNvGrpSpPr>
          <p:nvPr>
            <p:custDataLst>
              <p:tags r:id="rId21"/>
            </p:custDataLst>
          </p:nvPr>
        </p:nvGrpSpPr>
        <p:grpSpPr>
          <a:xfrm>
            <a:off x="5238856" y="5460001"/>
            <a:ext cx="666308" cy="816936"/>
            <a:chOff x="1270000" y="1270000"/>
            <a:chExt cx="2951957" cy="3619500"/>
          </a:xfrm>
        </p:grpSpPr>
        <p:sp>
          <p:nvSpPr>
            <p:cNvPr id="84" name="Chevron1">
              <a:extLst>
                <a:ext uri="{FF2B5EF4-FFF2-40B4-BE49-F238E27FC236}">
                  <a16:creationId xmlns:a16="http://schemas.microsoft.com/office/drawing/2014/main" xmlns="" id="{59304809-7EEF-463B-BD04-3614B0859EB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70000" y="1270000"/>
              <a:ext cx="1583532" cy="3619500"/>
            </a:xfrm>
            <a:custGeom>
              <a:avLst/>
              <a:gdLst/>
              <a:ahLst/>
              <a:cxnLst/>
              <a:rect l="0" t="0" r="0" b="0"/>
              <a:pathLst>
                <a:path w="2222501" h="5080001">
                  <a:moveTo>
                    <a:pt x="0" y="0"/>
                  </a:moveTo>
                  <a:lnTo>
                    <a:pt x="762000" y="0"/>
                  </a:lnTo>
                  <a:lnTo>
                    <a:pt x="2222500" y="2540000"/>
                  </a:lnTo>
                  <a:lnTo>
                    <a:pt x="762000" y="5080000"/>
                  </a:lnTo>
                  <a:lnTo>
                    <a:pt x="0" y="5080000"/>
                  </a:lnTo>
                  <a:lnTo>
                    <a:pt x="1460500" y="2540000"/>
                  </a:lnTo>
                  <a:close/>
                </a:path>
              </a:pathLst>
            </a:custGeom>
            <a:solidFill>
              <a:schemeClr val="accent1"/>
            </a:solidFill>
            <a:ln/>
          </p:spPr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35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E702A"/>
                </a:buClr>
                <a:buSzPct val="100000"/>
                <a:buFontTx/>
                <a:buNone/>
                <a:tabLst/>
                <a:defRPr/>
              </a:pPr>
              <a:endParaRPr kumimoji="0" lang="ru-RU" sz="1665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5" name="Chevron2">
              <a:extLst>
                <a:ext uri="{FF2B5EF4-FFF2-40B4-BE49-F238E27FC236}">
                  <a16:creationId xmlns:a16="http://schemas.microsoft.com/office/drawing/2014/main" xmlns="" id="{50E01209-7B7E-4A42-B968-9D49F2212D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95500" y="1270000"/>
              <a:ext cx="2126457" cy="3619500"/>
            </a:xfrm>
            <a:custGeom>
              <a:avLst/>
              <a:gdLst/>
              <a:ahLst/>
              <a:cxnLst/>
              <a:rect l="0" t="0" r="0" b="0"/>
              <a:pathLst>
                <a:path w="2984501" h="5080001">
                  <a:moveTo>
                    <a:pt x="0" y="0"/>
                  </a:moveTo>
                  <a:lnTo>
                    <a:pt x="1524000" y="0"/>
                  </a:lnTo>
                  <a:lnTo>
                    <a:pt x="2984500" y="2540000"/>
                  </a:lnTo>
                  <a:lnTo>
                    <a:pt x="1524000" y="5080000"/>
                  </a:lnTo>
                  <a:lnTo>
                    <a:pt x="0" y="5080000"/>
                  </a:lnTo>
                  <a:lnTo>
                    <a:pt x="1460500" y="2540000"/>
                  </a:lnTo>
                  <a:close/>
                </a:path>
              </a:pathLst>
            </a:custGeom>
            <a:solidFill>
              <a:schemeClr val="accent1"/>
            </a:solidFill>
            <a:ln/>
          </p:spPr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35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E702A"/>
                </a:buClr>
                <a:buSzPct val="100000"/>
                <a:buFontTx/>
                <a:buNone/>
                <a:tabLst/>
                <a:defRPr/>
              </a:pPr>
              <a:endParaRPr kumimoji="0" lang="ru-RU" sz="1665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86" name="Flow" hidden="1">
            <a:extLst>
              <a:ext uri="{FF2B5EF4-FFF2-40B4-BE49-F238E27FC236}">
                <a16:creationId xmlns:a16="http://schemas.microsoft.com/office/drawing/2014/main" xmlns="" id="{743D461F-071D-4C30-B23A-AE700C43BE97}"/>
              </a:ext>
            </a:extLst>
          </p:cNvPr>
          <p:cNvGrpSpPr>
            <a:grpSpLocks/>
          </p:cNvGrpSpPr>
          <p:nvPr>
            <p:custDataLst>
              <p:tags r:id="rId22"/>
            </p:custDataLst>
          </p:nvPr>
        </p:nvGrpSpPr>
        <p:grpSpPr bwMode="gray">
          <a:xfrm>
            <a:off x="1988068" y="4300603"/>
            <a:ext cx="1867677" cy="932973"/>
            <a:chOff x="5905500" y="3124200"/>
            <a:chExt cx="1828800" cy="914400"/>
          </a:xfrm>
          <a:solidFill>
            <a:schemeClr val="accent1"/>
          </a:solidFill>
        </p:grpSpPr>
        <p:sp>
          <p:nvSpPr>
            <p:cNvPr id="87" name="Freeform 78">
              <a:extLst>
                <a:ext uri="{FF2B5EF4-FFF2-40B4-BE49-F238E27FC236}">
                  <a16:creationId xmlns:a16="http://schemas.microsoft.com/office/drawing/2014/main" xmlns="" id="{56B90358-91E7-4F7A-8E67-A3838D0D7B1D}"/>
                </a:ext>
              </a:extLst>
            </p:cNvPr>
            <p:cNvSpPr/>
            <p:nvPr>
              <p:custDataLst>
                <p:tags r:id="rId28"/>
              </p:custDataLst>
            </p:nvPr>
          </p:nvSpPr>
          <p:spPr bwMode="gray">
            <a:xfrm>
              <a:off x="5905500" y="3124200"/>
              <a:ext cx="1828800" cy="914400"/>
            </a:xfrm>
            <a:custGeom>
              <a:avLst/>
              <a:gdLst>
                <a:gd name="connsiteX0" fmla="*/ 0 w 1828800"/>
                <a:gd name="connsiteY0" fmla="*/ 0 h 914400"/>
                <a:gd name="connsiteX1" fmla="*/ 1664208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64208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64208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64208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64208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64208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28800" h="914400">
                  <a:moveTo>
                    <a:pt x="0" y="0"/>
                  </a:moveTo>
                  <a:lnTo>
                    <a:pt x="1664208" y="0"/>
                  </a:lnTo>
                  <a:lnTo>
                    <a:pt x="1828800" y="457200"/>
                  </a:lnTo>
                  <a:lnTo>
                    <a:pt x="1664208" y="914400"/>
                  </a:lnTo>
                  <a:lnTo>
                    <a:pt x="0" y="914400"/>
                  </a:lnTo>
                  <a:lnTo>
                    <a:pt x="0" y="457200"/>
                  </a:lnTo>
                  <a:close/>
                </a:path>
              </a:pathLst>
            </a:cu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32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xmlns="" id="{7345FE59-7E1E-4D60-A7E9-0170F89C6159}"/>
                </a:ext>
              </a:extLst>
            </p:cNvPr>
            <p:cNvSpPr txBox="1"/>
            <p:nvPr>
              <p:custDataLst>
                <p:tags r:id="rId29"/>
              </p:custDataLst>
            </p:nvPr>
          </p:nvSpPr>
          <p:spPr bwMode="gray">
            <a:xfrm>
              <a:off x="5969000" y="3187700"/>
              <a:ext cx="1524000" cy="793750"/>
            </a:xfrm>
            <a:prstGeom prst="rect">
              <a:avLst/>
            </a:prstGeom>
            <a:extLst/>
          </p:spPr>
          <p:txBody>
            <a:bodyPr vert="horz" lIns="0" tIns="0" rIns="0" bIns="0" rtlCol="0" anchor="ctr">
              <a:noAutofit/>
            </a:bodyPr>
            <a:lstStyle>
              <a:defPPr>
                <a:defRPr lang="en-US"/>
              </a:defPPr>
              <a:lvl1pPr marL="0" lvl="0" indent="0" defTabSz="913526" eaLnBrk="1" latinLnBrk="0" hangingPunct="1">
                <a:buClr>
                  <a:schemeClr val="tx2"/>
                </a:buClr>
                <a:buSzPct val="100000"/>
                <a:defRPr sz="1428" baseline="0">
                  <a:latin typeface="+mn-lt"/>
                </a:defRPr>
              </a:lvl1pPr>
              <a:lvl2pPr marL="202019" lvl="1" indent="-202019" defTabSz="913526" eaLnBrk="1" latinLnBrk="0" hangingPunct="1">
                <a:buClr>
                  <a:schemeClr val="tx2"/>
                </a:buClr>
                <a:buSzPct val="110000"/>
                <a:buFont typeface="Arial" panose="020B0604020202020204" pitchFamily="34" charset="0"/>
                <a:buChar char="•"/>
                <a:defRPr sz="1428" baseline="0">
                  <a:latin typeface="+mn-lt"/>
                </a:defRPr>
              </a:lvl2pPr>
              <a:lvl3pPr marL="404039" lvl="2" indent="-202019" defTabSz="913526" eaLnBrk="1" latinLnBrk="0" hangingPunct="1">
                <a:buClr>
                  <a:schemeClr val="tx2"/>
                </a:buClr>
                <a:buSzPct val="100000"/>
                <a:buFont typeface="Wingdings" panose="05000000000000000000" pitchFamily="2" charset="2"/>
                <a:buChar char="§"/>
                <a:defRPr sz="1428" baseline="0">
                  <a:latin typeface="+mn-lt"/>
                </a:defRPr>
              </a:lvl3pPr>
              <a:lvl4pPr marL="606058" lvl="3" indent="-202019" defTabSz="913526" eaLnBrk="1" latinLnBrk="0" hangingPunct="1">
                <a:buClr>
                  <a:schemeClr val="tx2"/>
                </a:buClr>
                <a:buSzPct val="100000"/>
                <a:buFont typeface="Arial" panose="020B0604020202020204" pitchFamily="34" charset="0"/>
                <a:buChar char="–"/>
                <a:defRPr sz="1428" baseline="0">
                  <a:latin typeface="+mn-lt"/>
                </a:defRPr>
              </a:lvl4pPr>
              <a:lvl5pPr marL="808078" lvl="4" indent="-202019" defTabSz="913526" eaLnBrk="1" latinLnBrk="0" hangingPunct="1">
                <a:buClr>
                  <a:schemeClr val="tx2"/>
                </a:buClr>
                <a:buSzPct val="90000"/>
                <a:buFont typeface="Arial" panose="020B0604020202020204" pitchFamily="34" charset="0"/>
                <a:buChar char="♦"/>
                <a:defRPr sz="1428" baseline="0">
                  <a:latin typeface="+mn-lt"/>
                </a:defRPr>
              </a:lvl5pPr>
              <a:lvl6pPr marL="765029" indent="-132818" defTabSz="913526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89000"/>
                <a:buFont typeface="Arial" charset="0"/>
                <a:buChar char="-"/>
                <a:defRPr baseline="0">
                  <a:latin typeface="+mn-lt"/>
                </a:defRPr>
              </a:lvl6pPr>
              <a:lvl7pPr marL="765029" indent="-132818" defTabSz="913526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89000"/>
                <a:buFont typeface="Arial" charset="0"/>
                <a:buChar char="-"/>
                <a:defRPr baseline="0">
                  <a:latin typeface="+mn-lt"/>
                </a:defRPr>
              </a:lvl7pPr>
              <a:lvl8pPr marL="765029" indent="-132818" defTabSz="913526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89000"/>
                <a:buFont typeface="Arial" charset="0"/>
                <a:buChar char="-"/>
                <a:defRPr baseline="0">
                  <a:latin typeface="+mn-lt"/>
                </a:defRPr>
              </a:lvl8pPr>
              <a:lvl9pPr marL="765029" indent="-132818" defTabSz="913526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89000"/>
                <a:buFont typeface="Arial" charset="0"/>
                <a:buChar char="-"/>
                <a:defRPr baseline="0">
                  <a:latin typeface="+mn-lt"/>
                </a:defRPr>
              </a:lvl9pPr>
            </a:lstStyle>
            <a:p>
              <a:pPr marL="0" marR="0" lvl="0" indent="0" algn="l" defTabSz="9135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E702A"/>
                </a:buClr>
                <a:buSzPct val="100000"/>
                <a:buFontTx/>
                <a:buNone/>
                <a:tabLst/>
                <a:defRPr/>
              </a:pPr>
              <a:r>
                <a:rPr kumimoji="0" lang="en-US" sz="1428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Text</a:t>
              </a:r>
            </a:p>
          </p:txBody>
        </p:sp>
      </p:grpSp>
      <p:grpSp>
        <p:nvGrpSpPr>
          <p:cNvPr id="89" name="SplitFlow" hidden="1">
            <a:extLst>
              <a:ext uri="{FF2B5EF4-FFF2-40B4-BE49-F238E27FC236}">
                <a16:creationId xmlns:a16="http://schemas.microsoft.com/office/drawing/2014/main" xmlns="" id="{372A61CB-91D8-4152-9504-873FB3B2ECAC}"/>
              </a:ext>
            </a:extLst>
          </p:cNvPr>
          <p:cNvGrpSpPr/>
          <p:nvPr>
            <p:custDataLst>
              <p:tags r:id="rId23"/>
            </p:custDataLst>
          </p:nvPr>
        </p:nvGrpSpPr>
        <p:grpSpPr bwMode="gray">
          <a:xfrm>
            <a:off x="4034258" y="4300603"/>
            <a:ext cx="1866542" cy="932973"/>
            <a:chOff x="114300" y="1270000"/>
            <a:chExt cx="1828800" cy="914400"/>
          </a:xfrm>
          <a:solidFill>
            <a:schemeClr val="accent1"/>
          </a:solidFill>
        </p:grpSpPr>
        <p:sp>
          <p:nvSpPr>
            <p:cNvPr id="90" name="Freeform 81">
              <a:extLst>
                <a:ext uri="{FF2B5EF4-FFF2-40B4-BE49-F238E27FC236}">
                  <a16:creationId xmlns:a16="http://schemas.microsoft.com/office/drawing/2014/main" xmlns="" id="{66E1C004-2490-400A-AECC-C481FEEBCBEA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 bwMode="gray">
            <a:xfrm>
              <a:off x="114300" y="1270000"/>
              <a:ext cx="1828800" cy="457200"/>
            </a:xfrm>
            <a:custGeom>
              <a:avLst/>
              <a:gdLst>
                <a:gd name="connsiteX0" fmla="*/ 1664208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1828800 w 1828800"/>
                <a:gd name="connsiteY0" fmla="*/ 4572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4572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0" h="457200">
                  <a:moveTo>
                    <a:pt x="0" y="0"/>
                  </a:moveTo>
                  <a:lnTo>
                    <a:pt x="1664208" y="0"/>
                  </a:lnTo>
                  <a:lnTo>
                    <a:pt x="1828800" y="457200"/>
                  </a:lnTo>
                  <a:lnTo>
                    <a:pt x="0" y="45720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32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xmlns="" id="{4E9D728F-AF5A-4401-AE28-6019A508482E}"/>
                </a:ext>
              </a:extLst>
            </p:cNvPr>
            <p:cNvSpPr txBox="1"/>
            <p:nvPr>
              <p:custDataLst>
                <p:tags r:id="rId25"/>
              </p:custDataLst>
            </p:nvPr>
          </p:nvSpPr>
          <p:spPr bwMode="gray">
            <a:xfrm>
              <a:off x="177800" y="1327150"/>
              <a:ext cx="1524000" cy="342900"/>
            </a:xfrm>
            <a:prstGeom prst="rect">
              <a:avLst/>
            </a:prstGeom>
            <a:extLst/>
          </p:spPr>
          <p:txBody>
            <a:bodyPr vert="horz" lIns="0" tIns="0" rIns="0" bIns="0" rtlCol="0" anchor="ctr">
              <a:noAutofit/>
            </a:bodyPr>
            <a:lstStyle>
              <a:defPPr>
                <a:defRPr lang="en-US"/>
              </a:defPPr>
              <a:lvl1pPr marL="0" lvl="0" indent="0" defTabSz="913526" eaLnBrk="1" latinLnBrk="0" hangingPunct="1">
                <a:buClr>
                  <a:schemeClr val="tx2"/>
                </a:buClr>
                <a:buSzPct val="100000"/>
                <a:defRPr sz="1428" baseline="0">
                  <a:latin typeface="+mn-lt"/>
                </a:defRPr>
              </a:lvl1pPr>
              <a:lvl2pPr marL="202019" lvl="1" indent="-202019" defTabSz="913526" eaLnBrk="1" latinLnBrk="0" hangingPunct="1">
                <a:buClr>
                  <a:schemeClr val="tx2"/>
                </a:buClr>
                <a:buSzPct val="110000"/>
                <a:buFont typeface="Arial" panose="020B0604020202020204" pitchFamily="34" charset="0"/>
                <a:buChar char="•"/>
                <a:defRPr sz="1428" baseline="0">
                  <a:latin typeface="+mn-lt"/>
                </a:defRPr>
              </a:lvl2pPr>
              <a:lvl3pPr marL="404039" lvl="2" indent="-202019" defTabSz="913526" eaLnBrk="1" latinLnBrk="0" hangingPunct="1">
                <a:buClr>
                  <a:schemeClr val="tx2"/>
                </a:buClr>
                <a:buSzPct val="100000"/>
                <a:buFont typeface="Wingdings" panose="05000000000000000000" pitchFamily="2" charset="2"/>
                <a:buChar char="§"/>
                <a:defRPr sz="1428" baseline="0">
                  <a:latin typeface="+mn-lt"/>
                </a:defRPr>
              </a:lvl3pPr>
              <a:lvl4pPr marL="606058" lvl="3" indent="-202019" defTabSz="913526" eaLnBrk="1" latinLnBrk="0" hangingPunct="1">
                <a:buClr>
                  <a:schemeClr val="tx2"/>
                </a:buClr>
                <a:buSzPct val="100000"/>
                <a:buFont typeface="Arial" panose="020B0604020202020204" pitchFamily="34" charset="0"/>
                <a:buChar char="–"/>
                <a:defRPr sz="1428" baseline="0">
                  <a:latin typeface="+mn-lt"/>
                </a:defRPr>
              </a:lvl4pPr>
              <a:lvl5pPr marL="808078" lvl="4" indent="-202019" defTabSz="913526" eaLnBrk="1" latinLnBrk="0" hangingPunct="1">
                <a:buClr>
                  <a:schemeClr val="tx2"/>
                </a:buClr>
                <a:buSzPct val="90000"/>
                <a:buFont typeface="Arial" panose="020B0604020202020204" pitchFamily="34" charset="0"/>
                <a:buChar char="♦"/>
                <a:defRPr sz="1428" baseline="0">
                  <a:latin typeface="+mn-lt"/>
                </a:defRPr>
              </a:lvl5pPr>
              <a:lvl6pPr marL="765029" indent="-132818" defTabSz="913526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89000"/>
                <a:buFont typeface="Arial" charset="0"/>
                <a:buChar char="-"/>
                <a:defRPr baseline="0">
                  <a:latin typeface="+mn-lt"/>
                </a:defRPr>
              </a:lvl6pPr>
              <a:lvl7pPr marL="765029" indent="-132818" defTabSz="913526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89000"/>
                <a:buFont typeface="Arial" charset="0"/>
                <a:buChar char="-"/>
                <a:defRPr baseline="0">
                  <a:latin typeface="+mn-lt"/>
                </a:defRPr>
              </a:lvl7pPr>
              <a:lvl8pPr marL="765029" indent="-132818" defTabSz="913526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89000"/>
                <a:buFont typeface="Arial" charset="0"/>
                <a:buChar char="-"/>
                <a:defRPr baseline="0">
                  <a:latin typeface="+mn-lt"/>
                </a:defRPr>
              </a:lvl8pPr>
              <a:lvl9pPr marL="765029" indent="-132818" defTabSz="913526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89000"/>
                <a:buFont typeface="Arial" charset="0"/>
                <a:buChar char="-"/>
                <a:defRPr baseline="0">
                  <a:latin typeface="+mn-lt"/>
                </a:defRPr>
              </a:lvl9pPr>
            </a:lstStyle>
            <a:p>
              <a:pPr marL="0" marR="0" lvl="0" indent="0" algn="l" defTabSz="9135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E702A"/>
                </a:buClr>
                <a:buSzPct val="100000"/>
                <a:buFontTx/>
                <a:buNone/>
                <a:tabLst/>
                <a:defRPr/>
              </a:pPr>
              <a:r>
                <a:rPr kumimoji="0" lang="en-US" sz="1428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Text</a:t>
              </a:r>
            </a:p>
          </p:txBody>
        </p:sp>
        <p:sp>
          <p:nvSpPr>
            <p:cNvPr id="92" name="Freeform 83">
              <a:extLst>
                <a:ext uri="{FF2B5EF4-FFF2-40B4-BE49-F238E27FC236}">
                  <a16:creationId xmlns:a16="http://schemas.microsoft.com/office/drawing/2014/main" xmlns="" id="{6D183288-53DE-4755-9E56-EE52B7612403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 bwMode="gray">
            <a:xfrm>
              <a:off x="114300" y="1727200"/>
              <a:ext cx="1828800" cy="457200"/>
            </a:xfrm>
            <a:custGeom>
              <a:avLst/>
              <a:gdLst>
                <a:gd name="connsiteX0" fmla="*/ 1664208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1828800 w 1828800"/>
                <a:gd name="connsiteY0" fmla="*/ 4572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4572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0 w 1828800"/>
                <a:gd name="connsiteY0" fmla="*/ 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1676400 w 1828800"/>
                <a:gd name="connsiteY0" fmla="*/ 304800 h 457200"/>
                <a:gd name="connsiteX1" fmla="*/ 1664208 w 1828800"/>
                <a:gd name="connsiteY1" fmla="*/ 0 h 457200"/>
                <a:gd name="connsiteX2" fmla="*/ 1828800 w 1828800"/>
                <a:gd name="connsiteY2" fmla="*/ 457200 h 457200"/>
                <a:gd name="connsiteX3" fmla="*/ 0 w 1828800"/>
                <a:gd name="connsiteY3" fmla="*/ 457200 h 457200"/>
                <a:gd name="connsiteX0" fmla="*/ 1676400 w 1828800"/>
                <a:gd name="connsiteY0" fmla="*/ 0 h 457200"/>
                <a:gd name="connsiteX1" fmla="*/ 1511808 w 1828800"/>
                <a:gd name="connsiteY1" fmla="*/ 457200 h 457200"/>
                <a:gd name="connsiteX2" fmla="*/ 1828800 w 1828800"/>
                <a:gd name="connsiteY2" fmla="*/ 152400 h 457200"/>
                <a:gd name="connsiteX3" fmla="*/ 0 w 1828800"/>
                <a:gd name="connsiteY3" fmla="*/ 152400 h 457200"/>
                <a:gd name="connsiteX0" fmla="*/ 1828800 w 1828800"/>
                <a:gd name="connsiteY0" fmla="*/ 0 h 457200"/>
                <a:gd name="connsiteX1" fmla="*/ 1664208 w 1828800"/>
                <a:gd name="connsiteY1" fmla="*/ 457200 h 457200"/>
                <a:gd name="connsiteX2" fmla="*/ 0 w 1828800"/>
                <a:gd name="connsiteY2" fmla="*/ 457200 h 457200"/>
                <a:gd name="connsiteX3" fmla="*/ 152400 w 1828800"/>
                <a:gd name="connsiteY3" fmla="*/ 152400 h 457200"/>
                <a:gd name="connsiteX0" fmla="*/ 1828800 w 1828800"/>
                <a:gd name="connsiteY0" fmla="*/ 0 h 457200"/>
                <a:gd name="connsiteX1" fmla="*/ 1664208 w 1828800"/>
                <a:gd name="connsiteY1" fmla="*/ 457200 h 457200"/>
                <a:gd name="connsiteX2" fmla="*/ 0 w 1828800"/>
                <a:gd name="connsiteY2" fmla="*/ 457200 h 457200"/>
                <a:gd name="connsiteX3" fmla="*/ 0 w 1828800"/>
                <a:gd name="connsiteY3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0" h="457200">
                  <a:moveTo>
                    <a:pt x="1828800" y="0"/>
                  </a:moveTo>
                  <a:lnTo>
                    <a:pt x="1664208" y="457200"/>
                  </a:lnTo>
                  <a:lnTo>
                    <a:pt x="0" y="457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32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xmlns="" id="{252FE84C-CAD5-45AF-9BFB-C94D9E5BDC39}"/>
                </a:ext>
              </a:extLst>
            </p:cNvPr>
            <p:cNvSpPr txBox="1"/>
            <p:nvPr>
              <p:custDataLst>
                <p:tags r:id="rId27"/>
              </p:custDataLst>
            </p:nvPr>
          </p:nvSpPr>
          <p:spPr bwMode="gray">
            <a:xfrm>
              <a:off x="177800" y="1784350"/>
              <a:ext cx="1524000" cy="342900"/>
            </a:xfrm>
            <a:prstGeom prst="rect">
              <a:avLst/>
            </a:prstGeom>
            <a:extLst/>
          </p:spPr>
          <p:txBody>
            <a:bodyPr vert="horz" lIns="0" tIns="0" rIns="0" bIns="0" rtlCol="0" anchor="ctr">
              <a:noAutofit/>
            </a:bodyPr>
            <a:lstStyle>
              <a:defPPr>
                <a:defRPr lang="en-US"/>
              </a:defPPr>
              <a:lvl1pPr marL="0" lvl="0" indent="0" defTabSz="913526" eaLnBrk="1" latinLnBrk="0" hangingPunct="1">
                <a:buClr>
                  <a:schemeClr val="tx2"/>
                </a:buClr>
                <a:buSzPct val="100000"/>
                <a:defRPr sz="1428" baseline="0">
                  <a:latin typeface="+mn-lt"/>
                </a:defRPr>
              </a:lvl1pPr>
              <a:lvl2pPr marL="202019" lvl="1" indent="-202019" defTabSz="913526" eaLnBrk="1" latinLnBrk="0" hangingPunct="1">
                <a:buClr>
                  <a:schemeClr val="tx2"/>
                </a:buClr>
                <a:buSzPct val="110000"/>
                <a:buFont typeface="Arial" panose="020B0604020202020204" pitchFamily="34" charset="0"/>
                <a:buChar char="•"/>
                <a:defRPr sz="1428" baseline="0">
                  <a:latin typeface="+mn-lt"/>
                </a:defRPr>
              </a:lvl2pPr>
              <a:lvl3pPr marL="404039" lvl="2" indent="-202019" defTabSz="913526" eaLnBrk="1" latinLnBrk="0" hangingPunct="1">
                <a:buClr>
                  <a:schemeClr val="tx2"/>
                </a:buClr>
                <a:buSzPct val="100000"/>
                <a:buFont typeface="Wingdings" panose="05000000000000000000" pitchFamily="2" charset="2"/>
                <a:buChar char="§"/>
                <a:defRPr sz="1428" baseline="0">
                  <a:latin typeface="+mn-lt"/>
                </a:defRPr>
              </a:lvl3pPr>
              <a:lvl4pPr marL="606058" lvl="3" indent="-202019" defTabSz="913526" eaLnBrk="1" latinLnBrk="0" hangingPunct="1">
                <a:buClr>
                  <a:schemeClr val="tx2"/>
                </a:buClr>
                <a:buSzPct val="100000"/>
                <a:buFont typeface="Arial" panose="020B0604020202020204" pitchFamily="34" charset="0"/>
                <a:buChar char="–"/>
                <a:defRPr sz="1428" baseline="0">
                  <a:latin typeface="+mn-lt"/>
                </a:defRPr>
              </a:lvl4pPr>
              <a:lvl5pPr marL="808078" lvl="4" indent="-202019" defTabSz="913526" eaLnBrk="1" latinLnBrk="0" hangingPunct="1">
                <a:buClr>
                  <a:schemeClr val="tx2"/>
                </a:buClr>
                <a:buSzPct val="90000"/>
                <a:buFont typeface="Arial" panose="020B0604020202020204" pitchFamily="34" charset="0"/>
                <a:buChar char="♦"/>
                <a:defRPr sz="1428" baseline="0">
                  <a:latin typeface="+mn-lt"/>
                </a:defRPr>
              </a:lvl5pPr>
              <a:lvl6pPr marL="765029" indent="-132818" defTabSz="913526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89000"/>
                <a:buFont typeface="Arial" charset="0"/>
                <a:buChar char="-"/>
                <a:defRPr baseline="0">
                  <a:latin typeface="+mn-lt"/>
                </a:defRPr>
              </a:lvl6pPr>
              <a:lvl7pPr marL="765029" indent="-132818" defTabSz="913526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89000"/>
                <a:buFont typeface="Arial" charset="0"/>
                <a:buChar char="-"/>
                <a:defRPr baseline="0">
                  <a:latin typeface="+mn-lt"/>
                </a:defRPr>
              </a:lvl7pPr>
              <a:lvl8pPr marL="765029" indent="-132818" defTabSz="913526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89000"/>
                <a:buFont typeface="Arial" charset="0"/>
                <a:buChar char="-"/>
                <a:defRPr baseline="0">
                  <a:latin typeface="+mn-lt"/>
                </a:defRPr>
              </a:lvl8pPr>
              <a:lvl9pPr marL="765029" indent="-132818" defTabSz="913526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89000"/>
                <a:buFont typeface="Arial" charset="0"/>
                <a:buChar char="-"/>
                <a:defRPr baseline="0">
                  <a:latin typeface="+mn-lt"/>
                </a:defRPr>
              </a:lvl9pPr>
            </a:lstStyle>
            <a:p>
              <a:pPr marL="0" marR="0" lvl="0" indent="0" algn="l" defTabSz="91352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E702A"/>
                </a:buClr>
                <a:buSzPct val="100000"/>
                <a:buFontTx/>
                <a:buNone/>
                <a:tabLst/>
                <a:defRPr/>
              </a:pPr>
              <a:r>
                <a:rPr kumimoji="0" lang="en-US" sz="1428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Text</a:t>
              </a:r>
              <a:endParaRPr kumimoji="0" lang="en-US" sz="142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pic>
        <p:nvPicPr>
          <p:cNvPr id="96" name="Picture 95" descr="Logo.png">
            <a:extLst>
              <a:ext uri="{FF2B5EF4-FFF2-40B4-BE49-F238E27FC236}">
                <a16:creationId xmlns:a16="http://schemas.microsoft.com/office/drawing/2014/main" xmlns="" id="{2A12DA99-A00D-4EE2-B4EA-C3DEF23DFE52}"/>
              </a:ext>
            </a:extLst>
          </p:cNvPr>
          <p:cNvPicPr>
            <a:picLocks/>
          </p:cNvPicPr>
          <p:nvPr/>
        </p:nvPicPr>
        <p:blipFill rotWithShape="1">
          <a:blip r:embed="rId5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56518" y="534397"/>
            <a:ext cx="3187487" cy="633942"/>
          </a:xfrm>
          <a:prstGeom prst="rect">
            <a:avLst/>
          </a:prstGeom>
        </p:spPr>
      </p:pic>
      <p:sp>
        <p:nvSpPr>
          <p:cNvPr id="99" name="Rectangle 98">
            <a:extLst>
              <a:ext uri="{FF2B5EF4-FFF2-40B4-BE49-F238E27FC236}">
                <a16:creationId xmlns:a16="http://schemas.microsoft.com/office/drawing/2014/main" xmlns="" id="{E5F03421-F063-43E9-B7C3-8070DCD8E05D}"/>
              </a:ext>
            </a:extLst>
          </p:cNvPr>
          <p:cNvSpPr>
            <a:spLocks/>
          </p:cNvSpPr>
          <p:nvPr/>
        </p:nvSpPr>
        <p:spPr>
          <a:xfrm>
            <a:off x="0" y="534397"/>
            <a:ext cx="126000" cy="633942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32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4234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hf hdr="0" ftr="0" dt="0"/>
  <p:txStyles>
    <p:titleStyle>
      <a:lvl1pPr algn="l" defTabSz="913526" rtl="0" eaLnBrk="1" fontAlgn="base" hangingPunct="1">
        <a:spcBef>
          <a:spcPct val="0"/>
        </a:spcBef>
        <a:spcAft>
          <a:spcPct val="0"/>
        </a:spcAft>
        <a:tabLst>
          <a:tab pos="275353" algn="l"/>
        </a:tabLst>
        <a:defRPr sz="1600" b="1" baseline="0">
          <a:solidFill>
            <a:schemeClr val="tx1"/>
          </a:solidFill>
          <a:latin typeface="+mj-lt"/>
          <a:ea typeface="+mj-ea"/>
          <a:cs typeface="+mj-cs"/>
        </a:defRPr>
      </a:lvl1pPr>
      <a:lvl2pPr algn="l" defTabSz="913526" rtl="0" eaLnBrk="1" fontAlgn="base" hangingPunct="1">
        <a:spcBef>
          <a:spcPct val="0"/>
        </a:spcBef>
        <a:spcAft>
          <a:spcPct val="0"/>
        </a:spcAft>
        <a:defRPr sz="1939" b="1">
          <a:solidFill>
            <a:schemeClr val="tx2"/>
          </a:solidFill>
          <a:latin typeface="Arial" charset="0"/>
        </a:defRPr>
      </a:lvl2pPr>
      <a:lvl3pPr algn="l" defTabSz="913526" rtl="0" eaLnBrk="1" fontAlgn="base" hangingPunct="1">
        <a:spcBef>
          <a:spcPct val="0"/>
        </a:spcBef>
        <a:spcAft>
          <a:spcPct val="0"/>
        </a:spcAft>
        <a:defRPr sz="1939" b="1">
          <a:solidFill>
            <a:schemeClr val="tx2"/>
          </a:solidFill>
          <a:latin typeface="Arial" charset="0"/>
        </a:defRPr>
      </a:lvl3pPr>
      <a:lvl4pPr algn="l" defTabSz="913526" rtl="0" eaLnBrk="1" fontAlgn="base" hangingPunct="1">
        <a:spcBef>
          <a:spcPct val="0"/>
        </a:spcBef>
        <a:spcAft>
          <a:spcPct val="0"/>
        </a:spcAft>
        <a:defRPr sz="1939" b="1">
          <a:solidFill>
            <a:schemeClr val="tx2"/>
          </a:solidFill>
          <a:latin typeface="Arial" charset="0"/>
        </a:defRPr>
      </a:lvl4pPr>
      <a:lvl5pPr algn="l" defTabSz="913526" rtl="0" eaLnBrk="1" fontAlgn="base" hangingPunct="1">
        <a:spcBef>
          <a:spcPct val="0"/>
        </a:spcBef>
        <a:spcAft>
          <a:spcPct val="0"/>
        </a:spcAft>
        <a:defRPr sz="1939" b="1">
          <a:solidFill>
            <a:schemeClr val="tx2"/>
          </a:solidFill>
          <a:latin typeface="Arial" charset="0"/>
        </a:defRPr>
      </a:lvl5pPr>
      <a:lvl6pPr marL="466481" algn="l" defTabSz="913526" rtl="0" eaLnBrk="1" fontAlgn="base" hangingPunct="1">
        <a:spcBef>
          <a:spcPct val="0"/>
        </a:spcBef>
        <a:spcAft>
          <a:spcPct val="0"/>
        </a:spcAft>
        <a:defRPr sz="1939" b="1">
          <a:solidFill>
            <a:schemeClr val="tx2"/>
          </a:solidFill>
          <a:latin typeface="Arial" charset="0"/>
        </a:defRPr>
      </a:lvl6pPr>
      <a:lvl7pPr marL="932962" algn="l" defTabSz="913526" rtl="0" eaLnBrk="1" fontAlgn="base" hangingPunct="1">
        <a:spcBef>
          <a:spcPct val="0"/>
        </a:spcBef>
        <a:spcAft>
          <a:spcPct val="0"/>
        </a:spcAft>
        <a:defRPr sz="1939" b="1">
          <a:solidFill>
            <a:schemeClr val="tx2"/>
          </a:solidFill>
          <a:latin typeface="Arial" charset="0"/>
        </a:defRPr>
      </a:lvl7pPr>
      <a:lvl8pPr marL="1399443" algn="l" defTabSz="913526" rtl="0" eaLnBrk="1" fontAlgn="base" hangingPunct="1">
        <a:spcBef>
          <a:spcPct val="0"/>
        </a:spcBef>
        <a:spcAft>
          <a:spcPct val="0"/>
        </a:spcAft>
        <a:defRPr sz="1939" b="1">
          <a:solidFill>
            <a:schemeClr val="tx2"/>
          </a:solidFill>
          <a:latin typeface="Arial" charset="0"/>
        </a:defRPr>
      </a:lvl8pPr>
      <a:lvl9pPr marL="1865925" algn="l" defTabSz="913526" rtl="0" eaLnBrk="1" fontAlgn="base" hangingPunct="1">
        <a:spcBef>
          <a:spcPct val="0"/>
        </a:spcBef>
        <a:spcAft>
          <a:spcPct val="0"/>
        </a:spcAft>
        <a:defRPr sz="1939" b="1">
          <a:solidFill>
            <a:schemeClr val="tx2"/>
          </a:solidFill>
          <a:latin typeface="Arial" charset="0"/>
        </a:defRPr>
      </a:lvl9pPr>
    </p:titleStyle>
    <p:bodyStyle>
      <a:lvl1pPr marL="0" indent="0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00000"/>
        <a:defRPr sz="1428" baseline="0">
          <a:solidFill>
            <a:schemeClr val="tx1"/>
          </a:solidFill>
          <a:latin typeface="+mn-lt"/>
          <a:ea typeface="+mn-ea"/>
          <a:cs typeface="+mn-cs"/>
        </a:defRPr>
      </a:lvl1pPr>
      <a:lvl2pPr marL="202019" indent="-202019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10000"/>
        <a:buFont typeface="Arial" panose="020B0604020202020204" pitchFamily="34" charset="0"/>
        <a:buChar char="•"/>
        <a:defRPr sz="1428" baseline="0">
          <a:solidFill>
            <a:schemeClr val="tx1"/>
          </a:solidFill>
          <a:latin typeface="+mn-lt"/>
        </a:defRPr>
      </a:lvl2pPr>
      <a:lvl3pPr marL="404039" indent="-202019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00000"/>
        <a:buFont typeface="Wingdings" panose="05000000000000000000" pitchFamily="2" charset="2"/>
        <a:buChar char="§"/>
        <a:defRPr sz="1428" baseline="0">
          <a:solidFill>
            <a:schemeClr val="tx1"/>
          </a:solidFill>
          <a:latin typeface="+mn-lt"/>
        </a:defRPr>
      </a:lvl3pPr>
      <a:lvl4pPr marL="606058" indent="-202019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00000"/>
        <a:buFont typeface="Arial" panose="020B0604020202020204" pitchFamily="34" charset="0"/>
        <a:buChar char="–"/>
        <a:defRPr sz="1428" baseline="0">
          <a:solidFill>
            <a:schemeClr val="tx1"/>
          </a:solidFill>
          <a:latin typeface="+mn-lt"/>
        </a:defRPr>
      </a:lvl4pPr>
      <a:lvl5pPr marL="808078" indent="-202019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90000"/>
        <a:buFont typeface="Arial" panose="020B0604020202020204" pitchFamily="34" charset="0"/>
        <a:buChar char="♦"/>
        <a:defRPr sz="1428" baseline="0">
          <a:solidFill>
            <a:schemeClr val="tx1"/>
          </a:solidFill>
          <a:latin typeface="+mn-lt"/>
        </a:defRPr>
      </a:lvl5pPr>
      <a:lvl6pPr marL="765029" indent="-132818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32" baseline="0">
          <a:solidFill>
            <a:schemeClr val="tx1"/>
          </a:solidFill>
          <a:latin typeface="+mn-lt"/>
        </a:defRPr>
      </a:lvl6pPr>
      <a:lvl7pPr marL="765029" indent="-132818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32" baseline="0">
          <a:solidFill>
            <a:schemeClr val="tx1"/>
          </a:solidFill>
          <a:latin typeface="+mn-lt"/>
        </a:defRPr>
      </a:lvl7pPr>
      <a:lvl8pPr marL="765029" indent="-132818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32" baseline="0">
          <a:solidFill>
            <a:schemeClr val="tx1"/>
          </a:solidFill>
          <a:latin typeface="+mn-lt"/>
        </a:defRPr>
      </a:lvl8pPr>
      <a:lvl9pPr marL="765029" indent="-132818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32" baseline="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32962" rtl="0" eaLnBrk="1" latinLnBrk="0" hangingPunct="1">
        <a:defRPr sz="1837" kern="1200">
          <a:solidFill>
            <a:schemeClr val="tx1"/>
          </a:solidFill>
          <a:latin typeface="+mn-lt"/>
          <a:ea typeface="+mn-ea"/>
          <a:cs typeface="+mn-cs"/>
        </a:defRPr>
      </a:lvl1pPr>
      <a:lvl2pPr marL="466481" algn="l" defTabSz="932962" rtl="0" eaLnBrk="1" latinLnBrk="0" hangingPunct="1">
        <a:defRPr sz="1837" kern="1200">
          <a:solidFill>
            <a:schemeClr val="tx1"/>
          </a:solidFill>
          <a:latin typeface="+mn-lt"/>
          <a:ea typeface="+mn-ea"/>
          <a:cs typeface="+mn-cs"/>
        </a:defRPr>
      </a:lvl2pPr>
      <a:lvl3pPr marL="932962" algn="l" defTabSz="932962" rtl="0" eaLnBrk="1" latinLnBrk="0" hangingPunct="1">
        <a:defRPr sz="1837" kern="1200">
          <a:solidFill>
            <a:schemeClr val="tx1"/>
          </a:solidFill>
          <a:latin typeface="+mn-lt"/>
          <a:ea typeface="+mn-ea"/>
          <a:cs typeface="+mn-cs"/>
        </a:defRPr>
      </a:lvl3pPr>
      <a:lvl4pPr marL="1399443" algn="l" defTabSz="932962" rtl="0" eaLnBrk="1" latinLnBrk="0" hangingPunct="1">
        <a:defRPr sz="1837" kern="1200">
          <a:solidFill>
            <a:schemeClr val="tx1"/>
          </a:solidFill>
          <a:latin typeface="+mn-lt"/>
          <a:ea typeface="+mn-ea"/>
          <a:cs typeface="+mn-cs"/>
        </a:defRPr>
      </a:lvl4pPr>
      <a:lvl5pPr marL="1865925" algn="l" defTabSz="932962" rtl="0" eaLnBrk="1" latinLnBrk="0" hangingPunct="1">
        <a:defRPr sz="1837" kern="1200">
          <a:solidFill>
            <a:schemeClr val="tx1"/>
          </a:solidFill>
          <a:latin typeface="+mn-lt"/>
          <a:ea typeface="+mn-ea"/>
          <a:cs typeface="+mn-cs"/>
        </a:defRPr>
      </a:lvl5pPr>
      <a:lvl6pPr marL="2332406" algn="l" defTabSz="932962" rtl="0" eaLnBrk="1" latinLnBrk="0" hangingPunct="1">
        <a:defRPr sz="1837" kern="1200">
          <a:solidFill>
            <a:schemeClr val="tx1"/>
          </a:solidFill>
          <a:latin typeface="+mn-lt"/>
          <a:ea typeface="+mn-ea"/>
          <a:cs typeface="+mn-cs"/>
        </a:defRPr>
      </a:lvl6pPr>
      <a:lvl7pPr marL="2798887" algn="l" defTabSz="932962" rtl="0" eaLnBrk="1" latinLnBrk="0" hangingPunct="1">
        <a:defRPr sz="1837" kern="1200">
          <a:solidFill>
            <a:schemeClr val="tx1"/>
          </a:solidFill>
          <a:latin typeface="+mn-lt"/>
          <a:ea typeface="+mn-ea"/>
          <a:cs typeface="+mn-cs"/>
        </a:defRPr>
      </a:lvl7pPr>
      <a:lvl8pPr marL="3265368" algn="l" defTabSz="932962" rtl="0" eaLnBrk="1" latinLnBrk="0" hangingPunct="1">
        <a:defRPr sz="1837" kern="1200">
          <a:solidFill>
            <a:schemeClr val="tx1"/>
          </a:solidFill>
          <a:latin typeface="+mn-lt"/>
          <a:ea typeface="+mn-ea"/>
          <a:cs typeface="+mn-cs"/>
        </a:defRPr>
      </a:lvl8pPr>
      <a:lvl9pPr marL="3731849" algn="l" defTabSz="932962" rtl="0" eaLnBrk="1" latinLnBrk="0" hangingPunct="1">
        <a:defRPr sz="183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1.wdp"/><Relationship Id="rId5" Type="http://schemas.openxmlformats.org/officeDocument/2006/relationships/image" Target="../media/image29.png"/><Relationship Id="rId4" Type="http://schemas.openxmlformats.org/officeDocument/2006/relationships/image" Target="../media/image27.tmp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5.e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8.png"/><Relationship Id="rId4" Type="http://schemas.openxmlformats.org/officeDocument/2006/relationships/image" Target="../media/image27.tm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51520" y="2010907"/>
            <a:ext cx="6573427" cy="1569660"/>
          </a:xfrm>
        </p:spPr>
        <p:txBody>
          <a:bodyPr/>
          <a:lstStyle/>
          <a:p>
            <a:pPr algn="l"/>
            <a:r>
              <a:rPr lang="ru-RU" sz="2400" b="1" dirty="0" smtClean="0">
                <a:latin typeface="Arial" panose="020B0604020202020204" pitchFamily="34" charset="0"/>
                <a:ea typeface="Microsoft JhengHei Light" panose="020B0304030504040204" pitchFamily="34" charset="-120"/>
                <a:cs typeface="Arial" panose="020B0604020202020204" pitchFamily="34" charset="0"/>
              </a:rPr>
              <a:t>ПРОГРАММЫ </a:t>
            </a:r>
            <a:r>
              <a:rPr lang="ru-RU" sz="2400" b="1" dirty="0">
                <a:latin typeface="Arial" panose="020B0604020202020204" pitchFamily="34" charset="0"/>
                <a:ea typeface="Microsoft JhengHei Light" panose="020B0304030504040204" pitchFamily="34" charset="-120"/>
                <a:cs typeface="Arial" panose="020B0604020202020204" pitchFamily="34" charset="0"/>
              </a:rPr>
              <a:t>ПОДДЕРЖКИ </a:t>
            </a:r>
            <a:r>
              <a:rPr lang="ru-RU" sz="2400" b="1" dirty="0" smtClean="0">
                <a:latin typeface="Arial" panose="020B0604020202020204" pitchFamily="34" charset="0"/>
                <a:ea typeface="Microsoft JhengHei Light" panose="020B0304030504040204" pitchFamily="34" charset="-120"/>
                <a:cs typeface="Arial" panose="020B0604020202020204" pitchFamily="34" charset="0"/>
              </a:rPr>
              <a:t>сельскохозяйственных </a:t>
            </a:r>
            <a:r>
              <a:rPr lang="ru-RU" sz="2400" b="1" dirty="0">
                <a:latin typeface="Arial" panose="020B0604020202020204" pitchFamily="34" charset="0"/>
                <a:ea typeface="Microsoft JhengHei Light" panose="020B0304030504040204" pitchFamily="34" charset="-120"/>
                <a:cs typeface="Arial" panose="020B0604020202020204" pitchFamily="34" charset="0"/>
              </a:rPr>
              <a:t>товаропроизводителей </a:t>
            </a:r>
            <a:r>
              <a:rPr lang="ru-RU" sz="2400" dirty="0">
                <a:solidFill>
                  <a:srgbClr val="003300"/>
                </a:solidFill>
              </a:rPr>
              <a:t/>
            </a:r>
            <a:br>
              <a:rPr lang="ru-RU" sz="2400" dirty="0">
                <a:solidFill>
                  <a:srgbClr val="003300"/>
                </a:solidFill>
              </a:rPr>
            </a:br>
            <a:endParaRPr lang="ru-RU" sz="2400" b="1" dirty="0">
              <a:latin typeface="Arial" panose="020B0604020202020204" pitchFamily="34" charset="0"/>
              <a:ea typeface="Microsoft JhengHei Light" panose="020B03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5" name="Подзаголовок 1"/>
          <p:cNvSpPr txBox="1">
            <a:spLocks/>
          </p:cNvSpPr>
          <p:nvPr/>
        </p:nvSpPr>
        <p:spPr bwMode="gray">
          <a:xfrm>
            <a:off x="468990" y="5021158"/>
            <a:ext cx="3757352" cy="18841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0" indent="0" algn="l" defTabSz="685122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100000"/>
              <a:defRPr lang="ru-RU" sz="1224" cap="all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51510" indent="-151510" algn="l" defTabSz="685122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125000"/>
              <a:buFont typeface="Arial" panose="020B0604020202020204" pitchFamily="34" charset="0"/>
              <a:buChar char="•"/>
              <a:defRPr lang="ru-RU" sz="1224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3019" indent="-151510" algn="l" defTabSz="685122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charset="0"/>
              <a:buChar char="–"/>
              <a:defRPr lang="ru-RU" sz="1224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54529" indent="-151510" algn="l" defTabSz="685122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◦"/>
              <a:defRPr lang="ru-RU" sz="1224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06038" indent="-151510" algn="l" defTabSz="685122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lang="ru-RU" sz="1224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65042" indent="-132820" algn="l" defTabSz="913542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sz="1632" baseline="0">
                <a:solidFill>
                  <a:schemeClr val="tx1"/>
                </a:solidFill>
                <a:latin typeface="+mn-lt"/>
              </a:defRPr>
            </a:lvl6pPr>
            <a:lvl7pPr marL="765042" indent="-132820" algn="l" defTabSz="913542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sz="1632" baseline="0">
                <a:solidFill>
                  <a:schemeClr val="tx1"/>
                </a:solidFill>
                <a:latin typeface="+mn-lt"/>
              </a:defRPr>
            </a:lvl7pPr>
            <a:lvl8pPr marL="765042" indent="-132820" algn="l" defTabSz="913542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sz="1632" baseline="0">
                <a:solidFill>
                  <a:schemeClr val="tx1"/>
                </a:solidFill>
                <a:latin typeface="+mn-lt"/>
              </a:defRPr>
            </a:lvl8pPr>
            <a:lvl9pPr marL="765042" indent="-132820" algn="l" defTabSz="913542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sz="1632" baseline="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68512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1F497D"/>
              </a:buClr>
              <a:buSzPct val="100000"/>
              <a:buFontTx/>
              <a:buNone/>
              <a:tabLst/>
              <a:defRPr/>
            </a:pPr>
            <a:r>
              <a:rPr lang="ru-RU" sz="1400" kern="0" dirty="0" smtClean="0">
                <a:solidFill>
                  <a:prstClr val="white"/>
                </a:solidFill>
                <a:latin typeface="Arial" panose="020B0604020202020204" pitchFamily="34" charset="0"/>
                <a:ea typeface="Microsoft JhengHei Light" panose="020B0304030504040204" pitchFamily="34" charset="-120"/>
                <a:cs typeface="Arial" panose="020B0604020202020204" pitchFamily="34" charset="0"/>
              </a:rPr>
              <a:t>Июль</a:t>
            </a:r>
            <a:r>
              <a:rPr kumimoji="0" lang="ru-RU" sz="1400" b="0" i="0" u="none" strike="noStrike" kern="0" cap="all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Microsoft JhengHei Light" panose="020B0304030504040204" pitchFamily="34" charset="-120"/>
                <a:cs typeface="Arial" panose="020B0604020202020204" pitchFamily="34" charset="0"/>
              </a:rPr>
              <a:t> 2022</a:t>
            </a:r>
            <a:endParaRPr kumimoji="0" lang="ru-RU" sz="1400" b="0" i="0" u="none" strike="noStrike" kern="0" cap="all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Microsoft JhengHei Light" panose="020B0304030504040204" pitchFamily="34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2867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41"/>
          <p:cNvSpPr>
            <a:spLocks noChangeArrowheads="1"/>
          </p:cNvSpPr>
          <p:nvPr/>
        </p:nvSpPr>
        <p:spPr bwMode="auto">
          <a:xfrm>
            <a:off x="358123" y="285097"/>
            <a:ext cx="518819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ВОЗМОЖНОСТИ ЭКОСИСТЕМЫ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61C1-2457-E848-BB6B-E1DA9A549776}" type="slidenum">
              <a:rPr lang="en-US" sz="1000" smtClean="0"/>
              <a:pPr/>
              <a:t>10</a:t>
            </a:fld>
            <a:endParaRPr lang="en-US" sz="1000" dirty="0"/>
          </a:p>
        </p:txBody>
      </p:sp>
      <p:sp>
        <p:nvSpPr>
          <p:cNvPr id="4" name="Пятиугольник 3"/>
          <p:cNvSpPr/>
          <p:nvPr/>
        </p:nvSpPr>
        <p:spPr>
          <a:xfrm>
            <a:off x="179512" y="1949599"/>
            <a:ext cx="4608512" cy="936104"/>
          </a:xfrm>
          <a:prstGeom prst="homePlate">
            <a:avLst/>
          </a:prstGeom>
          <a:solidFill>
            <a:srgbClr val="2B6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ятиугольник 21"/>
          <p:cNvSpPr/>
          <p:nvPr/>
        </p:nvSpPr>
        <p:spPr>
          <a:xfrm flipH="1">
            <a:off x="4427984" y="2448124"/>
            <a:ext cx="4788024" cy="936104"/>
          </a:xfrm>
          <a:prstGeom prst="homePlate">
            <a:avLst/>
          </a:prstGeom>
          <a:solidFill>
            <a:srgbClr val="F8D3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1202381"/>
            <a:ext cx="127856" cy="302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9100852" y="1858579"/>
            <a:ext cx="127856" cy="302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59433" y="1538734"/>
            <a:ext cx="864096" cy="86409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23" y="1526822"/>
            <a:ext cx="829117" cy="966996"/>
          </a:xfrm>
          <a:prstGeom prst="rect">
            <a:avLst/>
          </a:prstGeom>
        </p:spPr>
      </p:pic>
      <p:sp>
        <p:nvSpPr>
          <p:cNvPr id="32" name="Freeform 50"/>
          <p:cNvSpPr>
            <a:spLocks noEditPoints="1"/>
          </p:cNvSpPr>
          <p:nvPr/>
        </p:nvSpPr>
        <p:spPr bwMode="auto">
          <a:xfrm>
            <a:off x="5018157" y="2563996"/>
            <a:ext cx="528160" cy="527184"/>
          </a:xfrm>
          <a:custGeom>
            <a:avLst/>
            <a:gdLst>
              <a:gd name="T0" fmla="*/ 4593 w 5497"/>
              <a:gd name="T1" fmla="*/ 1614 h 5487"/>
              <a:gd name="T2" fmla="*/ 5457 w 5497"/>
              <a:gd name="T3" fmla="*/ 750 h 5487"/>
              <a:gd name="T4" fmla="*/ 5458 w 5497"/>
              <a:gd name="T5" fmla="*/ 608 h 5487"/>
              <a:gd name="T6" fmla="*/ 5390 w 5497"/>
              <a:gd name="T7" fmla="*/ 579 h 5487"/>
              <a:gd name="T8" fmla="*/ 5393 w 5497"/>
              <a:gd name="T9" fmla="*/ 585 h 5487"/>
              <a:gd name="T10" fmla="*/ 4923 w 5497"/>
              <a:gd name="T11" fmla="*/ 569 h 5487"/>
              <a:gd name="T12" fmla="*/ 4907 w 5497"/>
              <a:gd name="T13" fmla="*/ 99 h 5487"/>
              <a:gd name="T14" fmla="*/ 4804 w 5497"/>
              <a:gd name="T15" fmla="*/ 2 h 5487"/>
              <a:gd name="T16" fmla="*/ 4736 w 5497"/>
              <a:gd name="T17" fmla="*/ 32 h 5487"/>
              <a:gd name="T18" fmla="*/ 3873 w 5497"/>
              <a:gd name="T19" fmla="*/ 891 h 5487"/>
              <a:gd name="T20" fmla="*/ 3844 w 5497"/>
              <a:gd name="T21" fmla="*/ 965 h 5487"/>
              <a:gd name="T22" fmla="*/ 3844 w 5497"/>
              <a:gd name="T23" fmla="*/ 1065 h 5487"/>
              <a:gd name="T24" fmla="*/ 706 w 5497"/>
              <a:gd name="T25" fmla="*/ 1643 h 5487"/>
              <a:gd name="T26" fmla="*/ 1284 w 5497"/>
              <a:gd name="T27" fmla="*/ 4780 h 5487"/>
              <a:gd name="T28" fmla="*/ 4422 w 5497"/>
              <a:gd name="T29" fmla="*/ 4202 h 5487"/>
              <a:gd name="T30" fmla="*/ 4422 w 5497"/>
              <a:gd name="T31" fmla="*/ 1643 h 5487"/>
              <a:gd name="T32" fmla="*/ 4522 w 5497"/>
              <a:gd name="T33" fmla="*/ 1643 h 5487"/>
              <a:gd name="T34" fmla="*/ 4593 w 5497"/>
              <a:gd name="T35" fmla="*/ 1614 h 5487"/>
              <a:gd name="T36" fmla="*/ 4623 w 5497"/>
              <a:gd name="T37" fmla="*/ 2924 h 5487"/>
              <a:gd name="T38" fmla="*/ 2568 w 5497"/>
              <a:gd name="T39" fmla="*/ 4984 h 5487"/>
              <a:gd name="T40" fmla="*/ 507 w 5497"/>
              <a:gd name="T41" fmla="*/ 2929 h 5487"/>
              <a:gd name="T42" fmla="*/ 2562 w 5497"/>
              <a:gd name="T43" fmla="*/ 868 h 5487"/>
              <a:gd name="T44" fmla="*/ 3856 w 5497"/>
              <a:gd name="T45" fmla="*/ 1324 h 5487"/>
              <a:gd name="T46" fmla="*/ 3861 w 5497"/>
              <a:gd name="T47" fmla="*/ 1491 h 5487"/>
              <a:gd name="T48" fmla="*/ 3461 w 5497"/>
              <a:gd name="T49" fmla="*/ 1891 h 5487"/>
              <a:gd name="T50" fmla="*/ 1528 w 5497"/>
              <a:gd name="T51" fmla="*/ 2018 h 5487"/>
              <a:gd name="T52" fmla="*/ 1655 w 5497"/>
              <a:gd name="T53" fmla="*/ 3951 h 5487"/>
              <a:gd name="T54" fmla="*/ 3588 w 5497"/>
              <a:gd name="T55" fmla="*/ 3824 h 5487"/>
              <a:gd name="T56" fmla="*/ 3601 w 5497"/>
              <a:gd name="T57" fmla="*/ 2033 h 5487"/>
              <a:gd name="T58" fmla="*/ 4001 w 5497"/>
              <a:gd name="T59" fmla="*/ 1633 h 5487"/>
              <a:gd name="T60" fmla="*/ 4166 w 5497"/>
              <a:gd name="T61" fmla="*/ 1639 h 5487"/>
              <a:gd name="T62" fmla="*/ 4623 w 5497"/>
              <a:gd name="T63" fmla="*/ 2924 h 5487"/>
              <a:gd name="T64" fmla="*/ 2501 w 5497"/>
              <a:gd name="T65" fmla="*/ 2991 h 5487"/>
              <a:gd name="T66" fmla="*/ 2642 w 5497"/>
              <a:gd name="T67" fmla="*/ 2991 h 5487"/>
              <a:gd name="T68" fmla="*/ 2842 w 5497"/>
              <a:gd name="T69" fmla="*/ 2791 h 5487"/>
              <a:gd name="T70" fmla="*/ 2872 w 5497"/>
              <a:gd name="T71" fmla="*/ 2920 h 5487"/>
              <a:gd name="T72" fmla="*/ 2572 w 5497"/>
              <a:gd name="T73" fmla="*/ 3220 h 5487"/>
              <a:gd name="T74" fmla="*/ 2272 w 5497"/>
              <a:gd name="T75" fmla="*/ 2920 h 5487"/>
              <a:gd name="T76" fmla="*/ 2572 w 5497"/>
              <a:gd name="T77" fmla="*/ 2620 h 5487"/>
              <a:gd name="T78" fmla="*/ 2701 w 5497"/>
              <a:gd name="T79" fmla="*/ 2650 h 5487"/>
              <a:gd name="T80" fmla="*/ 2501 w 5497"/>
              <a:gd name="T81" fmla="*/ 2850 h 5487"/>
              <a:gd name="T82" fmla="*/ 2501 w 5497"/>
              <a:gd name="T83" fmla="*/ 2991 h 5487"/>
              <a:gd name="T84" fmla="*/ 2847 w 5497"/>
              <a:gd name="T85" fmla="*/ 2503 h 5487"/>
              <a:gd name="T86" fmla="*/ 2154 w 5497"/>
              <a:gd name="T87" fmla="*/ 2644 h 5487"/>
              <a:gd name="T88" fmla="*/ 2295 w 5497"/>
              <a:gd name="T89" fmla="*/ 3337 h 5487"/>
              <a:gd name="T90" fmla="*/ 2988 w 5497"/>
              <a:gd name="T91" fmla="*/ 3196 h 5487"/>
              <a:gd name="T92" fmla="*/ 2988 w 5497"/>
              <a:gd name="T93" fmla="*/ 2644 h 5487"/>
              <a:gd name="T94" fmla="*/ 3462 w 5497"/>
              <a:gd name="T95" fmla="*/ 2170 h 5487"/>
              <a:gd name="T96" fmla="*/ 3321 w 5497"/>
              <a:gd name="T97" fmla="*/ 3815 h 5487"/>
              <a:gd name="T98" fmla="*/ 1675 w 5497"/>
              <a:gd name="T99" fmla="*/ 3674 h 5487"/>
              <a:gd name="T100" fmla="*/ 1816 w 5497"/>
              <a:gd name="T101" fmla="*/ 2029 h 5487"/>
              <a:gd name="T102" fmla="*/ 3321 w 5497"/>
              <a:gd name="T103" fmla="*/ 2029 h 5487"/>
              <a:gd name="T104" fmla="*/ 2847 w 5497"/>
              <a:gd name="T105" fmla="*/ 2503 h 5487"/>
              <a:gd name="T106" fmla="*/ 4063 w 5497"/>
              <a:gd name="T107" fmla="*/ 1429 h 5487"/>
              <a:gd name="T108" fmla="*/ 4049 w 5497"/>
              <a:gd name="T109" fmla="*/ 1003 h 5487"/>
              <a:gd name="T110" fmla="*/ 4719 w 5497"/>
              <a:gd name="T111" fmla="*/ 333 h 5487"/>
              <a:gd name="T112" fmla="*/ 4730 w 5497"/>
              <a:gd name="T113" fmla="*/ 666 h 5487"/>
              <a:gd name="T114" fmla="*/ 4830 w 5497"/>
              <a:gd name="T115" fmla="*/ 766 h 5487"/>
              <a:gd name="T116" fmla="*/ 5163 w 5497"/>
              <a:gd name="T117" fmla="*/ 777 h 5487"/>
              <a:gd name="T118" fmla="*/ 4489 w 5497"/>
              <a:gd name="T119" fmla="*/ 1443 h 5487"/>
              <a:gd name="T120" fmla="*/ 4063 w 5497"/>
              <a:gd name="T121" fmla="*/ 1429 h 5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497" h="5487">
                <a:moveTo>
                  <a:pt x="4593" y="1614"/>
                </a:moveTo>
                <a:lnTo>
                  <a:pt x="5457" y="750"/>
                </a:lnTo>
                <a:cubicBezTo>
                  <a:pt x="5496" y="711"/>
                  <a:pt x="5497" y="647"/>
                  <a:pt x="5458" y="608"/>
                </a:cubicBezTo>
                <a:cubicBezTo>
                  <a:pt x="5440" y="590"/>
                  <a:pt x="5416" y="579"/>
                  <a:pt x="5390" y="579"/>
                </a:cubicBezTo>
                <a:lnTo>
                  <a:pt x="5393" y="585"/>
                </a:lnTo>
                <a:lnTo>
                  <a:pt x="4923" y="569"/>
                </a:lnTo>
                <a:lnTo>
                  <a:pt x="4907" y="99"/>
                </a:lnTo>
                <a:cubicBezTo>
                  <a:pt x="4905" y="43"/>
                  <a:pt x="4859" y="0"/>
                  <a:pt x="4804" y="2"/>
                </a:cubicBezTo>
                <a:cubicBezTo>
                  <a:pt x="4778" y="3"/>
                  <a:pt x="4754" y="13"/>
                  <a:pt x="4736" y="32"/>
                </a:cubicBezTo>
                <a:lnTo>
                  <a:pt x="3873" y="891"/>
                </a:lnTo>
                <a:cubicBezTo>
                  <a:pt x="3854" y="910"/>
                  <a:pt x="3843" y="937"/>
                  <a:pt x="3844" y="965"/>
                </a:cubicBezTo>
                <a:lnTo>
                  <a:pt x="3844" y="1065"/>
                </a:lnTo>
                <a:cubicBezTo>
                  <a:pt x="2818" y="358"/>
                  <a:pt x="1413" y="617"/>
                  <a:pt x="706" y="1643"/>
                </a:cubicBezTo>
                <a:cubicBezTo>
                  <a:pt x="0" y="2669"/>
                  <a:pt x="258" y="4073"/>
                  <a:pt x="1284" y="4780"/>
                </a:cubicBezTo>
                <a:cubicBezTo>
                  <a:pt x="2310" y="5487"/>
                  <a:pt x="3715" y="5228"/>
                  <a:pt x="4422" y="4202"/>
                </a:cubicBezTo>
                <a:cubicBezTo>
                  <a:pt x="4953" y="3432"/>
                  <a:pt x="4953" y="2413"/>
                  <a:pt x="4422" y="1643"/>
                </a:cubicBezTo>
                <a:lnTo>
                  <a:pt x="4522" y="1643"/>
                </a:lnTo>
                <a:cubicBezTo>
                  <a:pt x="4549" y="1643"/>
                  <a:pt x="4574" y="1632"/>
                  <a:pt x="4593" y="1614"/>
                </a:cubicBezTo>
                <a:close/>
                <a:moveTo>
                  <a:pt x="4623" y="2924"/>
                </a:moveTo>
                <a:cubicBezTo>
                  <a:pt x="4625" y="4060"/>
                  <a:pt x="3704" y="4983"/>
                  <a:pt x="2568" y="4984"/>
                </a:cubicBezTo>
                <a:cubicBezTo>
                  <a:pt x="1431" y="4986"/>
                  <a:pt x="509" y="4066"/>
                  <a:pt x="507" y="2929"/>
                </a:cubicBezTo>
                <a:cubicBezTo>
                  <a:pt x="506" y="1792"/>
                  <a:pt x="1426" y="870"/>
                  <a:pt x="2562" y="868"/>
                </a:cubicBezTo>
                <a:cubicBezTo>
                  <a:pt x="3033" y="868"/>
                  <a:pt x="3490" y="1028"/>
                  <a:pt x="3856" y="1324"/>
                </a:cubicBezTo>
                <a:lnTo>
                  <a:pt x="3861" y="1491"/>
                </a:lnTo>
                <a:lnTo>
                  <a:pt x="3461" y="1891"/>
                </a:lnTo>
                <a:cubicBezTo>
                  <a:pt x="2892" y="1392"/>
                  <a:pt x="2026" y="1449"/>
                  <a:pt x="1528" y="2018"/>
                </a:cubicBezTo>
                <a:cubicBezTo>
                  <a:pt x="1029" y="2587"/>
                  <a:pt x="1086" y="3453"/>
                  <a:pt x="1655" y="3951"/>
                </a:cubicBezTo>
                <a:cubicBezTo>
                  <a:pt x="2224" y="4450"/>
                  <a:pt x="3090" y="4393"/>
                  <a:pt x="3588" y="3824"/>
                </a:cubicBezTo>
                <a:cubicBezTo>
                  <a:pt x="4036" y="3313"/>
                  <a:pt x="4042" y="2550"/>
                  <a:pt x="3601" y="2033"/>
                </a:cubicBezTo>
                <a:lnTo>
                  <a:pt x="4001" y="1633"/>
                </a:lnTo>
                <a:lnTo>
                  <a:pt x="4166" y="1639"/>
                </a:lnTo>
                <a:cubicBezTo>
                  <a:pt x="4460" y="2003"/>
                  <a:pt x="4621" y="2456"/>
                  <a:pt x="4623" y="2924"/>
                </a:cubicBezTo>
                <a:close/>
                <a:moveTo>
                  <a:pt x="2501" y="2991"/>
                </a:moveTo>
                <a:cubicBezTo>
                  <a:pt x="2540" y="3029"/>
                  <a:pt x="2603" y="3029"/>
                  <a:pt x="2642" y="2991"/>
                </a:cubicBezTo>
                <a:lnTo>
                  <a:pt x="2842" y="2791"/>
                </a:lnTo>
                <a:cubicBezTo>
                  <a:pt x="2862" y="2831"/>
                  <a:pt x="2872" y="2875"/>
                  <a:pt x="2872" y="2920"/>
                </a:cubicBezTo>
                <a:cubicBezTo>
                  <a:pt x="2872" y="3085"/>
                  <a:pt x="2738" y="3220"/>
                  <a:pt x="2572" y="3220"/>
                </a:cubicBezTo>
                <a:cubicBezTo>
                  <a:pt x="2406" y="3220"/>
                  <a:pt x="2272" y="3085"/>
                  <a:pt x="2272" y="2920"/>
                </a:cubicBezTo>
                <a:cubicBezTo>
                  <a:pt x="2272" y="2754"/>
                  <a:pt x="2406" y="2620"/>
                  <a:pt x="2572" y="2620"/>
                </a:cubicBezTo>
                <a:cubicBezTo>
                  <a:pt x="2617" y="2620"/>
                  <a:pt x="2661" y="2630"/>
                  <a:pt x="2701" y="2650"/>
                </a:cubicBezTo>
                <a:lnTo>
                  <a:pt x="2501" y="2850"/>
                </a:lnTo>
                <a:cubicBezTo>
                  <a:pt x="2462" y="2889"/>
                  <a:pt x="2462" y="2952"/>
                  <a:pt x="2501" y="2991"/>
                </a:cubicBezTo>
                <a:close/>
                <a:moveTo>
                  <a:pt x="2847" y="2503"/>
                </a:moveTo>
                <a:cubicBezTo>
                  <a:pt x="2617" y="2350"/>
                  <a:pt x="2307" y="2413"/>
                  <a:pt x="2154" y="2644"/>
                </a:cubicBezTo>
                <a:cubicBezTo>
                  <a:pt x="2002" y="2874"/>
                  <a:pt x="2065" y="3184"/>
                  <a:pt x="2295" y="3337"/>
                </a:cubicBezTo>
                <a:cubicBezTo>
                  <a:pt x="2525" y="3489"/>
                  <a:pt x="2836" y="3426"/>
                  <a:pt x="2988" y="3196"/>
                </a:cubicBezTo>
                <a:cubicBezTo>
                  <a:pt x="3099" y="3028"/>
                  <a:pt x="3099" y="2811"/>
                  <a:pt x="2988" y="2644"/>
                </a:cubicBezTo>
                <a:lnTo>
                  <a:pt x="3462" y="2170"/>
                </a:lnTo>
                <a:cubicBezTo>
                  <a:pt x="3878" y="2663"/>
                  <a:pt x="3814" y="3400"/>
                  <a:pt x="3321" y="3815"/>
                </a:cubicBezTo>
                <a:cubicBezTo>
                  <a:pt x="2828" y="4231"/>
                  <a:pt x="2091" y="4168"/>
                  <a:pt x="1675" y="3674"/>
                </a:cubicBezTo>
                <a:cubicBezTo>
                  <a:pt x="1260" y="3181"/>
                  <a:pt x="1323" y="2444"/>
                  <a:pt x="1816" y="2029"/>
                </a:cubicBezTo>
                <a:cubicBezTo>
                  <a:pt x="2251" y="1662"/>
                  <a:pt x="2886" y="1662"/>
                  <a:pt x="3321" y="2029"/>
                </a:cubicBezTo>
                <a:lnTo>
                  <a:pt x="2847" y="2503"/>
                </a:lnTo>
                <a:close/>
                <a:moveTo>
                  <a:pt x="4063" y="1429"/>
                </a:moveTo>
                <a:lnTo>
                  <a:pt x="4049" y="1003"/>
                </a:lnTo>
                <a:lnTo>
                  <a:pt x="4719" y="333"/>
                </a:lnTo>
                <a:lnTo>
                  <a:pt x="4730" y="666"/>
                </a:lnTo>
                <a:cubicBezTo>
                  <a:pt x="4730" y="721"/>
                  <a:pt x="4775" y="766"/>
                  <a:pt x="4830" y="766"/>
                </a:cubicBezTo>
                <a:lnTo>
                  <a:pt x="5163" y="777"/>
                </a:lnTo>
                <a:lnTo>
                  <a:pt x="4489" y="1443"/>
                </a:lnTo>
                <a:lnTo>
                  <a:pt x="4063" y="1429"/>
                </a:lnTo>
                <a:close/>
              </a:path>
            </a:pathLst>
          </a:custGeom>
          <a:solidFill>
            <a:schemeClr val="tx1"/>
          </a:solidFill>
          <a:ln w="12700">
            <a:noFill/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322649" y="2202774"/>
            <a:ext cx="2895565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buClr>
                <a:srgbClr val="1B6331"/>
              </a:buClr>
              <a:buSzPts val="3600"/>
            </a:pPr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ea typeface="Montserrat"/>
                <a:cs typeface="Arial" panose="020B0604020202020204" pitchFamily="34" charset="0"/>
                <a:sym typeface="Montserrat"/>
              </a:rPr>
              <a:t>Своё Фермерство </a:t>
            </a: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В2В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ea typeface="Montserrat"/>
              <a:cs typeface="Arial" panose="020B0604020202020204" pitchFamily="34" charset="0"/>
              <a:sym typeface="Montserrat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652120" y="2729612"/>
            <a:ext cx="3312368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90000"/>
              </a:lnSpc>
              <a:buClr>
                <a:srgbClr val="1B6331"/>
              </a:buClr>
              <a:buSzPts val="3600"/>
            </a:pPr>
            <a:r>
              <a:rPr lang="ru-RU" sz="2000" dirty="0">
                <a:solidFill>
                  <a:srgbClr val="397F40"/>
                </a:solidFill>
                <a:latin typeface="Arial" panose="020B0604020202020204" pitchFamily="34" charset="0"/>
                <a:ea typeface="Montserrat"/>
                <a:cs typeface="Arial" panose="020B0604020202020204" pitchFamily="34" charset="0"/>
                <a:sym typeface="Montserrat"/>
              </a:rPr>
              <a:t>Своё </a:t>
            </a:r>
            <a:r>
              <a:rPr lang="ru-RU" sz="2000" dirty="0" smtClean="0">
                <a:solidFill>
                  <a:srgbClr val="397F40"/>
                </a:solidFill>
                <a:latin typeface="Arial" panose="020B0604020202020204" pitchFamily="34" charset="0"/>
                <a:ea typeface="Montserrat"/>
                <a:cs typeface="Arial" panose="020B0604020202020204" pitchFamily="34" charset="0"/>
                <a:sym typeface="Montserrat"/>
              </a:rPr>
              <a:t>Родное </a:t>
            </a:r>
            <a:r>
              <a:rPr lang="ru-RU" sz="2000" dirty="0">
                <a:solidFill>
                  <a:srgbClr val="397F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В2С</a:t>
            </a:r>
            <a:endParaRPr lang="ru-RU" sz="2000" dirty="0">
              <a:solidFill>
                <a:srgbClr val="397F40"/>
              </a:solidFill>
              <a:latin typeface="Arial" panose="020B0604020202020204" pitchFamily="34" charset="0"/>
              <a:ea typeface="Montserrat"/>
              <a:cs typeface="Arial" panose="020B0604020202020204" pitchFamily="34" charset="0"/>
              <a:sym typeface="Montserrat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0" y="6394028"/>
            <a:ext cx="8316416" cy="5460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9" name="Прямоугольник 138"/>
          <p:cNvSpPr/>
          <p:nvPr/>
        </p:nvSpPr>
        <p:spPr>
          <a:xfrm>
            <a:off x="1343723" y="5469330"/>
            <a:ext cx="2270260" cy="3766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206"/>
            <a:endParaRPr lang="ru-RU" sz="1200" b="1" dirty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 flipV="1">
            <a:off x="2266491" y="5949280"/>
            <a:ext cx="6986029" cy="6955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334525" y="5944089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be</a:t>
            </a:r>
            <a:endParaRPr lang="ru-RU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6" name="Рисунок 45" descr="Вырезка экрана">
            <a:extLst>
              <a:ext uri="{FF2B5EF4-FFF2-40B4-BE49-F238E27FC236}">
                <a16:creationId xmlns:a16="http://schemas.microsoft.com/office/drawing/2014/main" xmlns="" id="{4C53D64E-7270-46F7-AC35-A4CAEF1747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572" y="1608850"/>
            <a:ext cx="2155371" cy="46527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9512" y="3148235"/>
            <a:ext cx="4248472" cy="2613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11111"/>
              </a:lnSpc>
              <a:spcBef>
                <a:spcPts val="900"/>
              </a:spcBef>
              <a:defRPr/>
            </a:pPr>
            <a:r>
              <a:rPr lang="ru-RU" sz="1200" b="1" dirty="0" smtClean="0">
                <a:solidFill>
                  <a:srgbClr val="397F4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1. Выбор </a:t>
            </a:r>
            <a:r>
              <a:rPr lang="ru-RU" sz="1200" b="1" dirty="0">
                <a:solidFill>
                  <a:srgbClr val="397F4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и покупка товаров для с/х бизнеса </a:t>
            </a:r>
          </a:p>
          <a:p>
            <a:pPr defTabSz="685800">
              <a:lnSpc>
                <a:spcPct val="111111"/>
              </a:lnSpc>
              <a:spcBef>
                <a:spcPts val="900"/>
              </a:spcBef>
              <a:defRPr/>
            </a:pPr>
            <a:r>
              <a:rPr lang="ru-RU" sz="1200" b="1" dirty="0" smtClean="0">
                <a:solidFill>
                  <a:srgbClr val="397F4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2. Поиск </a:t>
            </a:r>
            <a:r>
              <a:rPr lang="ru-RU" sz="1200" b="1" dirty="0">
                <a:solidFill>
                  <a:srgbClr val="397F4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и подбор персонала в </a:t>
            </a:r>
            <a:r>
              <a:rPr lang="ru-RU" sz="1200" b="1" dirty="0" err="1">
                <a:solidFill>
                  <a:srgbClr val="397F4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агросекторе</a:t>
            </a:r>
            <a:endParaRPr lang="ru-RU" sz="1200" b="1" dirty="0">
              <a:solidFill>
                <a:srgbClr val="397F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685800">
              <a:lnSpc>
                <a:spcPct val="111111"/>
              </a:lnSpc>
              <a:spcBef>
                <a:spcPts val="900"/>
              </a:spcBef>
              <a:defRPr/>
            </a:pPr>
            <a:r>
              <a:rPr lang="ru-RU" sz="1200" b="1" dirty="0" smtClean="0">
                <a:solidFill>
                  <a:srgbClr val="397F4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3. Цифровые </a:t>
            </a:r>
            <a:r>
              <a:rPr lang="ru-RU" sz="1200" b="1" dirty="0" err="1">
                <a:solidFill>
                  <a:srgbClr val="397F4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агросервисы</a:t>
            </a:r>
            <a:r>
              <a:rPr lang="ru-RU" sz="1200" b="1" dirty="0">
                <a:solidFill>
                  <a:srgbClr val="397F4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 для ведения бизнеса:</a:t>
            </a:r>
            <a:br>
              <a:rPr lang="ru-RU" sz="1200" b="1" dirty="0">
                <a:solidFill>
                  <a:srgbClr val="397F4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</a:br>
            <a:r>
              <a:rPr lang="ru-RU" sz="1200" b="1" dirty="0" err="1">
                <a:solidFill>
                  <a:srgbClr val="397F4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телеветеринария</a:t>
            </a:r>
            <a:r>
              <a:rPr lang="ru-RU" sz="1200" b="1" dirty="0">
                <a:solidFill>
                  <a:srgbClr val="397F4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, точное </a:t>
            </a:r>
            <a:r>
              <a:rPr lang="ru-RU" sz="1200" b="1" dirty="0" smtClean="0">
                <a:solidFill>
                  <a:srgbClr val="397F4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земледелие</a:t>
            </a:r>
            <a:endParaRPr lang="ru-RU" sz="1200" b="1" dirty="0">
              <a:solidFill>
                <a:srgbClr val="397F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685800">
              <a:lnSpc>
                <a:spcPct val="111111"/>
              </a:lnSpc>
              <a:spcBef>
                <a:spcPts val="900"/>
              </a:spcBef>
              <a:defRPr/>
            </a:pPr>
            <a:r>
              <a:rPr lang="ru-RU" sz="1200" b="1" dirty="0" smtClean="0">
                <a:solidFill>
                  <a:srgbClr val="397F4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4. Внедрение </a:t>
            </a:r>
            <a:r>
              <a:rPr lang="ru-RU" sz="1200" b="1" dirty="0">
                <a:solidFill>
                  <a:srgbClr val="397F4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передовых агротехнологических решений</a:t>
            </a:r>
            <a:endParaRPr lang="ru-RU" sz="1200" b="1" dirty="0">
              <a:solidFill>
                <a:srgbClr val="397F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685800">
              <a:lnSpc>
                <a:spcPct val="111111"/>
              </a:lnSpc>
              <a:spcBef>
                <a:spcPts val="900"/>
              </a:spcBef>
              <a:defRPr/>
            </a:pPr>
            <a:r>
              <a:rPr lang="ru-RU" sz="1200" b="1" dirty="0" smtClean="0">
                <a:solidFill>
                  <a:srgbClr val="397F4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5. Финансовые </a:t>
            </a:r>
            <a:r>
              <a:rPr lang="ru-RU" sz="1200" b="1" dirty="0">
                <a:solidFill>
                  <a:srgbClr val="397F4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сервисы и услуги для развития </a:t>
            </a:r>
            <a:endParaRPr lang="ru-RU" sz="1200" b="1" dirty="0" smtClean="0">
              <a:solidFill>
                <a:srgbClr val="397F4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defTabSz="685800">
              <a:lnSpc>
                <a:spcPct val="111111"/>
              </a:lnSpc>
              <a:spcBef>
                <a:spcPts val="900"/>
              </a:spcBef>
              <a:defRPr/>
            </a:pPr>
            <a:r>
              <a:rPr lang="ru-RU" sz="1200" b="1" dirty="0">
                <a:solidFill>
                  <a:srgbClr val="397F4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ru-RU" sz="1200" b="1" dirty="0" smtClean="0">
                <a:solidFill>
                  <a:srgbClr val="397F4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  агробизнеса</a:t>
            </a:r>
            <a:r>
              <a:rPr lang="ru-RU" sz="1200" b="1" dirty="0">
                <a:solidFill>
                  <a:srgbClr val="397F4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: кредитование, РКО, лизинг</a:t>
            </a:r>
          </a:p>
          <a:p>
            <a:pPr defTabSz="685800">
              <a:lnSpc>
                <a:spcPct val="111111"/>
              </a:lnSpc>
              <a:spcBef>
                <a:spcPts val="900"/>
              </a:spcBef>
              <a:defRPr/>
            </a:pPr>
            <a:r>
              <a:rPr lang="ru-RU" sz="1200" b="1" dirty="0" smtClean="0">
                <a:solidFill>
                  <a:srgbClr val="397F4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6. Поиск </a:t>
            </a:r>
            <a:r>
              <a:rPr lang="ru-RU" sz="1200" b="1" dirty="0">
                <a:solidFill>
                  <a:srgbClr val="397F4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надежных партнеров и поставщиков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778194" y="3433727"/>
            <a:ext cx="2674126" cy="2298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11111"/>
              </a:lnSpc>
              <a:spcBef>
                <a:spcPts val="900"/>
              </a:spcBef>
              <a:defRPr/>
            </a:pPr>
            <a:r>
              <a:rPr lang="ru-RU" sz="1200" b="1" dirty="0" smtClean="0">
                <a:solidFill>
                  <a:srgbClr val="3A383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1.Создание </a:t>
            </a:r>
            <a:r>
              <a:rPr lang="ru-RU" sz="1200" b="1" dirty="0">
                <a:solidFill>
                  <a:srgbClr val="3A383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собственного интернет-магазина</a:t>
            </a:r>
            <a:endParaRPr lang="ru-RU" sz="1200" b="1" dirty="0">
              <a:solidFill>
                <a:srgbClr val="3A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685800">
              <a:lnSpc>
                <a:spcPct val="111111"/>
              </a:lnSpc>
              <a:spcBef>
                <a:spcPts val="900"/>
              </a:spcBef>
              <a:defRPr/>
            </a:pPr>
            <a:r>
              <a:rPr lang="ru-RU" sz="1200" b="1" dirty="0" smtClean="0">
                <a:solidFill>
                  <a:srgbClr val="3A3838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2.Продвижение </a:t>
            </a:r>
            <a:r>
              <a:rPr lang="ru-RU" sz="1200" b="1" dirty="0">
                <a:solidFill>
                  <a:srgbClr val="3A3838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и продажа фермерской продукции через мобильное приложение</a:t>
            </a:r>
            <a:endParaRPr lang="ru-RU" sz="1200" b="1" dirty="0">
              <a:solidFill>
                <a:srgbClr val="3A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685800">
              <a:lnSpc>
                <a:spcPct val="111111"/>
              </a:lnSpc>
              <a:spcBef>
                <a:spcPts val="900"/>
              </a:spcBef>
              <a:defRPr/>
            </a:pPr>
            <a:r>
              <a:rPr lang="ru-RU" sz="1200" b="1" dirty="0" smtClean="0">
                <a:solidFill>
                  <a:srgbClr val="3A383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3.Продвижение </a:t>
            </a:r>
            <a:r>
              <a:rPr lang="ru-RU" sz="1200" b="1" dirty="0">
                <a:solidFill>
                  <a:srgbClr val="3A383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и продажа услуг </a:t>
            </a:r>
            <a:r>
              <a:rPr lang="ru-RU" sz="1200" b="1" dirty="0" err="1">
                <a:solidFill>
                  <a:srgbClr val="3A383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агротуризма</a:t>
            </a:r>
            <a:r>
              <a:rPr lang="ru-RU" sz="1200" b="1" dirty="0">
                <a:solidFill>
                  <a:srgbClr val="3A383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 через мобильное приложение</a:t>
            </a:r>
            <a:endParaRPr lang="ru-RU" sz="1200" b="1" dirty="0">
              <a:solidFill>
                <a:srgbClr val="3A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685800">
              <a:lnSpc>
                <a:spcPct val="111111"/>
              </a:lnSpc>
              <a:spcBef>
                <a:spcPts val="900"/>
              </a:spcBef>
              <a:defRPr/>
            </a:pPr>
            <a:endParaRPr lang="ru-RU" sz="1400" dirty="0">
              <a:solidFill>
                <a:srgbClr val="3A3838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grpSp>
        <p:nvGrpSpPr>
          <p:cNvPr id="49" name="Группа 48">
            <a:extLst>
              <a:ext uri="{FF2B5EF4-FFF2-40B4-BE49-F238E27FC236}">
                <a16:creationId xmlns:a16="http://schemas.microsoft.com/office/drawing/2014/main" xmlns="" id="{A103D2DC-3CD8-B340-8E92-4852AD3B1B43}"/>
              </a:ext>
            </a:extLst>
          </p:cNvPr>
          <p:cNvGrpSpPr/>
          <p:nvPr/>
        </p:nvGrpSpPr>
        <p:grpSpPr>
          <a:xfrm>
            <a:off x="7544229" y="3667945"/>
            <a:ext cx="1403977" cy="2178059"/>
            <a:chOff x="9159005" y="1773968"/>
            <a:chExt cx="2556666" cy="4370476"/>
          </a:xfrm>
        </p:grpSpPr>
        <p:pic>
          <p:nvPicPr>
            <p:cNvPr id="51" name="Рисунок 50">
              <a:extLst>
                <a:ext uri="{FF2B5EF4-FFF2-40B4-BE49-F238E27FC236}">
                  <a16:creationId xmlns:a16="http://schemas.microsoft.com/office/drawing/2014/main" xmlns="" id="{8871EFFA-D647-4248-A94B-F237BCE65E1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7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9005" y="1773968"/>
              <a:ext cx="2556666" cy="4370476"/>
            </a:xfrm>
            <a:prstGeom prst="rect">
              <a:avLst/>
            </a:prstGeom>
          </p:spPr>
        </p:pic>
        <p:pic>
          <p:nvPicPr>
            <p:cNvPr id="52" name="Рисунок 51">
              <a:extLst>
                <a:ext uri="{FF2B5EF4-FFF2-40B4-BE49-F238E27FC236}">
                  <a16:creationId xmlns:a16="http://schemas.microsoft.com/office/drawing/2014/main" xmlns="" id="{444FEF1F-646C-C844-82F9-63BD2BE1A7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995" t="28783" r="18258" b="12430"/>
            <a:stretch/>
          </p:blipFill>
          <p:spPr>
            <a:xfrm>
              <a:off x="9651277" y="2179260"/>
              <a:ext cx="1573357" cy="314012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99081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187624" y="2420888"/>
            <a:ext cx="5385767" cy="1631216"/>
          </a:xfrm>
        </p:spPr>
        <p:txBody>
          <a:bodyPr/>
          <a:lstStyle/>
          <a:p>
            <a:r>
              <a:rPr lang="ru-RU" sz="5000" b="1" dirty="0" smtClean="0"/>
              <a:t>Спасибо за внимание</a:t>
            </a:r>
            <a:endParaRPr lang="ru-RU" sz="5000" b="1" dirty="0"/>
          </a:p>
        </p:txBody>
      </p:sp>
    </p:spTree>
    <p:extLst>
      <p:ext uri="{BB962C8B-B14F-4D97-AF65-F5344CB8AC3E}">
        <p14:creationId xmlns:p14="http://schemas.microsoft.com/office/powerpoint/2010/main" val="109593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41"/>
          <p:cNvSpPr>
            <a:spLocks noChangeArrowheads="1"/>
          </p:cNvSpPr>
          <p:nvPr/>
        </p:nvSpPr>
        <p:spPr bwMode="auto">
          <a:xfrm>
            <a:off x="129391" y="580116"/>
            <a:ext cx="5924981" cy="6001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ru-RU" b="1" dirty="0" err="1" smtClean="0">
                <a:latin typeface="+mj-lt"/>
                <a:ea typeface="+mj-ea"/>
                <a:cs typeface="Arial"/>
              </a:rPr>
              <a:t>Россельхозбанк</a:t>
            </a:r>
            <a:r>
              <a:rPr lang="ru-RU" b="1" dirty="0" smtClean="0">
                <a:latin typeface="+mj-lt"/>
                <a:ea typeface="+mj-ea"/>
                <a:cs typeface="Arial"/>
              </a:rPr>
              <a:t> - лидер льготного кредитования</a:t>
            </a:r>
            <a:endParaRPr lang="ru-RU" b="1" dirty="0">
              <a:latin typeface="+mj-lt"/>
              <a:ea typeface="+mj-ea"/>
              <a:cs typeface="Arial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61C1-2457-E848-BB6B-E1DA9A549776}" type="slidenum">
              <a:rPr lang="en-US" sz="1000" smtClean="0"/>
              <a:pPr/>
              <a:t>2</a:t>
            </a:fld>
            <a:endParaRPr lang="en-US" sz="10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29365" y="1196752"/>
            <a:ext cx="9014635" cy="45719"/>
          </a:xfrm>
          <a:prstGeom prst="rect">
            <a:avLst/>
          </a:prstGeom>
          <a:solidFill>
            <a:srgbClr val="0066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1501240780"/>
              </p:ext>
            </p:extLst>
          </p:nvPr>
        </p:nvGraphicFramePr>
        <p:xfrm>
          <a:off x="1914304" y="2333058"/>
          <a:ext cx="5462405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2" name="Прямоугольник 51"/>
          <p:cNvSpPr/>
          <p:nvPr/>
        </p:nvSpPr>
        <p:spPr>
          <a:xfrm>
            <a:off x="55058" y="1434186"/>
            <a:ext cx="9001001" cy="554654"/>
          </a:xfrm>
          <a:prstGeom prst="rect">
            <a:avLst/>
          </a:prstGeom>
          <a:solidFill>
            <a:srgbClr val="FFC000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Кредитование  в 2021 году</a:t>
            </a:r>
            <a:endParaRPr lang="ru-RU" sz="1400" b="1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1763688" y="2661412"/>
            <a:ext cx="1800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smtClean="0"/>
              <a:t>Объем выдач кредитов на цели СПР</a:t>
            </a:r>
            <a:endParaRPr lang="ru-RU" sz="1600" dirty="0"/>
          </a:p>
        </p:txBody>
      </p:sp>
      <p:sp>
        <p:nvSpPr>
          <p:cNvPr id="55" name="Прямоугольник 54"/>
          <p:cNvSpPr/>
          <p:nvPr/>
        </p:nvSpPr>
        <p:spPr>
          <a:xfrm>
            <a:off x="3670070" y="2598003"/>
            <a:ext cx="177097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dirty="0" smtClean="0"/>
              <a:t>Количество предоставленных кредитов на цели СПР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5508104" y="2598003"/>
            <a:ext cx="20162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dirty="0" smtClean="0"/>
              <a:t>Количество и сумма предоставленных кредитов на цели СПР МФХ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446380" y="4647324"/>
            <a:ext cx="18055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1600" dirty="0" smtClean="0"/>
              <a:t>Количество </a:t>
            </a:r>
            <a:r>
              <a:rPr lang="ru-RU" sz="1600" dirty="0"/>
              <a:t>одобренных льготных заявок</a:t>
            </a:r>
          </a:p>
        </p:txBody>
      </p:sp>
    </p:spTree>
    <p:extLst>
      <p:ext uri="{BB962C8B-B14F-4D97-AF65-F5344CB8AC3E}">
        <p14:creationId xmlns:p14="http://schemas.microsoft.com/office/powerpoint/2010/main" val="1090602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ятиугольник 10"/>
          <p:cNvSpPr/>
          <p:nvPr/>
        </p:nvSpPr>
        <p:spPr>
          <a:xfrm flipH="1">
            <a:off x="4559021" y="1547866"/>
            <a:ext cx="4645476" cy="1489901"/>
          </a:xfrm>
          <a:prstGeom prst="homePlate">
            <a:avLst/>
          </a:prstGeom>
          <a:solidFill>
            <a:srgbClr val="F8D3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221" y="533758"/>
            <a:ext cx="4910868" cy="633943"/>
          </a:xfrm>
        </p:spPr>
        <p:txBody>
          <a:bodyPr>
            <a:noAutofit/>
          </a:bodyPr>
          <a:lstStyle/>
          <a:p>
            <a:r>
              <a:rPr lang="ru-RU" sz="2400" dirty="0" smtClean="0"/>
              <a:t>КРЕДИТЫ НА ОБОРОТНЫЕ ЦЕЛИ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61C1-2457-E848-BB6B-E1DA9A549776}" type="slidenum">
              <a:rPr lang="en-US" smtClean="0">
                <a:solidFill>
                  <a:prstClr val="white"/>
                </a:solidFill>
              </a:rPr>
              <a:pPr/>
              <a:t>3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21534" y="1944347"/>
            <a:ext cx="864096" cy="86409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ятиугольник 9"/>
          <p:cNvSpPr/>
          <p:nvPr/>
        </p:nvSpPr>
        <p:spPr>
          <a:xfrm>
            <a:off x="0" y="1606195"/>
            <a:ext cx="4559021" cy="1373245"/>
          </a:xfrm>
          <a:prstGeom prst="homePlate">
            <a:avLst/>
          </a:prstGeom>
          <a:solidFill>
            <a:srgbClr val="2B6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4742922" y="2367547"/>
            <a:ext cx="7836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>
                <a:latin typeface="Arial" panose="020B0604020202020204" pitchFamily="34" charset="0"/>
              </a:rPr>
              <a:t>цель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-98306" y="2059260"/>
            <a:ext cx="442357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ПРОДУКТ «МИКРО АПК»</a:t>
            </a:r>
          </a:p>
          <a:p>
            <a:pPr algn="ctr"/>
            <a:r>
              <a:rPr lang="ru-RU" sz="105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ru-RU" sz="105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ля клиентов АПК</a:t>
            </a:r>
            <a:endParaRPr lang="ru-RU" sz="105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Freeform 50"/>
          <p:cNvSpPr>
            <a:spLocks noEditPoints="1"/>
          </p:cNvSpPr>
          <p:nvPr/>
        </p:nvSpPr>
        <p:spPr bwMode="auto">
          <a:xfrm>
            <a:off x="4875118" y="1871804"/>
            <a:ext cx="528160" cy="527184"/>
          </a:xfrm>
          <a:custGeom>
            <a:avLst/>
            <a:gdLst>
              <a:gd name="T0" fmla="*/ 4593 w 5497"/>
              <a:gd name="T1" fmla="*/ 1614 h 5487"/>
              <a:gd name="T2" fmla="*/ 5457 w 5497"/>
              <a:gd name="T3" fmla="*/ 750 h 5487"/>
              <a:gd name="T4" fmla="*/ 5458 w 5497"/>
              <a:gd name="T5" fmla="*/ 608 h 5487"/>
              <a:gd name="T6" fmla="*/ 5390 w 5497"/>
              <a:gd name="T7" fmla="*/ 579 h 5487"/>
              <a:gd name="T8" fmla="*/ 5393 w 5497"/>
              <a:gd name="T9" fmla="*/ 585 h 5487"/>
              <a:gd name="T10" fmla="*/ 4923 w 5497"/>
              <a:gd name="T11" fmla="*/ 569 h 5487"/>
              <a:gd name="T12" fmla="*/ 4907 w 5497"/>
              <a:gd name="T13" fmla="*/ 99 h 5487"/>
              <a:gd name="T14" fmla="*/ 4804 w 5497"/>
              <a:gd name="T15" fmla="*/ 2 h 5487"/>
              <a:gd name="T16" fmla="*/ 4736 w 5497"/>
              <a:gd name="T17" fmla="*/ 32 h 5487"/>
              <a:gd name="T18" fmla="*/ 3873 w 5497"/>
              <a:gd name="T19" fmla="*/ 891 h 5487"/>
              <a:gd name="T20" fmla="*/ 3844 w 5497"/>
              <a:gd name="T21" fmla="*/ 965 h 5487"/>
              <a:gd name="T22" fmla="*/ 3844 w 5497"/>
              <a:gd name="T23" fmla="*/ 1065 h 5487"/>
              <a:gd name="T24" fmla="*/ 706 w 5497"/>
              <a:gd name="T25" fmla="*/ 1643 h 5487"/>
              <a:gd name="T26" fmla="*/ 1284 w 5497"/>
              <a:gd name="T27" fmla="*/ 4780 h 5487"/>
              <a:gd name="T28" fmla="*/ 4422 w 5497"/>
              <a:gd name="T29" fmla="*/ 4202 h 5487"/>
              <a:gd name="T30" fmla="*/ 4422 w 5497"/>
              <a:gd name="T31" fmla="*/ 1643 h 5487"/>
              <a:gd name="T32" fmla="*/ 4522 w 5497"/>
              <a:gd name="T33" fmla="*/ 1643 h 5487"/>
              <a:gd name="T34" fmla="*/ 4593 w 5497"/>
              <a:gd name="T35" fmla="*/ 1614 h 5487"/>
              <a:gd name="T36" fmla="*/ 4623 w 5497"/>
              <a:gd name="T37" fmla="*/ 2924 h 5487"/>
              <a:gd name="T38" fmla="*/ 2568 w 5497"/>
              <a:gd name="T39" fmla="*/ 4984 h 5487"/>
              <a:gd name="T40" fmla="*/ 507 w 5497"/>
              <a:gd name="T41" fmla="*/ 2929 h 5487"/>
              <a:gd name="T42" fmla="*/ 2562 w 5497"/>
              <a:gd name="T43" fmla="*/ 868 h 5487"/>
              <a:gd name="T44" fmla="*/ 3856 w 5497"/>
              <a:gd name="T45" fmla="*/ 1324 h 5487"/>
              <a:gd name="T46" fmla="*/ 3861 w 5497"/>
              <a:gd name="T47" fmla="*/ 1491 h 5487"/>
              <a:gd name="T48" fmla="*/ 3461 w 5497"/>
              <a:gd name="T49" fmla="*/ 1891 h 5487"/>
              <a:gd name="T50" fmla="*/ 1528 w 5497"/>
              <a:gd name="T51" fmla="*/ 2018 h 5487"/>
              <a:gd name="T52" fmla="*/ 1655 w 5497"/>
              <a:gd name="T53" fmla="*/ 3951 h 5487"/>
              <a:gd name="T54" fmla="*/ 3588 w 5497"/>
              <a:gd name="T55" fmla="*/ 3824 h 5487"/>
              <a:gd name="T56" fmla="*/ 3601 w 5497"/>
              <a:gd name="T57" fmla="*/ 2033 h 5487"/>
              <a:gd name="T58" fmla="*/ 4001 w 5497"/>
              <a:gd name="T59" fmla="*/ 1633 h 5487"/>
              <a:gd name="T60" fmla="*/ 4166 w 5497"/>
              <a:gd name="T61" fmla="*/ 1639 h 5487"/>
              <a:gd name="T62" fmla="*/ 4623 w 5497"/>
              <a:gd name="T63" fmla="*/ 2924 h 5487"/>
              <a:gd name="T64" fmla="*/ 2501 w 5497"/>
              <a:gd name="T65" fmla="*/ 2991 h 5487"/>
              <a:gd name="T66" fmla="*/ 2642 w 5497"/>
              <a:gd name="T67" fmla="*/ 2991 h 5487"/>
              <a:gd name="T68" fmla="*/ 2842 w 5497"/>
              <a:gd name="T69" fmla="*/ 2791 h 5487"/>
              <a:gd name="T70" fmla="*/ 2872 w 5497"/>
              <a:gd name="T71" fmla="*/ 2920 h 5487"/>
              <a:gd name="T72" fmla="*/ 2572 w 5497"/>
              <a:gd name="T73" fmla="*/ 3220 h 5487"/>
              <a:gd name="T74" fmla="*/ 2272 w 5497"/>
              <a:gd name="T75" fmla="*/ 2920 h 5487"/>
              <a:gd name="T76" fmla="*/ 2572 w 5497"/>
              <a:gd name="T77" fmla="*/ 2620 h 5487"/>
              <a:gd name="T78" fmla="*/ 2701 w 5497"/>
              <a:gd name="T79" fmla="*/ 2650 h 5487"/>
              <a:gd name="T80" fmla="*/ 2501 w 5497"/>
              <a:gd name="T81" fmla="*/ 2850 h 5487"/>
              <a:gd name="T82" fmla="*/ 2501 w 5497"/>
              <a:gd name="T83" fmla="*/ 2991 h 5487"/>
              <a:gd name="T84" fmla="*/ 2847 w 5497"/>
              <a:gd name="T85" fmla="*/ 2503 h 5487"/>
              <a:gd name="T86" fmla="*/ 2154 w 5497"/>
              <a:gd name="T87" fmla="*/ 2644 h 5487"/>
              <a:gd name="T88" fmla="*/ 2295 w 5497"/>
              <a:gd name="T89" fmla="*/ 3337 h 5487"/>
              <a:gd name="T90" fmla="*/ 2988 w 5497"/>
              <a:gd name="T91" fmla="*/ 3196 h 5487"/>
              <a:gd name="T92" fmla="*/ 2988 w 5497"/>
              <a:gd name="T93" fmla="*/ 2644 h 5487"/>
              <a:gd name="T94" fmla="*/ 3462 w 5497"/>
              <a:gd name="T95" fmla="*/ 2170 h 5487"/>
              <a:gd name="T96" fmla="*/ 3321 w 5497"/>
              <a:gd name="T97" fmla="*/ 3815 h 5487"/>
              <a:gd name="T98" fmla="*/ 1675 w 5497"/>
              <a:gd name="T99" fmla="*/ 3674 h 5487"/>
              <a:gd name="T100" fmla="*/ 1816 w 5497"/>
              <a:gd name="T101" fmla="*/ 2029 h 5487"/>
              <a:gd name="T102" fmla="*/ 3321 w 5497"/>
              <a:gd name="T103" fmla="*/ 2029 h 5487"/>
              <a:gd name="T104" fmla="*/ 2847 w 5497"/>
              <a:gd name="T105" fmla="*/ 2503 h 5487"/>
              <a:gd name="T106" fmla="*/ 4063 w 5497"/>
              <a:gd name="T107" fmla="*/ 1429 h 5487"/>
              <a:gd name="T108" fmla="*/ 4049 w 5497"/>
              <a:gd name="T109" fmla="*/ 1003 h 5487"/>
              <a:gd name="T110" fmla="*/ 4719 w 5497"/>
              <a:gd name="T111" fmla="*/ 333 h 5487"/>
              <a:gd name="T112" fmla="*/ 4730 w 5497"/>
              <a:gd name="T113" fmla="*/ 666 h 5487"/>
              <a:gd name="T114" fmla="*/ 4830 w 5497"/>
              <a:gd name="T115" fmla="*/ 766 h 5487"/>
              <a:gd name="T116" fmla="*/ 5163 w 5497"/>
              <a:gd name="T117" fmla="*/ 777 h 5487"/>
              <a:gd name="T118" fmla="*/ 4489 w 5497"/>
              <a:gd name="T119" fmla="*/ 1443 h 5487"/>
              <a:gd name="T120" fmla="*/ 4063 w 5497"/>
              <a:gd name="T121" fmla="*/ 1429 h 5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497" h="5487">
                <a:moveTo>
                  <a:pt x="4593" y="1614"/>
                </a:moveTo>
                <a:lnTo>
                  <a:pt x="5457" y="750"/>
                </a:lnTo>
                <a:cubicBezTo>
                  <a:pt x="5496" y="711"/>
                  <a:pt x="5497" y="647"/>
                  <a:pt x="5458" y="608"/>
                </a:cubicBezTo>
                <a:cubicBezTo>
                  <a:pt x="5440" y="590"/>
                  <a:pt x="5416" y="579"/>
                  <a:pt x="5390" y="579"/>
                </a:cubicBezTo>
                <a:lnTo>
                  <a:pt x="5393" y="585"/>
                </a:lnTo>
                <a:lnTo>
                  <a:pt x="4923" y="569"/>
                </a:lnTo>
                <a:lnTo>
                  <a:pt x="4907" y="99"/>
                </a:lnTo>
                <a:cubicBezTo>
                  <a:pt x="4905" y="43"/>
                  <a:pt x="4859" y="0"/>
                  <a:pt x="4804" y="2"/>
                </a:cubicBezTo>
                <a:cubicBezTo>
                  <a:pt x="4778" y="3"/>
                  <a:pt x="4754" y="13"/>
                  <a:pt x="4736" y="32"/>
                </a:cubicBezTo>
                <a:lnTo>
                  <a:pt x="3873" y="891"/>
                </a:lnTo>
                <a:cubicBezTo>
                  <a:pt x="3854" y="910"/>
                  <a:pt x="3843" y="937"/>
                  <a:pt x="3844" y="965"/>
                </a:cubicBezTo>
                <a:lnTo>
                  <a:pt x="3844" y="1065"/>
                </a:lnTo>
                <a:cubicBezTo>
                  <a:pt x="2818" y="358"/>
                  <a:pt x="1413" y="617"/>
                  <a:pt x="706" y="1643"/>
                </a:cubicBezTo>
                <a:cubicBezTo>
                  <a:pt x="0" y="2669"/>
                  <a:pt x="258" y="4073"/>
                  <a:pt x="1284" y="4780"/>
                </a:cubicBezTo>
                <a:cubicBezTo>
                  <a:pt x="2310" y="5487"/>
                  <a:pt x="3715" y="5228"/>
                  <a:pt x="4422" y="4202"/>
                </a:cubicBezTo>
                <a:cubicBezTo>
                  <a:pt x="4953" y="3432"/>
                  <a:pt x="4953" y="2413"/>
                  <a:pt x="4422" y="1643"/>
                </a:cubicBezTo>
                <a:lnTo>
                  <a:pt x="4522" y="1643"/>
                </a:lnTo>
                <a:cubicBezTo>
                  <a:pt x="4549" y="1643"/>
                  <a:pt x="4574" y="1632"/>
                  <a:pt x="4593" y="1614"/>
                </a:cubicBezTo>
                <a:close/>
                <a:moveTo>
                  <a:pt x="4623" y="2924"/>
                </a:moveTo>
                <a:cubicBezTo>
                  <a:pt x="4625" y="4060"/>
                  <a:pt x="3704" y="4983"/>
                  <a:pt x="2568" y="4984"/>
                </a:cubicBezTo>
                <a:cubicBezTo>
                  <a:pt x="1431" y="4986"/>
                  <a:pt x="509" y="4066"/>
                  <a:pt x="507" y="2929"/>
                </a:cubicBezTo>
                <a:cubicBezTo>
                  <a:pt x="506" y="1792"/>
                  <a:pt x="1426" y="870"/>
                  <a:pt x="2562" y="868"/>
                </a:cubicBezTo>
                <a:cubicBezTo>
                  <a:pt x="3033" y="868"/>
                  <a:pt x="3490" y="1028"/>
                  <a:pt x="3856" y="1324"/>
                </a:cubicBezTo>
                <a:lnTo>
                  <a:pt x="3861" y="1491"/>
                </a:lnTo>
                <a:lnTo>
                  <a:pt x="3461" y="1891"/>
                </a:lnTo>
                <a:cubicBezTo>
                  <a:pt x="2892" y="1392"/>
                  <a:pt x="2026" y="1449"/>
                  <a:pt x="1528" y="2018"/>
                </a:cubicBezTo>
                <a:cubicBezTo>
                  <a:pt x="1029" y="2587"/>
                  <a:pt x="1086" y="3453"/>
                  <a:pt x="1655" y="3951"/>
                </a:cubicBezTo>
                <a:cubicBezTo>
                  <a:pt x="2224" y="4450"/>
                  <a:pt x="3090" y="4393"/>
                  <a:pt x="3588" y="3824"/>
                </a:cubicBezTo>
                <a:cubicBezTo>
                  <a:pt x="4036" y="3313"/>
                  <a:pt x="4042" y="2550"/>
                  <a:pt x="3601" y="2033"/>
                </a:cubicBezTo>
                <a:lnTo>
                  <a:pt x="4001" y="1633"/>
                </a:lnTo>
                <a:lnTo>
                  <a:pt x="4166" y="1639"/>
                </a:lnTo>
                <a:cubicBezTo>
                  <a:pt x="4460" y="2003"/>
                  <a:pt x="4621" y="2456"/>
                  <a:pt x="4623" y="2924"/>
                </a:cubicBezTo>
                <a:close/>
                <a:moveTo>
                  <a:pt x="2501" y="2991"/>
                </a:moveTo>
                <a:cubicBezTo>
                  <a:pt x="2540" y="3029"/>
                  <a:pt x="2603" y="3029"/>
                  <a:pt x="2642" y="2991"/>
                </a:cubicBezTo>
                <a:lnTo>
                  <a:pt x="2842" y="2791"/>
                </a:lnTo>
                <a:cubicBezTo>
                  <a:pt x="2862" y="2831"/>
                  <a:pt x="2872" y="2875"/>
                  <a:pt x="2872" y="2920"/>
                </a:cubicBezTo>
                <a:cubicBezTo>
                  <a:pt x="2872" y="3085"/>
                  <a:pt x="2738" y="3220"/>
                  <a:pt x="2572" y="3220"/>
                </a:cubicBezTo>
                <a:cubicBezTo>
                  <a:pt x="2406" y="3220"/>
                  <a:pt x="2272" y="3085"/>
                  <a:pt x="2272" y="2920"/>
                </a:cubicBezTo>
                <a:cubicBezTo>
                  <a:pt x="2272" y="2754"/>
                  <a:pt x="2406" y="2620"/>
                  <a:pt x="2572" y="2620"/>
                </a:cubicBezTo>
                <a:cubicBezTo>
                  <a:pt x="2617" y="2620"/>
                  <a:pt x="2661" y="2630"/>
                  <a:pt x="2701" y="2650"/>
                </a:cubicBezTo>
                <a:lnTo>
                  <a:pt x="2501" y="2850"/>
                </a:lnTo>
                <a:cubicBezTo>
                  <a:pt x="2462" y="2889"/>
                  <a:pt x="2462" y="2952"/>
                  <a:pt x="2501" y="2991"/>
                </a:cubicBezTo>
                <a:close/>
                <a:moveTo>
                  <a:pt x="2847" y="2503"/>
                </a:moveTo>
                <a:cubicBezTo>
                  <a:pt x="2617" y="2350"/>
                  <a:pt x="2307" y="2413"/>
                  <a:pt x="2154" y="2644"/>
                </a:cubicBezTo>
                <a:cubicBezTo>
                  <a:pt x="2002" y="2874"/>
                  <a:pt x="2065" y="3184"/>
                  <a:pt x="2295" y="3337"/>
                </a:cubicBezTo>
                <a:cubicBezTo>
                  <a:pt x="2525" y="3489"/>
                  <a:pt x="2836" y="3426"/>
                  <a:pt x="2988" y="3196"/>
                </a:cubicBezTo>
                <a:cubicBezTo>
                  <a:pt x="3099" y="3028"/>
                  <a:pt x="3099" y="2811"/>
                  <a:pt x="2988" y="2644"/>
                </a:cubicBezTo>
                <a:lnTo>
                  <a:pt x="3462" y="2170"/>
                </a:lnTo>
                <a:cubicBezTo>
                  <a:pt x="3878" y="2663"/>
                  <a:pt x="3814" y="3400"/>
                  <a:pt x="3321" y="3815"/>
                </a:cubicBezTo>
                <a:cubicBezTo>
                  <a:pt x="2828" y="4231"/>
                  <a:pt x="2091" y="4168"/>
                  <a:pt x="1675" y="3674"/>
                </a:cubicBezTo>
                <a:cubicBezTo>
                  <a:pt x="1260" y="3181"/>
                  <a:pt x="1323" y="2444"/>
                  <a:pt x="1816" y="2029"/>
                </a:cubicBezTo>
                <a:cubicBezTo>
                  <a:pt x="2251" y="1662"/>
                  <a:pt x="2886" y="1662"/>
                  <a:pt x="3321" y="2029"/>
                </a:cubicBezTo>
                <a:lnTo>
                  <a:pt x="2847" y="2503"/>
                </a:lnTo>
                <a:close/>
                <a:moveTo>
                  <a:pt x="4063" y="1429"/>
                </a:moveTo>
                <a:lnTo>
                  <a:pt x="4049" y="1003"/>
                </a:lnTo>
                <a:lnTo>
                  <a:pt x="4719" y="333"/>
                </a:lnTo>
                <a:lnTo>
                  <a:pt x="4730" y="666"/>
                </a:lnTo>
                <a:cubicBezTo>
                  <a:pt x="4730" y="721"/>
                  <a:pt x="4775" y="766"/>
                  <a:pt x="4830" y="766"/>
                </a:cubicBezTo>
                <a:lnTo>
                  <a:pt x="5163" y="777"/>
                </a:lnTo>
                <a:lnTo>
                  <a:pt x="4489" y="1443"/>
                </a:lnTo>
                <a:lnTo>
                  <a:pt x="4063" y="1429"/>
                </a:lnTo>
                <a:close/>
              </a:path>
            </a:pathLst>
          </a:custGeom>
          <a:solidFill>
            <a:schemeClr val="tx1"/>
          </a:solidFill>
          <a:ln w="12700">
            <a:noFill/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9" name="Group 411"/>
          <p:cNvGrpSpPr/>
          <p:nvPr/>
        </p:nvGrpSpPr>
        <p:grpSpPr>
          <a:xfrm>
            <a:off x="474114" y="3407147"/>
            <a:ext cx="121395" cy="161254"/>
            <a:chOff x="2317297" y="1843088"/>
            <a:chExt cx="275230" cy="388938"/>
          </a:xfrm>
          <a:solidFill>
            <a:schemeClr val="bg1"/>
          </a:solidFill>
        </p:grpSpPr>
        <p:sp>
          <p:nvSpPr>
            <p:cNvPr id="60" name="Freeform 280"/>
            <p:cNvSpPr>
              <a:spLocks noEditPoints="1"/>
            </p:cNvSpPr>
            <p:nvPr/>
          </p:nvSpPr>
          <p:spPr bwMode="auto">
            <a:xfrm>
              <a:off x="2405203" y="1843088"/>
              <a:ext cx="187324" cy="263526"/>
            </a:xfrm>
            <a:custGeom>
              <a:avLst/>
              <a:gdLst>
                <a:gd name="T0" fmla="*/ 35 w 64"/>
                <a:gd name="T1" fmla="*/ 90 h 90"/>
                <a:gd name="T2" fmla="*/ 30 w 64"/>
                <a:gd name="T3" fmla="*/ 90 h 90"/>
                <a:gd name="T4" fmla="*/ 0 w 64"/>
                <a:gd name="T5" fmla="*/ 60 h 90"/>
                <a:gd name="T6" fmla="*/ 0 w 64"/>
                <a:gd name="T7" fmla="*/ 30 h 90"/>
                <a:gd name="T8" fmla="*/ 30 w 64"/>
                <a:gd name="T9" fmla="*/ 0 h 90"/>
                <a:gd name="T10" fmla="*/ 35 w 64"/>
                <a:gd name="T11" fmla="*/ 0 h 90"/>
                <a:gd name="T12" fmla="*/ 64 w 64"/>
                <a:gd name="T13" fmla="*/ 30 h 90"/>
                <a:gd name="T14" fmla="*/ 64 w 64"/>
                <a:gd name="T15" fmla="*/ 60 h 90"/>
                <a:gd name="T16" fmla="*/ 35 w 64"/>
                <a:gd name="T17" fmla="*/ 90 h 90"/>
                <a:gd name="T18" fmla="*/ 30 w 64"/>
                <a:gd name="T19" fmla="*/ 12 h 90"/>
                <a:gd name="T20" fmla="*/ 12 w 64"/>
                <a:gd name="T21" fmla="*/ 30 h 90"/>
                <a:gd name="T22" fmla="*/ 12 w 64"/>
                <a:gd name="T23" fmla="*/ 60 h 90"/>
                <a:gd name="T24" fmla="*/ 30 w 64"/>
                <a:gd name="T25" fmla="*/ 78 h 90"/>
                <a:gd name="T26" fmla="*/ 35 w 64"/>
                <a:gd name="T27" fmla="*/ 78 h 90"/>
                <a:gd name="T28" fmla="*/ 52 w 64"/>
                <a:gd name="T29" fmla="*/ 60 h 90"/>
                <a:gd name="T30" fmla="*/ 52 w 64"/>
                <a:gd name="T31" fmla="*/ 30 h 90"/>
                <a:gd name="T32" fmla="*/ 35 w 64"/>
                <a:gd name="T33" fmla="*/ 12 h 90"/>
                <a:gd name="T34" fmla="*/ 30 w 64"/>
                <a:gd name="T35" fmla="*/ 1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" h="90">
                  <a:moveTo>
                    <a:pt x="35" y="90"/>
                  </a:moveTo>
                  <a:cubicBezTo>
                    <a:pt x="30" y="90"/>
                    <a:pt x="30" y="90"/>
                    <a:pt x="30" y="90"/>
                  </a:cubicBezTo>
                  <a:cubicBezTo>
                    <a:pt x="13" y="90"/>
                    <a:pt x="0" y="76"/>
                    <a:pt x="0" y="6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51" y="0"/>
                    <a:pt x="64" y="14"/>
                    <a:pt x="64" y="3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4" y="76"/>
                    <a:pt x="51" y="90"/>
                    <a:pt x="35" y="90"/>
                  </a:cubicBezTo>
                  <a:close/>
                  <a:moveTo>
                    <a:pt x="30" y="12"/>
                  </a:moveTo>
                  <a:cubicBezTo>
                    <a:pt x="20" y="12"/>
                    <a:pt x="12" y="20"/>
                    <a:pt x="12" y="3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2" y="70"/>
                    <a:pt x="20" y="78"/>
                    <a:pt x="30" y="7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45" y="78"/>
                    <a:pt x="52" y="70"/>
                    <a:pt x="52" y="6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20"/>
                    <a:pt x="45" y="12"/>
                    <a:pt x="35" y="12"/>
                  </a:cubicBezTo>
                  <a:lnTo>
                    <a:pt x="3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</a:endParaRPr>
            </a:p>
          </p:txBody>
        </p:sp>
        <p:sp>
          <p:nvSpPr>
            <p:cNvPr id="61" name="Freeform 283"/>
            <p:cNvSpPr>
              <a:spLocks/>
            </p:cNvSpPr>
            <p:nvPr/>
          </p:nvSpPr>
          <p:spPr bwMode="auto">
            <a:xfrm>
              <a:off x="2317297" y="2074863"/>
              <a:ext cx="174624" cy="157163"/>
            </a:xfrm>
            <a:custGeom>
              <a:avLst/>
              <a:gdLst>
                <a:gd name="T0" fmla="*/ 54 w 60"/>
                <a:gd name="T1" fmla="*/ 54 h 54"/>
                <a:gd name="T2" fmla="*/ 48 w 60"/>
                <a:gd name="T3" fmla="*/ 48 h 54"/>
                <a:gd name="T4" fmla="*/ 48 w 60"/>
                <a:gd name="T5" fmla="*/ 38 h 54"/>
                <a:gd name="T6" fmla="*/ 5 w 60"/>
                <a:gd name="T7" fmla="*/ 23 h 54"/>
                <a:gd name="T8" fmla="*/ 0 w 60"/>
                <a:gd name="T9" fmla="*/ 17 h 54"/>
                <a:gd name="T10" fmla="*/ 0 w 60"/>
                <a:gd name="T11" fmla="*/ 6 h 54"/>
                <a:gd name="T12" fmla="*/ 6 w 60"/>
                <a:gd name="T13" fmla="*/ 0 h 54"/>
                <a:gd name="T14" fmla="*/ 12 w 60"/>
                <a:gd name="T15" fmla="*/ 6 h 54"/>
                <a:gd name="T16" fmla="*/ 12 w 60"/>
                <a:gd name="T17" fmla="*/ 12 h 54"/>
                <a:gd name="T18" fmla="*/ 60 w 60"/>
                <a:gd name="T19" fmla="*/ 38 h 54"/>
                <a:gd name="T20" fmla="*/ 60 w 60"/>
                <a:gd name="T21" fmla="*/ 48 h 54"/>
                <a:gd name="T22" fmla="*/ 54 w 60"/>
                <a:gd name="T2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" h="54">
                  <a:moveTo>
                    <a:pt x="54" y="54"/>
                  </a:moveTo>
                  <a:cubicBezTo>
                    <a:pt x="50" y="54"/>
                    <a:pt x="48" y="52"/>
                    <a:pt x="48" y="4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5" y="34"/>
                    <a:pt x="25" y="27"/>
                    <a:pt x="5" y="23"/>
                  </a:cubicBezTo>
                  <a:cubicBezTo>
                    <a:pt x="2" y="22"/>
                    <a:pt x="0" y="20"/>
                    <a:pt x="0" y="1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2" y="2"/>
                    <a:pt x="12" y="6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44" y="20"/>
                    <a:pt x="60" y="28"/>
                    <a:pt x="60" y="3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52"/>
                    <a:pt x="57" y="54"/>
                    <a:pt x="5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63" name="Группа 62"/>
          <p:cNvGrpSpPr/>
          <p:nvPr/>
        </p:nvGrpSpPr>
        <p:grpSpPr>
          <a:xfrm>
            <a:off x="22299" y="3159897"/>
            <a:ext cx="817227" cy="475253"/>
            <a:chOff x="633703" y="4595227"/>
            <a:chExt cx="817227" cy="475253"/>
          </a:xfrm>
        </p:grpSpPr>
        <p:grpSp>
          <p:nvGrpSpPr>
            <p:cNvPr id="64" name="Группа 63"/>
            <p:cNvGrpSpPr/>
            <p:nvPr/>
          </p:nvGrpSpPr>
          <p:grpSpPr>
            <a:xfrm>
              <a:off x="791277" y="4595227"/>
              <a:ext cx="475253" cy="475253"/>
              <a:chOff x="-588233" y="5080746"/>
              <a:chExt cx="475253" cy="475253"/>
            </a:xfrm>
          </p:grpSpPr>
          <p:sp>
            <p:nvSpPr>
              <p:cNvPr id="66" name="Овал 65"/>
              <p:cNvSpPr/>
              <p:nvPr/>
            </p:nvSpPr>
            <p:spPr>
              <a:xfrm>
                <a:off x="-588233" y="5080746"/>
                <a:ext cx="475253" cy="475253"/>
              </a:xfrm>
              <a:prstGeom prst="ellipse">
                <a:avLst/>
              </a:prstGeom>
              <a:solidFill>
                <a:srgbClr val="2B60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67" name="Group 411"/>
              <p:cNvGrpSpPr/>
              <p:nvPr/>
            </p:nvGrpSpPr>
            <p:grpSpPr>
              <a:xfrm>
                <a:off x="-470367" y="5183446"/>
                <a:ext cx="239520" cy="183160"/>
                <a:chOff x="3725863" y="1755775"/>
                <a:chExt cx="674688" cy="476251"/>
              </a:xfrm>
              <a:solidFill>
                <a:schemeClr val="bg1"/>
              </a:solidFill>
            </p:grpSpPr>
            <p:sp>
              <p:nvSpPr>
                <p:cNvPr id="68" name="Freeform 277"/>
                <p:cNvSpPr>
                  <a:spLocks noEditPoints="1"/>
                </p:cNvSpPr>
                <p:nvPr/>
              </p:nvSpPr>
              <p:spPr bwMode="auto">
                <a:xfrm>
                  <a:off x="3844926" y="1755775"/>
                  <a:ext cx="225425" cy="319088"/>
                </a:xfrm>
                <a:custGeom>
                  <a:avLst/>
                  <a:gdLst>
                    <a:gd name="T0" fmla="*/ 42 w 77"/>
                    <a:gd name="T1" fmla="*/ 109 h 109"/>
                    <a:gd name="T2" fmla="*/ 35 w 77"/>
                    <a:gd name="T3" fmla="*/ 109 h 109"/>
                    <a:gd name="T4" fmla="*/ 0 w 77"/>
                    <a:gd name="T5" fmla="*/ 74 h 109"/>
                    <a:gd name="T6" fmla="*/ 0 w 77"/>
                    <a:gd name="T7" fmla="*/ 36 h 109"/>
                    <a:gd name="T8" fmla="*/ 35 w 77"/>
                    <a:gd name="T9" fmla="*/ 0 h 109"/>
                    <a:gd name="T10" fmla="*/ 42 w 77"/>
                    <a:gd name="T11" fmla="*/ 0 h 109"/>
                    <a:gd name="T12" fmla="*/ 77 w 77"/>
                    <a:gd name="T13" fmla="*/ 36 h 109"/>
                    <a:gd name="T14" fmla="*/ 77 w 77"/>
                    <a:gd name="T15" fmla="*/ 74 h 109"/>
                    <a:gd name="T16" fmla="*/ 42 w 77"/>
                    <a:gd name="T17" fmla="*/ 109 h 109"/>
                    <a:gd name="T18" fmla="*/ 35 w 77"/>
                    <a:gd name="T19" fmla="*/ 12 h 109"/>
                    <a:gd name="T20" fmla="*/ 12 w 77"/>
                    <a:gd name="T21" fmla="*/ 36 h 109"/>
                    <a:gd name="T22" fmla="*/ 12 w 77"/>
                    <a:gd name="T23" fmla="*/ 74 h 109"/>
                    <a:gd name="T24" fmla="*/ 35 w 77"/>
                    <a:gd name="T25" fmla="*/ 97 h 109"/>
                    <a:gd name="T26" fmla="*/ 42 w 77"/>
                    <a:gd name="T27" fmla="*/ 97 h 109"/>
                    <a:gd name="T28" fmla="*/ 65 w 77"/>
                    <a:gd name="T29" fmla="*/ 74 h 109"/>
                    <a:gd name="T30" fmla="*/ 65 w 77"/>
                    <a:gd name="T31" fmla="*/ 36 h 109"/>
                    <a:gd name="T32" fmla="*/ 42 w 77"/>
                    <a:gd name="T33" fmla="*/ 12 h 109"/>
                    <a:gd name="T34" fmla="*/ 35 w 77"/>
                    <a:gd name="T35" fmla="*/ 12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" h="109">
                      <a:moveTo>
                        <a:pt x="42" y="109"/>
                      </a:moveTo>
                      <a:cubicBezTo>
                        <a:pt x="35" y="109"/>
                        <a:pt x="35" y="109"/>
                        <a:pt x="35" y="109"/>
                      </a:cubicBezTo>
                      <a:cubicBezTo>
                        <a:pt x="16" y="109"/>
                        <a:pt x="0" y="93"/>
                        <a:pt x="0" y="74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0" y="16"/>
                        <a:pt x="16" y="0"/>
                        <a:pt x="35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61" y="0"/>
                        <a:pt x="77" y="16"/>
                        <a:pt x="77" y="36"/>
                      </a:cubicBezTo>
                      <a:cubicBezTo>
                        <a:pt x="77" y="74"/>
                        <a:pt x="77" y="74"/>
                        <a:pt x="77" y="74"/>
                      </a:cubicBezTo>
                      <a:cubicBezTo>
                        <a:pt x="77" y="93"/>
                        <a:pt x="61" y="109"/>
                        <a:pt x="42" y="109"/>
                      </a:cubicBezTo>
                      <a:close/>
                      <a:moveTo>
                        <a:pt x="35" y="12"/>
                      </a:moveTo>
                      <a:cubicBezTo>
                        <a:pt x="22" y="12"/>
                        <a:pt x="12" y="23"/>
                        <a:pt x="12" y="36"/>
                      </a:cubicBezTo>
                      <a:cubicBezTo>
                        <a:pt x="12" y="74"/>
                        <a:pt x="12" y="74"/>
                        <a:pt x="12" y="74"/>
                      </a:cubicBezTo>
                      <a:cubicBezTo>
                        <a:pt x="12" y="86"/>
                        <a:pt x="22" y="97"/>
                        <a:pt x="35" y="97"/>
                      </a:cubicBezTo>
                      <a:cubicBezTo>
                        <a:pt x="42" y="97"/>
                        <a:pt x="42" y="97"/>
                        <a:pt x="42" y="97"/>
                      </a:cubicBezTo>
                      <a:cubicBezTo>
                        <a:pt x="55" y="97"/>
                        <a:pt x="65" y="86"/>
                        <a:pt x="65" y="74"/>
                      </a:cubicBezTo>
                      <a:cubicBezTo>
                        <a:pt x="65" y="36"/>
                        <a:pt x="65" y="36"/>
                        <a:pt x="65" y="36"/>
                      </a:cubicBezTo>
                      <a:cubicBezTo>
                        <a:pt x="65" y="23"/>
                        <a:pt x="55" y="12"/>
                        <a:pt x="42" y="12"/>
                      </a:cubicBezTo>
                      <a:lnTo>
                        <a:pt x="35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9" name="Freeform 278"/>
                <p:cNvSpPr>
                  <a:spLocks/>
                </p:cNvSpPr>
                <p:nvPr/>
              </p:nvSpPr>
              <p:spPr bwMode="auto">
                <a:xfrm>
                  <a:off x="3725863" y="2044700"/>
                  <a:ext cx="461963" cy="187325"/>
                </a:xfrm>
                <a:custGeom>
                  <a:avLst/>
                  <a:gdLst>
                    <a:gd name="T0" fmla="*/ 152 w 158"/>
                    <a:gd name="T1" fmla="*/ 64 h 64"/>
                    <a:gd name="T2" fmla="*/ 7 w 158"/>
                    <a:gd name="T3" fmla="*/ 64 h 64"/>
                    <a:gd name="T4" fmla="*/ 1 w 158"/>
                    <a:gd name="T5" fmla="*/ 58 h 64"/>
                    <a:gd name="T6" fmla="*/ 1 w 158"/>
                    <a:gd name="T7" fmla="*/ 45 h 64"/>
                    <a:gd name="T8" fmla="*/ 60 w 158"/>
                    <a:gd name="T9" fmla="*/ 14 h 64"/>
                    <a:gd name="T10" fmla="*/ 60 w 158"/>
                    <a:gd name="T11" fmla="*/ 6 h 64"/>
                    <a:gd name="T12" fmla="*/ 66 w 158"/>
                    <a:gd name="T13" fmla="*/ 0 h 64"/>
                    <a:gd name="T14" fmla="*/ 72 w 158"/>
                    <a:gd name="T15" fmla="*/ 6 h 64"/>
                    <a:gd name="T16" fmla="*/ 72 w 158"/>
                    <a:gd name="T17" fmla="*/ 19 h 64"/>
                    <a:gd name="T18" fmla="*/ 67 w 158"/>
                    <a:gd name="T19" fmla="*/ 25 h 64"/>
                    <a:gd name="T20" fmla="*/ 13 w 158"/>
                    <a:gd name="T21" fmla="*/ 45 h 64"/>
                    <a:gd name="T22" fmla="*/ 13 w 158"/>
                    <a:gd name="T23" fmla="*/ 52 h 64"/>
                    <a:gd name="T24" fmla="*/ 152 w 158"/>
                    <a:gd name="T25" fmla="*/ 52 h 64"/>
                    <a:gd name="T26" fmla="*/ 158 w 158"/>
                    <a:gd name="T27" fmla="*/ 58 h 64"/>
                    <a:gd name="T28" fmla="*/ 152 w 158"/>
                    <a:gd name="T29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58" h="64">
                      <a:moveTo>
                        <a:pt x="152" y="64"/>
                      </a:moveTo>
                      <a:cubicBezTo>
                        <a:pt x="7" y="64"/>
                        <a:pt x="7" y="64"/>
                        <a:pt x="7" y="64"/>
                      </a:cubicBezTo>
                      <a:cubicBezTo>
                        <a:pt x="3" y="64"/>
                        <a:pt x="1" y="62"/>
                        <a:pt x="1" y="58"/>
                      </a:cubicBezTo>
                      <a:cubicBezTo>
                        <a:pt x="1" y="45"/>
                        <a:pt x="1" y="45"/>
                        <a:pt x="1" y="45"/>
                      </a:cubicBezTo>
                      <a:cubicBezTo>
                        <a:pt x="0" y="31"/>
                        <a:pt x="32" y="21"/>
                        <a:pt x="60" y="14"/>
                      </a:cubicBezTo>
                      <a:cubicBezTo>
                        <a:pt x="60" y="6"/>
                        <a:pt x="60" y="6"/>
                        <a:pt x="60" y="6"/>
                      </a:cubicBezTo>
                      <a:cubicBezTo>
                        <a:pt x="60" y="2"/>
                        <a:pt x="63" y="0"/>
                        <a:pt x="66" y="0"/>
                      </a:cubicBezTo>
                      <a:cubicBezTo>
                        <a:pt x="69" y="0"/>
                        <a:pt x="72" y="2"/>
                        <a:pt x="72" y="6"/>
                      </a:cubicBezTo>
                      <a:cubicBezTo>
                        <a:pt x="72" y="19"/>
                        <a:pt x="72" y="19"/>
                        <a:pt x="72" y="19"/>
                      </a:cubicBezTo>
                      <a:cubicBezTo>
                        <a:pt x="72" y="22"/>
                        <a:pt x="70" y="24"/>
                        <a:pt x="67" y="25"/>
                      </a:cubicBezTo>
                      <a:cubicBezTo>
                        <a:pt x="41" y="31"/>
                        <a:pt x="15" y="40"/>
                        <a:pt x="13" y="45"/>
                      </a:cubicBezTo>
                      <a:cubicBezTo>
                        <a:pt x="13" y="52"/>
                        <a:pt x="13" y="52"/>
                        <a:pt x="13" y="52"/>
                      </a:cubicBezTo>
                      <a:cubicBezTo>
                        <a:pt x="152" y="52"/>
                        <a:pt x="152" y="52"/>
                        <a:pt x="152" y="52"/>
                      </a:cubicBezTo>
                      <a:cubicBezTo>
                        <a:pt x="156" y="52"/>
                        <a:pt x="158" y="55"/>
                        <a:pt x="158" y="58"/>
                      </a:cubicBezTo>
                      <a:cubicBezTo>
                        <a:pt x="158" y="62"/>
                        <a:pt x="156" y="64"/>
                        <a:pt x="152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" name="Freeform 279"/>
                <p:cNvSpPr>
                  <a:spLocks/>
                </p:cNvSpPr>
                <p:nvPr/>
              </p:nvSpPr>
              <p:spPr bwMode="auto">
                <a:xfrm>
                  <a:off x="3979863" y="2041525"/>
                  <a:ext cx="209550" cy="190500"/>
                </a:xfrm>
                <a:custGeom>
                  <a:avLst/>
                  <a:gdLst>
                    <a:gd name="T0" fmla="*/ 65 w 72"/>
                    <a:gd name="T1" fmla="*/ 65 h 65"/>
                    <a:gd name="T2" fmla="*/ 59 w 72"/>
                    <a:gd name="T3" fmla="*/ 59 h 65"/>
                    <a:gd name="T4" fmla="*/ 59 w 72"/>
                    <a:gd name="T5" fmla="*/ 46 h 65"/>
                    <a:gd name="T6" fmla="*/ 5 w 72"/>
                    <a:gd name="T7" fmla="*/ 26 h 65"/>
                    <a:gd name="T8" fmla="*/ 0 w 72"/>
                    <a:gd name="T9" fmla="*/ 20 h 65"/>
                    <a:gd name="T10" fmla="*/ 0 w 72"/>
                    <a:gd name="T11" fmla="*/ 6 h 65"/>
                    <a:gd name="T12" fmla="*/ 6 w 72"/>
                    <a:gd name="T13" fmla="*/ 0 h 65"/>
                    <a:gd name="T14" fmla="*/ 12 w 72"/>
                    <a:gd name="T15" fmla="*/ 6 h 65"/>
                    <a:gd name="T16" fmla="*/ 12 w 72"/>
                    <a:gd name="T17" fmla="*/ 15 h 65"/>
                    <a:gd name="T18" fmla="*/ 71 w 72"/>
                    <a:gd name="T19" fmla="*/ 47 h 65"/>
                    <a:gd name="T20" fmla="*/ 71 w 72"/>
                    <a:gd name="T21" fmla="*/ 59 h 65"/>
                    <a:gd name="T22" fmla="*/ 65 w 72"/>
                    <a:gd name="T23" fmla="*/ 65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2" h="65">
                      <a:moveTo>
                        <a:pt x="65" y="65"/>
                      </a:moveTo>
                      <a:cubicBezTo>
                        <a:pt x="62" y="65"/>
                        <a:pt x="59" y="63"/>
                        <a:pt x="59" y="59"/>
                      </a:cubicBezTo>
                      <a:cubicBezTo>
                        <a:pt x="59" y="46"/>
                        <a:pt x="59" y="46"/>
                        <a:pt x="59" y="46"/>
                      </a:cubicBezTo>
                      <a:cubicBezTo>
                        <a:pt x="57" y="41"/>
                        <a:pt x="31" y="32"/>
                        <a:pt x="5" y="26"/>
                      </a:cubicBezTo>
                      <a:cubicBezTo>
                        <a:pt x="2" y="25"/>
                        <a:pt x="0" y="23"/>
                        <a:pt x="0" y="20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9" y="0"/>
                        <a:pt x="12" y="3"/>
                        <a:pt x="12" y="6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40" y="22"/>
                        <a:pt x="72" y="32"/>
                        <a:pt x="71" y="47"/>
                      </a:cubicBezTo>
                      <a:cubicBezTo>
                        <a:pt x="71" y="59"/>
                        <a:pt x="71" y="59"/>
                        <a:pt x="71" y="59"/>
                      </a:cubicBezTo>
                      <a:cubicBezTo>
                        <a:pt x="71" y="63"/>
                        <a:pt x="69" y="65"/>
                        <a:pt x="65" y="6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" name="Freeform 280"/>
                <p:cNvSpPr>
                  <a:spLocks noEditPoints="1"/>
                </p:cNvSpPr>
                <p:nvPr/>
              </p:nvSpPr>
              <p:spPr bwMode="auto">
                <a:xfrm>
                  <a:off x="4116388" y="1843088"/>
                  <a:ext cx="187325" cy="263525"/>
                </a:xfrm>
                <a:custGeom>
                  <a:avLst/>
                  <a:gdLst>
                    <a:gd name="T0" fmla="*/ 35 w 64"/>
                    <a:gd name="T1" fmla="*/ 90 h 90"/>
                    <a:gd name="T2" fmla="*/ 30 w 64"/>
                    <a:gd name="T3" fmla="*/ 90 h 90"/>
                    <a:gd name="T4" fmla="*/ 0 w 64"/>
                    <a:gd name="T5" fmla="*/ 60 h 90"/>
                    <a:gd name="T6" fmla="*/ 0 w 64"/>
                    <a:gd name="T7" fmla="*/ 30 h 90"/>
                    <a:gd name="T8" fmla="*/ 30 w 64"/>
                    <a:gd name="T9" fmla="*/ 0 h 90"/>
                    <a:gd name="T10" fmla="*/ 35 w 64"/>
                    <a:gd name="T11" fmla="*/ 0 h 90"/>
                    <a:gd name="T12" fmla="*/ 64 w 64"/>
                    <a:gd name="T13" fmla="*/ 30 h 90"/>
                    <a:gd name="T14" fmla="*/ 64 w 64"/>
                    <a:gd name="T15" fmla="*/ 60 h 90"/>
                    <a:gd name="T16" fmla="*/ 35 w 64"/>
                    <a:gd name="T17" fmla="*/ 90 h 90"/>
                    <a:gd name="T18" fmla="*/ 30 w 64"/>
                    <a:gd name="T19" fmla="*/ 12 h 90"/>
                    <a:gd name="T20" fmla="*/ 12 w 64"/>
                    <a:gd name="T21" fmla="*/ 30 h 90"/>
                    <a:gd name="T22" fmla="*/ 12 w 64"/>
                    <a:gd name="T23" fmla="*/ 60 h 90"/>
                    <a:gd name="T24" fmla="*/ 30 w 64"/>
                    <a:gd name="T25" fmla="*/ 78 h 90"/>
                    <a:gd name="T26" fmla="*/ 35 w 64"/>
                    <a:gd name="T27" fmla="*/ 78 h 90"/>
                    <a:gd name="T28" fmla="*/ 52 w 64"/>
                    <a:gd name="T29" fmla="*/ 60 h 90"/>
                    <a:gd name="T30" fmla="*/ 52 w 64"/>
                    <a:gd name="T31" fmla="*/ 30 h 90"/>
                    <a:gd name="T32" fmla="*/ 35 w 64"/>
                    <a:gd name="T33" fmla="*/ 12 h 90"/>
                    <a:gd name="T34" fmla="*/ 30 w 64"/>
                    <a:gd name="T35" fmla="*/ 1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64" h="90">
                      <a:moveTo>
                        <a:pt x="35" y="90"/>
                      </a:moveTo>
                      <a:cubicBezTo>
                        <a:pt x="30" y="90"/>
                        <a:pt x="30" y="90"/>
                        <a:pt x="30" y="90"/>
                      </a:cubicBezTo>
                      <a:cubicBezTo>
                        <a:pt x="13" y="90"/>
                        <a:pt x="0" y="76"/>
                        <a:pt x="0" y="6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14"/>
                        <a:pt x="13" y="0"/>
                        <a:pt x="30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51" y="0"/>
                        <a:pt x="64" y="14"/>
                        <a:pt x="64" y="3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4" y="76"/>
                        <a:pt x="51" y="90"/>
                        <a:pt x="35" y="90"/>
                      </a:cubicBezTo>
                      <a:close/>
                      <a:moveTo>
                        <a:pt x="30" y="12"/>
                      </a:moveTo>
                      <a:cubicBezTo>
                        <a:pt x="20" y="12"/>
                        <a:pt x="12" y="20"/>
                        <a:pt x="12" y="30"/>
                      </a:cubicBezTo>
                      <a:cubicBezTo>
                        <a:pt x="12" y="60"/>
                        <a:pt x="12" y="60"/>
                        <a:pt x="12" y="60"/>
                      </a:cubicBezTo>
                      <a:cubicBezTo>
                        <a:pt x="12" y="70"/>
                        <a:pt x="20" y="78"/>
                        <a:pt x="30" y="78"/>
                      </a:cubicBezTo>
                      <a:cubicBezTo>
                        <a:pt x="35" y="78"/>
                        <a:pt x="35" y="78"/>
                        <a:pt x="35" y="78"/>
                      </a:cubicBezTo>
                      <a:cubicBezTo>
                        <a:pt x="45" y="78"/>
                        <a:pt x="52" y="70"/>
                        <a:pt x="52" y="60"/>
                      </a:cubicBezTo>
                      <a:cubicBezTo>
                        <a:pt x="52" y="30"/>
                        <a:pt x="52" y="30"/>
                        <a:pt x="52" y="30"/>
                      </a:cubicBezTo>
                      <a:cubicBezTo>
                        <a:pt x="52" y="20"/>
                        <a:pt x="45" y="12"/>
                        <a:pt x="35" y="12"/>
                      </a:cubicBezTo>
                      <a:lnTo>
                        <a:pt x="3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" name="Freeform 281"/>
                <p:cNvSpPr>
                  <a:spLocks/>
                </p:cNvSpPr>
                <p:nvPr/>
              </p:nvSpPr>
              <p:spPr bwMode="auto">
                <a:xfrm>
                  <a:off x="4164013" y="2074863"/>
                  <a:ext cx="34925" cy="66675"/>
                </a:xfrm>
                <a:custGeom>
                  <a:avLst/>
                  <a:gdLst>
                    <a:gd name="T0" fmla="*/ 6 w 12"/>
                    <a:gd name="T1" fmla="*/ 23 h 23"/>
                    <a:gd name="T2" fmla="*/ 0 w 12"/>
                    <a:gd name="T3" fmla="*/ 17 h 23"/>
                    <a:gd name="T4" fmla="*/ 0 w 12"/>
                    <a:gd name="T5" fmla="*/ 6 h 23"/>
                    <a:gd name="T6" fmla="*/ 6 w 12"/>
                    <a:gd name="T7" fmla="*/ 0 h 23"/>
                    <a:gd name="T8" fmla="*/ 12 w 12"/>
                    <a:gd name="T9" fmla="*/ 6 h 23"/>
                    <a:gd name="T10" fmla="*/ 12 w 12"/>
                    <a:gd name="T11" fmla="*/ 17 h 23"/>
                    <a:gd name="T12" fmla="*/ 6 w 12"/>
                    <a:gd name="T13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23">
                      <a:moveTo>
                        <a:pt x="6" y="23"/>
                      </a:moveTo>
                      <a:cubicBezTo>
                        <a:pt x="2" y="23"/>
                        <a:pt x="0" y="20"/>
                        <a:pt x="0" y="17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2" y="0"/>
                        <a:pt x="6" y="0"/>
                      </a:cubicBezTo>
                      <a:cubicBezTo>
                        <a:pt x="9" y="0"/>
                        <a:pt x="12" y="3"/>
                        <a:pt x="12" y="6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2" y="20"/>
                        <a:pt x="9" y="23"/>
                        <a:pt x="6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" name="Freeform 282"/>
                <p:cNvSpPr>
                  <a:spLocks/>
                </p:cNvSpPr>
                <p:nvPr/>
              </p:nvSpPr>
              <p:spPr bwMode="auto">
                <a:xfrm>
                  <a:off x="4227513" y="2197100"/>
                  <a:ext cx="173038" cy="34925"/>
                </a:xfrm>
                <a:custGeom>
                  <a:avLst/>
                  <a:gdLst>
                    <a:gd name="T0" fmla="*/ 53 w 59"/>
                    <a:gd name="T1" fmla="*/ 12 h 12"/>
                    <a:gd name="T2" fmla="*/ 6 w 59"/>
                    <a:gd name="T3" fmla="*/ 12 h 12"/>
                    <a:gd name="T4" fmla="*/ 0 w 59"/>
                    <a:gd name="T5" fmla="*/ 6 h 12"/>
                    <a:gd name="T6" fmla="*/ 6 w 59"/>
                    <a:gd name="T7" fmla="*/ 0 h 12"/>
                    <a:gd name="T8" fmla="*/ 53 w 59"/>
                    <a:gd name="T9" fmla="*/ 0 h 12"/>
                    <a:gd name="T10" fmla="*/ 59 w 59"/>
                    <a:gd name="T11" fmla="*/ 6 h 12"/>
                    <a:gd name="T12" fmla="*/ 53 w 59"/>
                    <a:gd name="T13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" h="12">
                      <a:moveTo>
                        <a:pt x="53" y="12"/>
                      </a:move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3" y="12"/>
                        <a:pt x="0" y="10"/>
                        <a:pt x="0" y="6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56" y="0"/>
                        <a:pt x="59" y="3"/>
                        <a:pt x="59" y="6"/>
                      </a:cubicBezTo>
                      <a:cubicBezTo>
                        <a:pt x="59" y="10"/>
                        <a:pt x="56" y="12"/>
                        <a:pt x="5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7" name="Freeform 283"/>
                <p:cNvSpPr>
                  <a:spLocks/>
                </p:cNvSpPr>
                <p:nvPr/>
              </p:nvSpPr>
              <p:spPr bwMode="auto">
                <a:xfrm>
                  <a:off x="4225926" y="2074863"/>
                  <a:ext cx="174625" cy="157163"/>
                </a:xfrm>
                <a:custGeom>
                  <a:avLst/>
                  <a:gdLst>
                    <a:gd name="T0" fmla="*/ 54 w 60"/>
                    <a:gd name="T1" fmla="*/ 54 h 54"/>
                    <a:gd name="T2" fmla="*/ 48 w 60"/>
                    <a:gd name="T3" fmla="*/ 48 h 54"/>
                    <a:gd name="T4" fmla="*/ 48 w 60"/>
                    <a:gd name="T5" fmla="*/ 38 h 54"/>
                    <a:gd name="T6" fmla="*/ 5 w 60"/>
                    <a:gd name="T7" fmla="*/ 23 h 54"/>
                    <a:gd name="T8" fmla="*/ 0 w 60"/>
                    <a:gd name="T9" fmla="*/ 17 h 54"/>
                    <a:gd name="T10" fmla="*/ 0 w 60"/>
                    <a:gd name="T11" fmla="*/ 6 h 54"/>
                    <a:gd name="T12" fmla="*/ 6 w 60"/>
                    <a:gd name="T13" fmla="*/ 0 h 54"/>
                    <a:gd name="T14" fmla="*/ 12 w 60"/>
                    <a:gd name="T15" fmla="*/ 6 h 54"/>
                    <a:gd name="T16" fmla="*/ 12 w 60"/>
                    <a:gd name="T17" fmla="*/ 12 h 54"/>
                    <a:gd name="T18" fmla="*/ 60 w 60"/>
                    <a:gd name="T19" fmla="*/ 38 h 54"/>
                    <a:gd name="T20" fmla="*/ 60 w 60"/>
                    <a:gd name="T21" fmla="*/ 48 h 54"/>
                    <a:gd name="T22" fmla="*/ 54 w 60"/>
                    <a:gd name="T23" fmla="*/ 5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0" h="54">
                      <a:moveTo>
                        <a:pt x="54" y="54"/>
                      </a:moveTo>
                      <a:cubicBezTo>
                        <a:pt x="50" y="54"/>
                        <a:pt x="48" y="52"/>
                        <a:pt x="48" y="48"/>
                      </a:cubicBezTo>
                      <a:cubicBezTo>
                        <a:pt x="48" y="38"/>
                        <a:pt x="48" y="38"/>
                        <a:pt x="48" y="38"/>
                      </a:cubicBezTo>
                      <a:cubicBezTo>
                        <a:pt x="45" y="34"/>
                        <a:pt x="25" y="27"/>
                        <a:pt x="5" y="23"/>
                      </a:cubicBezTo>
                      <a:cubicBezTo>
                        <a:pt x="2" y="22"/>
                        <a:pt x="0" y="20"/>
                        <a:pt x="0" y="17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3" y="0"/>
                        <a:pt x="6" y="0"/>
                      </a:cubicBezTo>
                      <a:cubicBezTo>
                        <a:pt x="9" y="0"/>
                        <a:pt x="12" y="2"/>
                        <a:pt x="12" y="6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44" y="20"/>
                        <a:pt x="60" y="28"/>
                        <a:pt x="60" y="38"/>
                      </a:cubicBezTo>
                      <a:cubicBezTo>
                        <a:pt x="60" y="48"/>
                        <a:pt x="60" y="48"/>
                        <a:pt x="60" y="48"/>
                      </a:cubicBezTo>
                      <a:cubicBezTo>
                        <a:pt x="60" y="52"/>
                        <a:pt x="57" y="54"/>
                        <a:pt x="54" y="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65" name="Прямоугольник 64"/>
            <p:cNvSpPr/>
            <p:nvPr/>
          </p:nvSpPr>
          <p:spPr>
            <a:xfrm>
              <a:off x="633703" y="4819920"/>
              <a:ext cx="817227" cy="2443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клиент</a:t>
              </a:r>
            </a:p>
          </p:txBody>
        </p:sp>
      </p:grpSp>
      <p:grpSp>
        <p:nvGrpSpPr>
          <p:cNvPr id="118" name="Группа 117"/>
          <p:cNvGrpSpPr/>
          <p:nvPr/>
        </p:nvGrpSpPr>
        <p:grpSpPr>
          <a:xfrm>
            <a:off x="22299" y="4176717"/>
            <a:ext cx="817227" cy="475253"/>
            <a:chOff x="-792725" y="4047737"/>
            <a:chExt cx="817227" cy="475253"/>
          </a:xfrm>
        </p:grpSpPr>
        <p:sp>
          <p:nvSpPr>
            <p:cNvPr id="119" name="Овал 118"/>
            <p:cNvSpPr/>
            <p:nvPr/>
          </p:nvSpPr>
          <p:spPr>
            <a:xfrm>
              <a:off x="-624029" y="4047737"/>
              <a:ext cx="475253" cy="475253"/>
            </a:xfrm>
            <a:prstGeom prst="ellipse">
              <a:avLst/>
            </a:prstGeom>
            <a:solidFill>
              <a:srgbClr val="2B60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0" name="Прямоугольник 119"/>
            <p:cNvSpPr/>
            <p:nvPr/>
          </p:nvSpPr>
          <p:spPr>
            <a:xfrm>
              <a:off x="-792725" y="4253256"/>
              <a:ext cx="817227" cy="2443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сумма</a:t>
              </a:r>
            </a:p>
          </p:txBody>
        </p:sp>
        <p:sp>
          <p:nvSpPr>
            <p:cNvPr id="121" name="Freeform 9"/>
            <p:cNvSpPr>
              <a:spLocks noEditPoints="1"/>
            </p:cNvSpPr>
            <p:nvPr/>
          </p:nvSpPr>
          <p:spPr bwMode="auto">
            <a:xfrm>
              <a:off x="-463612" y="4124529"/>
              <a:ext cx="164566" cy="173904"/>
            </a:xfrm>
            <a:custGeom>
              <a:avLst/>
              <a:gdLst>
                <a:gd name="T0" fmla="*/ 240 w 1477"/>
                <a:gd name="T1" fmla="*/ 188 h 1850"/>
                <a:gd name="T2" fmla="*/ 77 w 1477"/>
                <a:gd name="T3" fmla="*/ 577 h 1850"/>
                <a:gd name="T4" fmla="*/ 169 w 1477"/>
                <a:gd name="T5" fmla="*/ 970 h 1850"/>
                <a:gd name="T6" fmla="*/ 162 w 1477"/>
                <a:gd name="T7" fmla="*/ 1240 h 1850"/>
                <a:gd name="T8" fmla="*/ 0 w 1477"/>
                <a:gd name="T9" fmla="*/ 1631 h 1850"/>
                <a:gd name="T10" fmla="*/ 1243 w 1477"/>
                <a:gd name="T11" fmla="*/ 1396 h 1850"/>
                <a:gd name="T12" fmla="*/ 1399 w 1477"/>
                <a:gd name="T13" fmla="*/ 973 h 1850"/>
                <a:gd name="T14" fmla="*/ 1315 w 1477"/>
                <a:gd name="T15" fmla="*/ 611 h 1850"/>
                <a:gd name="T16" fmla="*/ 1472 w 1477"/>
                <a:gd name="T17" fmla="*/ 188 h 1850"/>
                <a:gd name="T18" fmla="*/ 386 w 1477"/>
                <a:gd name="T19" fmla="*/ 508 h 1850"/>
                <a:gd name="T20" fmla="*/ 271 w 1477"/>
                <a:gd name="T21" fmla="*/ 538 h 1850"/>
                <a:gd name="T22" fmla="*/ 693 w 1477"/>
                <a:gd name="T23" fmla="*/ 736 h 1850"/>
                <a:gd name="T24" fmla="*/ 477 w 1477"/>
                <a:gd name="T25" fmla="*/ 541 h 1850"/>
                <a:gd name="T26" fmla="*/ 598 w 1477"/>
                <a:gd name="T27" fmla="*/ 567 h 1850"/>
                <a:gd name="T28" fmla="*/ 689 w 1477"/>
                <a:gd name="T29" fmla="*/ 431 h 1850"/>
                <a:gd name="T30" fmla="*/ 689 w 1477"/>
                <a:gd name="T31" fmla="*/ 579 h 1850"/>
                <a:gd name="T32" fmla="*/ 1023 w 1477"/>
                <a:gd name="T33" fmla="*/ 431 h 1850"/>
                <a:gd name="T34" fmla="*/ 1163 w 1477"/>
                <a:gd name="T35" fmla="*/ 897 h 1850"/>
                <a:gd name="T36" fmla="*/ 1224 w 1477"/>
                <a:gd name="T37" fmla="*/ 846 h 1850"/>
                <a:gd name="T38" fmla="*/ 1113 w 1477"/>
                <a:gd name="T39" fmla="*/ 567 h 1850"/>
                <a:gd name="T40" fmla="*/ 1235 w 1477"/>
                <a:gd name="T41" fmla="*/ 541 h 1850"/>
                <a:gd name="T42" fmla="*/ 951 w 1477"/>
                <a:gd name="T43" fmla="*/ 956 h 1850"/>
                <a:gd name="T44" fmla="*/ 860 w 1477"/>
                <a:gd name="T45" fmla="*/ 820 h 1850"/>
                <a:gd name="T46" fmla="*/ 739 w 1477"/>
                <a:gd name="T47" fmla="*/ 826 h 1850"/>
                <a:gd name="T48" fmla="*/ 648 w 1477"/>
                <a:gd name="T49" fmla="*/ 974 h 1850"/>
                <a:gd name="T50" fmla="*/ 648 w 1477"/>
                <a:gd name="T51" fmla="*/ 826 h 1850"/>
                <a:gd name="T52" fmla="*/ 314 w 1477"/>
                <a:gd name="T53" fmla="*/ 930 h 1850"/>
                <a:gd name="T54" fmla="*/ 163 w 1477"/>
                <a:gd name="T55" fmla="*/ 729 h 1850"/>
                <a:gd name="T56" fmla="*/ 163 w 1477"/>
                <a:gd name="T57" fmla="*/ 846 h 1850"/>
                <a:gd name="T58" fmla="*/ 314 w 1477"/>
                <a:gd name="T59" fmla="*/ 1154 h 1850"/>
                <a:gd name="T60" fmla="*/ 253 w 1477"/>
                <a:gd name="T61" fmla="*/ 1126 h 1850"/>
                <a:gd name="T62" fmla="*/ 91 w 1477"/>
                <a:gd name="T63" fmla="*/ 1514 h 1850"/>
                <a:gd name="T64" fmla="*/ 364 w 1477"/>
                <a:gd name="T65" fmla="*/ 1741 h 1850"/>
                <a:gd name="T66" fmla="*/ 364 w 1477"/>
                <a:gd name="T67" fmla="*/ 1594 h 1850"/>
                <a:gd name="T68" fmla="*/ 454 w 1477"/>
                <a:gd name="T69" fmla="*/ 1752 h 1850"/>
                <a:gd name="T70" fmla="*/ 576 w 1477"/>
                <a:gd name="T71" fmla="*/ 1759 h 1850"/>
                <a:gd name="T72" fmla="*/ 784 w 1477"/>
                <a:gd name="T73" fmla="*/ 1462 h 1850"/>
                <a:gd name="T74" fmla="*/ 91 w 1477"/>
                <a:gd name="T75" fmla="*/ 1393 h 1850"/>
                <a:gd name="T76" fmla="*/ 526 w 1477"/>
                <a:gd name="T77" fmla="*/ 1206 h 1850"/>
                <a:gd name="T78" fmla="*/ 617 w 1477"/>
                <a:gd name="T79" fmla="*/ 1364 h 1850"/>
                <a:gd name="T80" fmla="*/ 738 w 1477"/>
                <a:gd name="T81" fmla="*/ 1370 h 1850"/>
                <a:gd name="T82" fmla="*/ 829 w 1477"/>
                <a:gd name="T83" fmla="*/ 1223 h 1850"/>
                <a:gd name="T84" fmla="*/ 829 w 1477"/>
                <a:gd name="T85" fmla="*/ 1370 h 1850"/>
                <a:gd name="T86" fmla="*/ 667 w 1477"/>
                <a:gd name="T87" fmla="*/ 1611 h 1850"/>
                <a:gd name="T88" fmla="*/ 1000 w 1477"/>
                <a:gd name="T89" fmla="*/ 1715 h 1850"/>
                <a:gd name="T90" fmla="*/ 1000 w 1477"/>
                <a:gd name="T91" fmla="*/ 1571 h 1850"/>
                <a:gd name="T92" fmla="*/ 1091 w 1477"/>
                <a:gd name="T93" fmla="*/ 1682 h 1850"/>
                <a:gd name="T94" fmla="*/ 1152 w 1477"/>
                <a:gd name="T95" fmla="*/ 1631 h 1850"/>
                <a:gd name="T96" fmla="*/ 1041 w 1477"/>
                <a:gd name="T97" fmla="*/ 1206 h 1850"/>
                <a:gd name="T98" fmla="*/ 1314 w 1477"/>
                <a:gd name="T99" fmla="*/ 1243 h 1850"/>
                <a:gd name="T100" fmla="*/ 1314 w 1477"/>
                <a:gd name="T101" fmla="*/ 1126 h 1850"/>
                <a:gd name="T102" fmla="*/ 254 w 1477"/>
                <a:gd name="T103" fmla="*/ 1006 h 1850"/>
                <a:gd name="T104" fmla="*/ 1314 w 1477"/>
                <a:gd name="T105" fmla="*/ 1005 h 1850"/>
                <a:gd name="T106" fmla="*/ 1326 w 1477"/>
                <a:gd name="T107" fmla="*/ 508 h 1850"/>
                <a:gd name="T108" fmla="*/ 1386 w 1477"/>
                <a:gd name="T109" fmla="*/ 458 h 1850"/>
                <a:gd name="T110" fmla="*/ 856 w 1477"/>
                <a:gd name="T111" fmla="*/ 91 h 1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77" h="1850">
                  <a:moveTo>
                    <a:pt x="1472" y="188"/>
                  </a:moveTo>
                  <a:cubicBezTo>
                    <a:pt x="1430" y="59"/>
                    <a:pt x="1133" y="0"/>
                    <a:pt x="856" y="0"/>
                  </a:cubicBezTo>
                  <a:cubicBezTo>
                    <a:pt x="578" y="0"/>
                    <a:pt x="282" y="59"/>
                    <a:pt x="240" y="188"/>
                  </a:cubicBezTo>
                  <a:cubicBezTo>
                    <a:pt x="237" y="194"/>
                    <a:pt x="234" y="201"/>
                    <a:pt x="234" y="208"/>
                  </a:cubicBezTo>
                  <a:cubicBezTo>
                    <a:pt x="234" y="455"/>
                    <a:pt x="234" y="455"/>
                    <a:pt x="234" y="455"/>
                  </a:cubicBezTo>
                  <a:cubicBezTo>
                    <a:pt x="131" y="493"/>
                    <a:pt x="90" y="538"/>
                    <a:pt x="77" y="577"/>
                  </a:cubicBezTo>
                  <a:cubicBezTo>
                    <a:pt x="74" y="583"/>
                    <a:pt x="72" y="590"/>
                    <a:pt x="72" y="597"/>
                  </a:cubicBezTo>
                  <a:cubicBezTo>
                    <a:pt x="72" y="846"/>
                    <a:pt x="72" y="846"/>
                    <a:pt x="72" y="846"/>
                  </a:cubicBezTo>
                  <a:cubicBezTo>
                    <a:pt x="72" y="897"/>
                    <a:pt x="109" y="938"/>
                    <a:pt x="169" y="970"/>
                  </a:cubicBezTo>
                  <a:cubicBezTo>
                    <a:pt x="168" y="971"/>
                    <a:pt x="168" y="972"/>
                    <a:pt x="168" y="973"/>
                  </a:cubicBezTo>
                  <a:cubicBezTo>
                    <a:pt x="164" y="980"/>
                    <a:pt x="162" y="986"/>
                    <a:pt x="162" y="993"/>
                  </a:cubicBezTo>
                  <a:cubicBezTo>
                    <a:pt x="162" y="1240"/>
                    <a:pt x="162" y="1240"/>
                    <a:pt x="162" y="1240"/>
                  </a:cubicBezTo>
                  <a:cubicBezTo>
                    <a:pt x="59" y="1278"/>
                    <a:pt x="18" y="1323"/>
                    <a:pt x="5" y="1362"/>
                  </a:cubicBezTo>
                  <a:cubicBezTo>
                    <a:pt x="2" y="1368"/>
                    <a:pt x="0" y="1375"/>
                    <a:pt x="0" y="1382"/>
                  </a:cubicBezTo>
                  <a:cubicBezTo>
                    <a:pt x="0" y="1631"/>
                    <a:pt x="0" y="1631"/>
                    <a:pt x="0" y="1631"/>
                  </a:cubicBezTo>
                  <a:cubicBezTo>
                    <a:pt x="0" y="1782"/>
                    <a:pt x="322" y="1850"/>
                    <a:pt x="621" y="1850"/>
                  </a:cubicBezTo>
                  <a:cubicBezTo>
                    <a:pt x="920" y="1850"/>
                    <a:pt x="1243" y="1782"/>
                    <a:pt x="1243" y="1631"/>
                  </a:cubicBezTo>
                  <a:cubicBezTo>
                    <a:pt x="1243" y="1396"/>
                    <a:pt x="1243" y="1396"/>
                    <a:pt x="1243" y="1396"/>
                  </a:cubicBezTo>
                  <a:cubicBezTo>
                    <a:pt x="1340" y="1361"/>
                    <a:pt x="1405" y="1310"/>
                    <a:pt x="1405" y="1243"/>
                  </a:cubicBezTo>
                  <a:cubicBezTo>
                    <a:pt x="1405" y="993"/>
                    <a:pt x="1405" y="993"/>
                    <a:pt x="1405" y="993"/>
                  </a:cubicBezTo>
                  <a:cubicBezTo>
                    <a:pt x="1405" y="986"/>
                    <a:pt x="1403" y="979"/>
                    <a:pt x="1399" y="973"/>
                  </a:cubicBezTo>
                  <a:cubicBezTo>
                    <a:pt x="1388" y="938"/>
                    <a:pt x="1358" y="907"/>
                    <a:pt x="1308" y="880"/>
                  </a:cubicBezTo>
                  <a:cubicBezTo>
                    <a:pt x="1312" y="869"/>
                    <a:pt x="1315" y="858"/>
                    <a:pt x="1315" y="846"/>
                  </a:cubicBezTo>
                  <a:cubicBezTo>
                    <a:pt x="1315" y="611"/>
                    <a:pt x="1315" y="611"/>
                    <a:pt x="1315" y="611"/>
                  </a:cubicBezTo>
                  <a:cubicBezTo>
                    <a:pt x="1413" y="576"/>
                    <a:pt x="1477" y="525"/>
                    <a:pt x="1477" y="458"/>
                  </a:cubicBezTo>
                  <a:cubicBezTo>
                    <a:pt x="1477" y="208"/>
                    <a:pt x="1477" y="208"/>
                    <a:pt x="1477" y="208"/>
                  </a:cubicBezTo>
                  <a:cubicBezTo>
                    <a:pt x="1477" y="201"/>
                    <a:pt x="1475" y="194"/>
                    <a:pt x="1472" y="188"/>
                  </a:cubicBezTo>
                  <a:close/>
                  <a:moveTo>
                    <a:pt x="325" y="341"/>
                  </a:moveTo>
                  <a:cubicBezTo>
                    <a:pt x="343" y="351"/>
                    <a:pt x="364" y="361"/>
                    <a:pt x="386" y="369"/>
                  </a:cubicBezTo>
                  <a:cubicBezTo>
                    <a:pt x="386" y="508"/>
                    <a:pt x="386" y="508"/>
                    <a:pt x="386" y="508"/>
                  </a:cubicBezTo>
                  <a:cubicBezTo>
                    <a:pt x="346" y="489"/>
                    <a:pt x="325" y="471"/>
                    <a:pt x="325" y="458"/>
                  </a:cubicBezTo>
                  <a:lnTo>
                    <a:pt x="325" y="341"/>
                  </a:lnTo>
                  <a:close/>
                  <a:moveTo>
                    <a:pt x="271" y="538"/>
                  </a:moveTo>
                  <a:cubicBezTo>
                    <a:pt x="363" y="633"/>
                    <a:pt x="616" y="677"/>
                    <a:pt x="856" y="677"/>
                  </a:cubicBezTo>
                  <a:cubicBezTo>
                    <a:pt x="969" y="677"/>
                    <a:pt x="1085" y="667"/>
                    <a:pt x="1186" y="647"/>
                  </a:cubicBezTo>
                  <a:cubicBezTo>
                    <a:pt x="1116" y="688"/>
                    <a:pt x="951" y="736"/>
                    <a:pt x="693" y="736"/>
                  </a:cubicBezTo>
                  <a:cubicBezTo>
                    <a:pt x="343" y="736"/>
                    <a:pt x="163" y="646"/>
                    <a:pt x="163" y="608"/>
                  </a:cubicBezTo>
                  <a:cubicBezTo>
                    <a:pt x="163" y="599"/>
                    <a:pt x="184" y="569"/>
                    <a:pt x="271" y="538"/>
                  </a:cubicBezTo>
                  <a:close/>
                  <a:moveTo>
                    <a:pt x="477" y="541"/>
                  </a:moveTo>
                  <a:cubicBezTo>
                    <a:pt x="477" y="397"/>
                    <a:pt x="477" y="397"/>
                    <a:pt x="477" y="397"/>
                  </a:cubicBezTo>
                  <a:cubicBezTo>
                    <a:pt x="515" y="407"/>
                    <a:pt x="556" y="415"/>
                    <a:pt x="598" y="421"/>
                  </a:cubicBezTo>
                  <a:cubicBezTo>
                    <a:pt x="598" y="567"/>
                    <a:pt x="598" y="567"/>
                    <a:pt x="598" y="567"/>
                  </a:cubicBezTo>
                  <a:cubicBezTo>
                    <a:pt x="552" y="560"/>
                    <a:pt x="511" y="551"/>
                    <a:pt x="477" y="541"/>
                  </a:cubicBezTo>
                  <a:close/>
                  <a:moveTo>
                    <a:pt x="689" y="579"/>
                  </a:moveTo>
                  <a:cubicBezTo>
                    <a:pt x="689" y="431"/>
                    <a:pt x="689" y="431"/>
                    <a:pt x="689" y="431"/>
                  </a:cubicBezTo>
                  <a:cubicBezTo>
                    <a:pt x="729" y="435"/>
                    <a:pt x="770" y="437"/>
                    <a:pt x="811" y="438"/>
                  </a:cubicBezTo>
                  <a:cubicBezTo>
                    <a:pt x="811" y="585"/>
                    <a:pt x="811" y="585"/>
                    <a:pt x="811" y="585"/>
                  </a:cubicBezTo>
                  <a:cubicBezTo>
                    <a:pt x="767" y="584"/>
                    <a:pt x="726" y="582"/>
                    <a:pt x="689" y="579"/>
                  </a:cubicBezTo>
                  <a:close/>
                  <a:moveTo>
                    <a:pt x="901" y="585"/>
                  </a:moveTo>
                  <a:cubicBezTo>
                    <a:pt x="901" y="438"/>
                    <a:pt x="901" y="438"/>
                    <a:pt x="901" y="438"/>
                  </a:cubicBezTo>
                  <a:cubicBezTo>
                    <a:pt x="942" y="437"/>
                    <a:pt x="983" y="435"/>
                    <a:pt x="1023" y="431"/>
                  </a:cubicBezTo>
                  <a:cubicBezTo>
                    <a:pt x="1023" y="579"/>
                    <a:pt x="1023" y="579"/>
                    <a:pt x="1023" y="579"/>
                  </a:cubicBezTo>
                  <a:cubicBezTo>
                    <a:pt x="985" y="582"/>
                    <a:pt x="945" y="584"/>
                    <a:pt x="901" y="585"/>
                  </a:cubicBezTo>
                  <a:close/>
                  <a:moveTo>
                    <a:pt x="1163" y="897"/>
                  </a:moveTo>
                  <a:cubicBezTo>
                    <a:pt x="1163" y="758"/>
                    <a:pt x="1163" y="758"/>
                    <a:pt x="1163" y="758"/>
                  </a:cubicBezTo>
                  <a:cubicBezTo>
                    <a:pt x="1186" y="749"/>
                    <a:pt x="1206" y="739"/>
                    <a:pt x="1224" y="729"/>
                  </a:cubicBezTo>
                  <a:cubicBezTo>
                    <a:pt x="1224" y="846"/>
                    <a:pt x="1224" y="846"/>
                    <a:pt x="1224" y="846"/>
                  </a:cubicBezTo>
                  <a:cubicBezTo>
                    <a:pt x="1224" y="859"/>
                    <a:pt x="1203" y="878"/>
                    <a:pt x="1163" y="897"/>
                  </a:cubicBezTo>
                  <a:close/>
                  <a:moveTo>
                    <a:pt x="1235" y="541"/>
                  </a:moveTo>
                  <a:cubicBezTo>
                    <a:pt x="1200" y="551"/>
                    <a:pt x="1160" y="560"/>
                    <a:pt x="1113" y="567"/>
                  </a:cubicBezTo>
                  <a:cubicBezTo>
                    <a:pt x="1113" y="421"/>
                    <a:pt x="1113" y="421"/>
                    <a:pt x="1113" y="421"/>
                  </a:cubicBezTo>
                  <a:cubicBezTo>
                    <a:pt x="1156" y="415"/>
                    <a:pt x="1197" y="407"/>
                    <a:pt x="1235" y="397"/>
                  </a:cubicBezTo>
                  <a:lnTo>
                    <a:pt x="1235" y="541"/>
                  </a:lnTo>
                  <a:close/>
                  <a:moveTo>
                    <a:pt x="1073" y="786"/>
                  </a:moveTo>
                  <a:cubicBezTo>
                    <a:pt x="1073" y="930"/>
                    <a:pt x="1073" y="930"/>
                    <a:pt x="1073" y="930"/>
                  </a:cubicBezTo>
                  <a:cubicBezTo>
                    <a:pt x="1038" y="939"/>
                    <a:pt x="997" y="948"/>
                    <a:pt x="951" y="956"/>
                  </a:cubicBezTo>
                  <a:cubicBezTo>
                    <a:pt x="951" y="809"/>
                    <a:pt x="951" y="809"/>
                    <a:pt x="951" y="809"/>
                  </a:cubicBezTo>
                  <a:cubicBezTo>
                    <a:pt x="994" y="803"/>
                    <a:pt x="1035" y="795"/>
                    <a:pt x="1073" y="786"/>
                  </a:cubicBezTo>
                  <a:close/>
                  <a:moveTo>
                    <a:pt x="860" y="820"/>
                  </a:moveTo>
                  <a:cubicBezTo>
                    <a:pt x="860" y="967"/>
                    <a:pt x="860" y="967"/>
                    <a:pt x="860" y="967"/>
                  </a:cubicBezTo>
                  <a:cubicBezTo>
                    <a:pt x="823" y="971"/>
                    <a:pt x="782" y="973"/>
                    <a:pt x="739" y="974"/>
                  </a:cubicBezTo>
                  <a:cubicBezTo>
                    <a:pt x="739" y="826"/>
                    <a:pt x="739" y="826"/>
                    <a:pt x="739" y="826"/>
                  </a:cubicBezTo>
                  <a:cubicBezTo>
                    <a:pt x="779" y="825"/>
                    <a:pt x="820" y="823"/>
                    <a:pt x="860" y="820"/>
                  </a:cubicBezTo>
                  <a:close/>
                  <a:moveTo>
                    <a:pt x="648" y="826"/>
                  </a:moveTo>
                  <a:cubicBezTo>
                    <a:pt x="648" y="974"/>
                    <a:pt x="648" y="974"/>
                    <a:pt x="648" y="974"/>
                  </a:cubicBezTo>
                  <a:cubicBezTo>
                    <a:pt x="605" y="973"/>
                    <a:pt x="564" y="971"/>
                    <a:pt x="526" y="967"/>
                  </a:cubicBezTo>
                  <a:cubicBezTo>
                    <a:pt x="526" y="820"/>
                    <a:pt x="526" y="820"/>
                    <a:pt x="526" y="820"/>
                  </a:cubicBezTo>
                  <a:cubicBezTo>
                    <a:pt x="566" y="823"/>
                    <a:pt x="607" y="825"/>
                    <a:pt x="648" y="826"/>
                  </a:cubicBezTo>
                  <a:close/>
                  <a:moveTo>
                    <a:pt x="436" y="809"/>
                  </a:moveTo>
                  <a:cubicBezTo>
                    <a:pt x="436" y="956"/>
                    <a:pt x="436" y="956"/>
                    <a:pt x="436" y="956"/>
                  </a:cubicBezTo>
                  <a:cubicBezTo>
                    <a:pt x="389" y="948"/>
                    <a:pt x="349" y="939"/>
                    <a:pt x="314" y="930"/>
                  </a:cubicBezTo>
                  <a:cubicBezTo>
                    <a:pt x="314" y="786"/>
                    <a:pt x="314" y="786"/>
                    <a:pt x="314" y="786"/>
                  </a:cubicBezTo>
                  <a:cubicBezTo>
                    <a:pt x="352" y="795"/>
                    <a:pt x="393" y="803"/>
                    <a:pt x="436" y="809"/>
                  </a:cubicBezTo>
                  <a:close/>
                  <a:moveTo>
                    <a:pt x="163" y="729"/>
                  </a:moveTo>
                  <a:cubicBezTo>
                    <a:pt x="181" y="739"/>
                    <a:pt x="201" y="749"/>
                    <a:pt x="223" y="758"/>
                  </a:cubicBezTo>
                  <a:cubicBezTo>
                    <a:pt x="223" y="897"/>
                    <a:pt x="223" y="897"/>
                    <a:pt x="223" y="897"/>
                  </a:cubicBezTo>
                  <a:cubicBezTo>
                    <a:pt x="183" y="878"/>
                    <a:pt x="163" y="859"/>
                    <a:pt x="163" y="846"/>
                  </a:cubicBezTo>
                  <a:lnTo>
                    <a:pt x="163" y="729"/>
                  </a:lnTo>
                  <a:close/>
                  <a:moveTo>
                    <a:pt x="253" y="1126"/>
                  </a:moveTo>
                  <a:cubicBezTo>
                    <a:pt x="271" y="1136"/>
                    <a:pt x="291" y="1146"/>
                    <a:pt x="314" y="1154"/>
                  </a:cubicBezTo>
                  <a:cubicBezTo>
                    <a:pt x="314" y="1293"/>
                    <a:pt x="314" y="1293"/>
                    <a:pt x="314" y="1293"/>
                  </a:cubicBezTo>
                  <a:cubicBezTo>
                    <a:pt x="274" y="1274"/>
                    <a:pt x="253" y="1256"/>
                    <a:pt x="253" y="1243"/>
                  </a:cubicBezTo>
                  <a:lnTo>
                    <a:pt x="253" y="1126"/>
                  </a:lnTo>
                  <a:close/>
                  <a:moveTo>
                    <a:pt x="151" y="1682"/>
                  </a:moveTo>
                  <a:cubicBezTo>
                    <a:pt x="111" y="1663"/>
                    <a:pt x="91" y="1644"/>
                    <a:pt x="91" y="1631"/>
                  </a:cubicBezTo>
                  <a:cubicBezTo>
                    <a:pt x="91" y="1514"/>
                    <a:pt x="91" y="1514"/>
                    <a:pt x="91" y="1514"/>
                  </a:cubicBezTo>
                  <a:cubicBezTo>
                    <a:pt x="109" y="1524"/>
                    <a:pt x="129" y="1534"/>
                    <a:pt x="151" y="1543"/>
                  </a:cubicBezTo>
                  <a:lnTo>
                    <a:pt x="151" y="1682"/>
                  </a:lnTo>
                  <a:close/>
                  <a:moveTo>
                    <a:pt x="364" y="1741"/>
                  </a:moveTo>
                  <a:cubicBezTo>
                    <a:pt x="317" y="1733"/>
                    <a:pt x="277" y="1724"/>
                    <a:pt x="242" y="1715"/>
                  </a:cubicBezTo>
                  <a:cubicBezTo>
                    <a:pt x="242" y="1571"/>
                    <a:pt x="242" y="1571"/>
                    <a:pt x="242" y="1571"/>
                  </a:cubicBezTo>
                  <a:cubicBezTo>
                    <a:pt x="280" y="1580"/>
                    <a:pt x="321" y="1588"/>
                    <a:pt x="364" y="1594"/>
                  </a:cubicBezTo>
                  <a:lnTo>
                    <a:pt x="364" y="1741"/>
                  </a:lnTo>
                  <a:close/>
                  <a:moveTo>
                    <a:pt x="576" y="1759"/>
                  </a:moveTo>
                  <a:cubicBezTo>
                    <a:pt x="533" y="1758"/>
                    <a:pt x="492" y="1756"/>
                    <a:pt x="454" y="1752"/>
                  </a:cubicBezTo>
                  <a:cubicBezTo>
                    <a:pt x="454" y="1605"/>
                    <a:pt x="454" y="1605"/>
                    <a:pt x="454" y="1605"/>
                  </a:cubicBezTo>
                  <a:cubicBezTo>
                    <a:pt x="494" y="1608"/>
                    <a:pt x="535" y="1610"/>
                    <a:pt x="576" y="1611"/>
                  </a:cubicBezTo>
                  <a:lnTo>
                    <a:pt x="576" y="1759"/>
                  </a:lnTo>
                  <a:close/>
                  <a:moveTo>
                    <a:pt x="91" y="1393"/>
                  </a:moveTo>
                  <a:cubicBezTo>
                    <a:pt x="91" y="1384"/>
                    <a:pt x="112" y="1354"/>
                    <a:pt x="199" y="1323"/>
                  </a:cubicBezTo>
                  <a:cubicBezTo>
                    <a:pt x="291" y="1418"/>
                    <a:pt x="544" y="1462"/>
                    <a:pt x="784" y="1462"/>
                  </a:cubicBezTo>
                  <a:cubicBezTo>
                    <a:pt x="897" y="1462"/>
                    <a:pt x="1013" y="1452"/>
                    <a:pt x="1114" y="1432"/>
                  </a:cubicBezTo>
                  <a:cubicBezTo>
                    <a:pt x="1044" y="1473"/>
                    <a:pt x="879" y="1521"/>
                    <a:pt x="621" y="1521"/>
                  </a:cubicBezTo>
                  <a:cubicBezTo>
                    <a:pt x="271" y="1521"/>
                    <a:pt x="91" y="1431"/>
                    <a:pt x="91" y="1393"/>
                  </a:cubicBezTo>
                  <a:close/>
                  <a:moveTo>
                    <a:pt x="404" y="1326"/>
                  </a:moveTo>
                  <a:cubicBezTo>
                    <a:pt x="404" y="1182"/>
                    <a:pt x="404" y="1182"/>
                    <a:pt x="404" y="1182"/>
                  </a:cubicBezTo>
                  <a:cubicBezTo>
                    <a:pt x="442" y="1192"/>
                    <a:pt x="483" y="1200"/>
                    <a:pt x="526" y="1206"/>
                  </a:cubicBezTo>
                  <a:cubicBezTo>
                    <a:pt x="526" y="1352"/>
                    <a:pt x="526" y="1352"/>
                    <a:pt x="526" y="1352"/>
                  </a:cubicBezTo>
                  <a:cubicBezTo>
                    <a:pt x="480" y="1345"/>
                    <a:pt x="439" y="1336"/>
                    <a:pt x="404" y="1326"/>
                  </a:cubicBezTo>
                  <a:close/>
                  <a:moveTo>
                    <a:pt x="617" y="1364"/>
                  </a:moveTo>
                  <a:cubicBezTo>
                    <a:pt x="617" y="1216"/>
                    <a:pt x="617" y="1216"/>
                    <a:pt x="617" y="1216"/>
                  </a:cubicBezTo>
                  <a:cubicBezTo>
                    <a:pt x="657" y="1220"/>
                    <a:pt x="698" y="1222"/>
                    <a:pt x="738" y="1223"/>
                  </a:cubicBezTo>
                  <a:cubicBezTo>
                    <a:pt x="738" y="1370"/>
                    <a:pt x="738" y="1370"/>
                    <a:pt x="738" y="1370"/>
                  </a:cubicBezTo>
                  <a:cubicBezTo>
                    <a:pt x="695" y="1369"/>
                    <a:pt x="654" y="1367"/>
                    <a:pt x="617" y="1364"/>
                  </a:cubicBezTo>
                  <a:close/>
                  <a:moveTo>
                    <a:pt x="829" y="1370"/>
                  </a:moveTo>
                  <a:cubicBezTo>
                    <a:pt x="829" y="1223"/>
                    <a:pt x="829" y="1223"/>
                    <a:pt x="829" y="1223"/>
                  </a:cubicBezTo>
                  <a:cubicBezTo>
                    <a:pt x="870" y="1222"/>
                    <a:pt x="911" y="1220"/>
                    <a:pt x="951" y="1216"/>
                  </a:cubicBezTo>
                  <a:cubicBezTo>
                    <a:pt x="951" y="1364"/>
                    <a:pt x="951" y="1364"/>
                    <a:pt x="951" y="1364"/>
                  </a:cubicBezTo>
                  <a:cubicBezTo>
                    <a:pt x="913" y="1367"/>
                    <a:pt x="872" y="1369"/>
                    <a:pt x="829" y="1370"/>
                  </a:cubicBezTo>
                  <a:close/>
                  <a:moveTo>
                    <a:pt x="788" y="1752"/>
                  </a:moveTo>
                  <a:cubicBezTo>
                    <a:pt x="751" y="1756"/>
                    <a:pt x="710" y="1758"/>
                    <a:pt x="667" y="1759"/>
                  </a:cubicBezTo>
                  <a:cubicBezTo>
                    <a:pt x="667" y="1611"/>
                    <a:pt x="667" y="1611"/>
                    <a:pt x="667" y="1611"/>
                  </a:cubicBezTo>
                  <a:cubicBezTo>
                    <a:pt x="707" y="1610"/>
                    <a:pt x="748" y="1608"/>
                    <a:pt x="788" y="1605"/>
                  </a:cubicBezTo>
                  <a:lnTo>
                    <a:pt x="788" y="1752"/>
                  </a:lnTo>
                  <a:close/>
                  <a:moveTo>
                    <a:pt x="1000" y="1715"/>
                  </a:moveTo>
                  <a:cubicBezTo>
                    <a:pt x="966" y="1724"/>
                    <a:pt x="925" y="1733"/>
                    <a:pt x="879" y="1741"/>
                  </a:cubicBezTo>
                  <a:cubicBezTo>
                    <a:pt x="879" y="1594"/>
                    <a:pt x="879" y="1594"/>
                    <a:pt x="879" y="1594"/>
                  </a:cubicBezTo>
                  <a:cubicBezTo>
                    <a:pt x="921" y="1588"/>
                    <a:pt x="963" y="1580"/>
                    <a:pt x="1000" y="1571"/>
                  </a:cubicBezTo>
                  <a:lnTo>
                    <a:pt x="1000" y="1715"/>
                  </a:lnTo>
                  <a:close/>
                  <a:moveTo>
                    <a:pt x="1152" y="1631"/>
                  </a:moveTo>
                  <a:cubicBezTo>
                    <a:pt x="1152" y="1644"/>
                    <a:pt x="1131" y="1663"/>
                    <a:pt x="1091" y="1682"/>
                  </a:cubicBezTo>
                  <a:cubicBezTo>
                    <a:pt x="1091" y="1543"/>
                    <a:pt x="1091" y="1543"/>
                    <a:pt x="1091" y="1543"/>
                  </a:cubicBezTo>
                  <a:cubicBezTo>
                    <a:pt x="1113" y="1534"/>
                    <a:pt x="1134" y="1524"/>
                    <a:pt x="1152" y="1514"/>
                  </a:cubicBezTo>
                  <a:lnTo>
                    <a:pt x="1152" y="1631"/>
                  </a:lnTo>
                  <a:close/>
                  <a:moveTo>
                    <a:pt x="1163" y="1326"/>
                  </a:moveTo>
                  <a:cubicBezTo>
                    <a:pt x="1128" y="1336"/>
                    <a:pt x="1088" y="1345"/>
                    <a:pt x="1041" y="1352"/>
                  </a:cubicBezTo>
                  <a:cubicBezTo>
                    <a:pt x="1041" y="1206"/>
                    <a:pt x="1041" y="1206"/>
                    <a:pt x="1041" y="1206"/>
                  </a:cubicBezTo>
                  <a:cubicBezTo>
                    <a:pt x="1084" y="1200"/>
                    <a:pt x="1125" y="1192"/>
                    <a:pt x="1163" y="1182"/>
                  </a:cubicBezTo>
                  <a:lnTo>
                    <a:pt x="1163" y="1326"/>
                  </a:lnTo>
                  <a:close/>
                  <a:moveTo>
                    <a:pt x="1314" y="1243"/>
                  </a:moveTo>
                  <a:cubicBezTo>
                    <a:pt x="1314" y="1256"/>
                    <a:pt x="1294" y="1274"/>
                    <a:pt x="1254" y="1293"/>
                  </a:cubicBezTo>
                  <a:cubicBezTo>
                    <a:pt x="1254" y="1154"/>
                    <a:pt x="1254" y="1154"/>
                    <a:pt x="1254" y="1154"/>
                  </a:cubicBezTo>
                  <a:cubicBezTo>
                    <a:pt x="1276" y="1146"/>
                    <a:pt x="1296" y="1136"/>
                    <a:pt x="1314" y="1126"/>
                  </a:cubicBezTo>
                  <a:lnTo>
                    <a:pt x="1314" y="1243"/>
                  </a:lnTo>
                  <a:close/>
                  <a:moveTo>
                    <a:pt x="784" y="1133"/>
                  </a:moveTo>
                  <a:cubicBezTo>
                    <a:pt x="439" y="1133"/>
                    <a:pt x="259" y="1046"/>
                    <a:pt x="254" y="1006"/>
                  </a:cubicBezTo>
                  <a:cubicBezTo>
                    <a:pt x="373" y="1046"/>
                    <a:pt x="536" y="1065"/>
                    <a:pt x="693" y="1065"/>
                  </a:cubicBezTo>
                  <a:cubicBezTo>
                    <a:pt x="911" y="1065"/>
                    <a:pt x="1139" y="1029"/>
                    <a:pt x="1249" y="951"/>
                  </a:cubicBezTo>
                  <a:cubicBezTo>
                    <a:pt x="1302" y="976"/>
                    <a:pt x="1314" y="998"/>
                    <a:pt x="1314" y="1005"/>
                  </a:cubicBezTo>
                  <a:cubicBezTo>
                    <a:pt x="1314" y="1043"/>
                    <a:pt x="1134" y="1133"/>
                    <a:pt x="784" y="1133"/>
                  </a:cubicBezTo>
                  <a:close/>
                  <a:moveTo>
                    <a:pt x="1386" y="458"/>
                  </a:moveTo>
                  <a:cubicBezTo>
                    <a:pt x="1386" y="471"/>
                    <a:pt x="1366" y="489"/>
                    <a:pt x="1326" y="508"/>
                  </a:cubicBezTo>
                  <a:cubicBezTo>
                    <a:pt x="1326" y="369"/>
                    <a:pt x="1326" y="369"/>
                    <a:pt x="1326" y="369"/>
                  </a:cubicBezTo>
                  <a:cubicBezTo>
                    <a:pt x="1348" y="361"/>
                    <a:pt x="1368" y="351"/>
                    <a:pt x="1386" y="341"/>
                  </a:cubicBezTo>
                  <a:lnTo>
                    <a:pt x="1386" y="458"/>
                  </a:lnTo>
                  <a:close/>
                  <a:moveTo>
                    <a:pt x="856" y="348"/>
                  </a:moveTo>
                  <a:cubicBezTo>
                    <a:pt x="506" y="348"/>
                    <a:pt x="325" y="258"/>
                    <a:pt x="325" y="220"/>
                  </a:cubicBezTo>
                  <a:cubicBezTo>
                    <a:pt x="325" y="181"/>
                    <a:pt x="506" y="91"/>
                    <a:pt x="856" y="91"/>
                  </a:cubicBezTo>
                  <a:cubicBezTo>
                    <a:pt x="1206" y="91"/>
                    <a:pt x="1386" y="181"/>
                    <a:pt x="1386" y="220"/>
                  </a:cubicBezTo>
                  <a:cubicBezTo>
                    <a:pt x="1386" y="258"/>
                    <a:pt x="1206" y="348"/>
                    <a:pt x="856" y="3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22" name="Группа 121"/>
          <p:cNvGrpSpPr/>
          <p:nvPr/>
        </p:nvGrpSpPr>
        <p:grpSpPr>
          <a:xfrm>
            <a:off x="34821" y="4927640"/>
            <a:ext cx="817227" cy="475253"/>
            <a:chOff x="2273440" y="5295480"/>
            <a:chExt cx="817227" cy="475253"/>
          </a:xfrm>
        </p:grpSpPr>
        <p:grpSp>
          <p:nvGrpSpPr>
            <p:cNvPr id="123" name="Группа 122"/>
            <p:cNvGrpSpPr/>
            <p:nvPr/>
          </p:nvGrpSpPr>
          <p:grpSpPr>
            <a:xfrm>
              <a:off x="2273440" y="5295480"/>
              <a:ext cx="817227" cy="475253"/>
              <a:chOff x="-792725" y="4047737"/>
              <a:chExt cx="817227" cy="475253"/>
            </a:xfrm>
          </p:grpSpPr>
          <p:sp>
            <p:nvSpPr>
              <p:cNvPr id="128" name="Овал 127"/>
              <p:cNvSpPr/>
              <p:nvPr/>
            </p:nvSpPr>
            <p:spPr>
              <a:xfrm>
                <a:off x="-624029" y="4047737"/>
                <a:ext cx="475253" cy="475253"/>
              </a:xfrm>
              <a:prstGeom prst="ellipse">
                <a:avLst/>
              </a:prstGeom>
              <a:solidFill>
                <a:srgbClr val="2B60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9" name="Прямоугольник 128"/>
              <p:cNvSpPr/>
              <p:nvPr/>
            </p:nvSpPr>
            <p:spPr>
              <a:xfrm>
                <a:off x="-792725" y="4253256"/>
                <a:ext cx="817227" cy="24439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8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срок</a:t>
                </a:r>
              </a:p>
            </p:txBody>
          </p:sp>
        </p:grpSp>
        <p:grpSp>
          <p:nvGrpSpPr>
            <p:cNvPr id="124" name="Group 39"/>
            <p:cNvGrpSpPr>
              <a:grpSpLocks noChangeAspect="1"/>
            </p:cNvGrpSpPr>
            <p:nvPr/>
          </p:nvGrpSpPr>
          <p:grpSpPr bwMode="auto">
            <a:xfrm>
              <a:off x="2615575" y="5399902"/>
              <a:ext cx="131234" cy="143868"/>
              <a:chOff x="-186" y="1572"/>
              <a:chExt cx="374" cy="410"/>
            </a:xfrm>
            <a:solidFill>
              <a:schemeClr val="bg1"/>
            </a:solidFill>
          </p:grpSpPr>
          <p:sp>
            <p:nvSpPr>
              <p:cNvPr id="125" name="Freeform 40"/>
              <p:cNvSpPr>
                <a:spLocks noEditPoints="1"/>
              </p:cNvSpPr>
              <p:nvPr/>
            </p:nvSpPr>
            <p:spPr bwMode="auto">
              <a:xfrm>
                <a:off x="-186" y="1572"/>
                <a:ext cx="374" cy="410"/>
              </a:xfrm>
              <a:custGeom>
                <a:avLst/>
                <a:gdLst>
                  <a:gd name="T0" fmla="*/ 148 w 155"/>
                  <a:gd name="T1" fmla="*/ 0 h 170"/>
                  <a:gd name="T2" fmla="*/ 142 w 155"/>
                  <a:gd name="T3" fmla="*/ 16 h 170"/>
                  <a:gd name="T4" fmla="*/ 108 w 155"/>
                  <a:gd name="T5" fmla="*/ 85 h 170"/>
                  <a:gd name="T6" fmla="*/ 142 w 155"/>
                  <a:gd name="T7" fmla="*/ 153 h 170"/>
                  <a:gd name="T8" fmla="*/ 149 w 155"/>
                  <a:gd name="T9" fmla="*/ 156 h 170"/>
                  <a:gd name="T10" fmla="*/ 152 w 155"/>
                  <a:gd name="T11" fmla="*/ 163 h 170"/>
                  <a:gd name="T12" fmla="*/ 146 w 155"/>
                  <a:gd name="T13" fmla="*/ 169 h 170"/>
                  <a:gd name="T14" fmla="*/ 141 w 155"/>
                  <a:gd name="T15" fmla="*/ 169 h 170"/>
                  <a:gd name="T16" fmla="*/ 15 w 155"/>
                  <a:gd name="T17" fmla="*/ 169 h 170"/>
                  <a:gd name="T18" fmla="*/ 3 w 155"/>
                  <a:gd name="T19" fmla="*/ 162 h 170"/>
                  <a:gd name="T20" fmla="*/ 13 w 155"/>
                  <a:gd name="T21" fmla="*/ 153 h 170"/>
                  <a:gd name="T22" fmla="*/ 47 w 155"/>
                  <a:gd name="T23" fmla="*/ 85 h 170"/>
                  <a:gd name="T24" fmla="*/ 13 w 155"/>
                  <a:gd name="T25" fmla="*/ 16 h 170"/>
                  <a:gd name="T26" fmla="*/ 8 w 155"/>
                  <a:gd name="T27" fmla="*/ 0 h 170"/>
                  <a:gd name="T28" fmla="*/ 148 w 155"/>
                  <a:gd name="T29" fmla="*/ 0 h 170"/>
                  <a:gd name="T30" fmla="*/ 127 w 155"/>
                  <a:gd name="T31" fmla="*/ 153 h 170"/>
                  <a:gd name="T32" fmla="*/ 126 w 155"/>
                  <a:gd name="T33" fmla="*/ 146 h 170"/>
                  <a:gd name="T34" fmla="*/ 96 w 155"/>
                  <a:gd name="T35" fmla="*/ 93 h 170"/>
                  <a:gd name="T36" fmla="*/ 96 w 155"/>
                  <a:gd name="T37" fmla="*/ 76 h 170"/>
                  <a:gd name="T38" fmla="*/ 124 w 155"/>
                  <a:gd name="T39" fmla="*/ 32 h 170"/>
                  <a:gd name="T40" fmla="*/ 128 w 155"/>
                  <a:gd name="T41" fmla="*/ 16 h 170"/>
                  <a:gd name="T42" fmla="*/ 28 w 155"/>
                  <a:gd name="T43" fmla="*/ 16 h 170"/>
                  <a:gd name="T44" fmla="*/ 29 w 155"/>
                  <a:gd name="T45" fmla="*/ 23 h 170"/>
                  <a:gd name="T46" fmla="*/ 59 w 155"/>
                  <a:gd name="T47" fmla="*/ 76 h 170"/>
                  <a:gd name="T48" fmla="*/ 59 w 155"/>
                  <a:gd name="T49" fmla="*/ 93 h 170"/>
                  <a:gd name="T50" fmla="*/ 32 w 155"/>
                  <a:gd name="T51" fmla="*/ 137 h 170"/>
                  <a:gd name="T52" fmla="*/ 28 w 155"/>
                  <a:gd name="T53" fmla="*/ 153 h 170"/>
                  <a:gd name="T54" fmla="*/ 127 w 155"/>
                  <a:gd name="T55" fmla="*/ 153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5" h="170">
                    <a:moveTo>
                      <a:pt x="148" y="0"/>
                    </a:moveTo>
                    <a:cubicBezTo>
                      <a:pt x="155" y="8"/>
                      <a:pt x="153" y="13"/>
                      <a:pt x="142" y="16"/>
                    </a:cubicBezTo>
                    <a:cubicBezTo>
                      <a:pt x="139" y="43"/>
                      <a:pt x="126" y="64"/>
                      <a:pt x="108" y="85"/>
                    </a:cubicBezTo>
                    <a:cubicBezTo>
                      <a:pt x="125" y="105"/>
                      <a:pt x="139" y="126"/>
                      <a:pt x="142" y="153"/>
                    </a:cubicBezTo>
                    <a:cubicBezTo>
                      <a:pt x="145" y="154"/>
                      <a:pt x="147" y="154"/>
                      <a:pt x="149" y="156"/>
                    </a:cubicBezTo>
                    <a:cubicBezTo>
                      <a:pt x="150" y="158"/>
                      <a:pt x="152" y="161"/>
                      <a:pt x="152" y="163"/>
                    </a:cubicBezTo>
                    <a:cubicBezTo>
                      <a:pt x="151" y="165"/>
                      <a:pt x="148" y="167"/>
                      <a:pt x="146" y="169"/>
                    </a:cubicBezTo>
                    <a:cubicBezTo>
                      <a:pt x="144" y="170"/>
                      <a:pt x="142" y="169"/>
                      <a:pt x="141" y="169"/>
                    </a:cubicBezTo>
                    <a:cubicBezTo>
                      <a:pt x="99" y="169"/>
                      <a:pt x="57" y="169"/>
                      <a:pt x="15" y="169"/>
                    </a:cubicBezTo>
                    <a:cubicBezTo>
                      <a:pt x="9" y="169"/>
                      <a:pt x="4" y="169"/>
                      <a:pt x="3" y="162"/>
                    </a:cubicBezTo>
                    <a:cubicBezTo>
                      <a:pt x="3" y="156"/>
                      <a:pt x="8" y="154"/>
                      <a:pt x="13" y="153"/>
                    </a:cubicBezTo>
                    <a:cubicBezTo>
                      <a:pt x="16" y="127"/>
                      <a:pt x="30" y="105"/>
                      <a:pt x="47" y="85"/>
                    </a:cubicBezTo>
                    <a:cubicBezTo>
                      <a:pt x="30" y="65"/>
                      <a:pt x="16" y="43"/>
                      <a:pt x="13" y="16"/>
                    </a:cubicBezTo>
                    <a:cubicBezTo>
                      <a:pt x="2" y="13"/>
                      <a:pt x="0" y="8"/>
                      <a:pt x="8" y="0"/>
                    </a:cubicBezTo>
                    <a:cubicBezTo>
                      <a:pt x="54" y="0"/>
                      <a:pt x="101" y="0"/>
                      <a:pt x="148" y="0"/>
                    </a:cubicBezTo>
                    <a:close/>
                    <a:moveTo>
                      <a:pt x="127" y="153"/>
                    </a:moveTo>
                    <a:cubicBezTo>
                      <a:pt x="127" y="151"/>
                      <a:pt x="127" y="149"/>
                      <a:pt x="126" y="146"/>
                    </a:cubicBezTo>
                    <a:cubicBezTo>
                      <a:pt x="122" y="125"/>
                      <a:pt x="110" y="109"/>
                      <a:pt x="96" y="93"/>
                    </a:cubicBezTo>
                    <a:cubicBezTo>
                      <a:pt x="90" y="86"/>
                      <a:pt x="90" y="83"/>
                      <a:pt x="96" y="76"/>
                    </a:cubicBezTo>
                    <a:cubicBezTo>
                      <a:pt x="107" y="63"/>
                      <a:pt x="118" y="49"/>
                      <a:pt x="124" y="32"/>
                    </a:cubicBezTo>
                    <a:cubicBezTo>
                      <a:pt x="125" y="27"/>
                      <a:pt x="126" y="22"/>
                      <a:pt x="128" y="16"/>
                    </a:cubicBezTo>
                    <a:cubicBezTo>
                      <a:pt x="94" y="16"/>
                      <a:pt x="61" y="16"/>
                      <a:pt x="28" y="16"/>
                    </a:cubicBezTo>
                    <a:cubicBezTo>
                      <a:pt x="28" y="19"/>
                      <a:pt x="29" y="21"/>
                      <a:pt x="29" y="23"/>
                    </a:cubicBezTo>
                    <a:cubicBezTo>
                      <a:pt x="33" y="44"/>
                      <a:pt x="46" y="60"/>
                      <a:pt x="59" y="76"/>
                    </a:cubicBezTo>
                    <a:cubicBezTo>
                      <a:pt x="65" y="84"/>
                      <a:pt x="65" y="86"/>
                      <a:pt x="59" y="93"/>
                    </a:cubicBezTo>
                    <a:cubicBezTo>
                      <a:pt x="48" y="106"/>
                      <a:pt x="37" y="120"/>
                      <a:pt x="32" y="137"/>
                    </a:cubicBezTo>
                    <a:cubicBezTo>
                      <a:pt x="30" y="142"/>
                      <a:pt x="29" y="148"/>
                      <a:pt x="28" y="153"/>
                    </a:cubicBezTo>
                    <a:cubicBezTo>
                      <a:pt x="61" y="153"/>
                      <a:pt x="94" y="153"/>
                      <a:pt x="127" y="1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6" name="Freeform 41"/>
              <p:cNvSpPr>
                <a:spLocks/>
              </p:cNvSpPr>
              <p:nvPr/>
            </p:nvSpPr>
            <p:spPr bwMode="auto">
              <a:xfrm>
                <a:off x="-99" y="1796"/>
                <a:ext cx="200" cy="133"/>
              </a:xfrm>
              <a:custGeom>
                <a:avLst/>
                <a:gdLst>
                  <a:gd name="T0" fmla="*/ 41 w 83"/>
                  <a:gd name="T1" fmla="*/ 55 h 55"/>
                  <a:gd name="T2" fmla="*/ 8 w 83"/>
                  <a:gd name="T3" fmla="*/ 55 h 55"/>
                  <a:gd name="T4" fmla="*/ 0 w 83"/>
                  <a:gd name="T5" fmla="*/ 53 h 55"/>
                  <a:gd name="T6" fmla="*/ 3 w 83"/>
                  <a:gd name="T7" fmla="*/ 45 h 55"/>
                  <a:gd name="T8" fmla="*/ 25 w 83"/>
                  <a:gd name="T9" fmla="*/ 22 h 55"/>
                  <a:gd name="T10" fmla="*/ 38 w 83"/>
                  <a:gd name="T11" fmla="*/ 4 h 55"/>
                  <a:gd name="T12" fmla="*/ 41 w 83"/>
                  <a:gd name="T13" fmla="*/ 0 h 55"/>
                  <a:gd name="T14" fmla="*/ 45 w 83"/>
                  <a:gd name="T15" fmla="*/ 4 h 55"/>
                  <a:gd name="T16" fmla="*/ 58 w 83"/>
                  <a:gd name="T17" fmla="*/ 22 h 55"/>
                  <a:gd name="T18" fmla="*/ 81 w 83"/>
                  <a:gd name="T19" fmla="*/ 46 h 55"/>
                  <a:gd name="T20" fmla="*/ 83 w 83"/>
                  <a:gd name="T21" fmla="*/ 53 h 55"/>
                  <a:gd name="T22" fmla="*/ 77 w 83"/>
                  <a:gd name="T23" fmla="*/ 55 h 55"/>
                  <a:gd name="T24" fmla="*/ 41 w 83"/>
                  <a:gd name="T25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55">
                    <a:moveTo>
                      <a:pt x="41" y="55"/>
                    </a:moveTo>
                    <a:cubicBezTo>
                      <a:pt x="30" y="55"/>
                      <a:pt x="19" y="55"/>
                      <a:pt x="8" y="55"/>
                    </a:cubicBezTo>
                    <a:cubicBezTo>
                      <a:pt x="5" y="55"/>
                      <a:pt x="3" y="53"/>
                      <a:pt x="0" y="53"/>
                    </a:cubicBezTo>
                    <a:cubicBezTo>
                      <a:pt x="1" y="50"/>
                      <a:pt x="1" y="47"/>
                      <a:pt x="3" y="45"/>
                    </a:cubicBezTo>
                    <a:cubicBezTo>
                      <a:pt x="10" y="37"/>
                      <a:pt x="17" y="29"/>
                      <a:pt x="25" y="22"/>
                    </a:cubicBezTo>
                    <a:cubicBezTo>
                      <a:pt x="31" y="16"/>
                      <a:pt x="37" y="12"/>
                      <a:pt x="38" y="4"/>
                    </a:cubicBezTo>
                    <a:cubicBezTo>
                      <a:pt x="39" y="2"/>
                      <a:pt x="40" y="1"/>
                      <a:pt x="41" y="0"/>
                    </a:cubicBezTo>
                    <a:cubicBezTo>
                      <a:pt x="43" y="1"/>
                      <a:pt x="45" y="2"/>
                      <a:pt x="45" y="4"/>
                    </a:cubicBezTo>
                    <a:cubicBezTo>
                      <a:pt x="46" y="12"/>
                      <a:pt x="52" y="16"/>
                      <a:pt x="58" y="22"/>
                    </a:cubicBezTo>
                    <a:cubicBezTo>
                      <a:pt x="66" y="29"/>
                      <a:pt x="74" y="38"/>
                      <a:pt x="81" y="46"/>
                    </a:cubicBezTo>
                    <a:cubicBezTo>
                      <a:pt x="82" y="48"/>
                      <a:pt x="83" y="51"/>
                      <a:pt x="83" y="53"/>
                    </a:cubicBezTo>
                    <a:cubicBezTo>
                      <a:pt x="82" y="54"/>
                      <a:pt x="79" y="55"/>
                      <a:pt x="77" y="55"/>
                    </a:cubicBezTo>
                    <a:cubicBezTo>
                      <a:pt x="65" y="55"/>
                      <a:pt x="53" y="55"/>
                      <a:pt x="41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7" name="Freeform 42"/>
              <p:cNvSpPr>
                <a:spLocks/>
              </p:cNvSpPr>
              <p:nvPr/>
            </p:nvSpPr>
            <p:spPr bwMode="auto">
              <a:xfrm>
                <a:off x="-55" y="1666"/>
                <a:ext cx="115" cy="109"/>
              </a:xfrm>
              <a:custGeom>
                <a:avLst/>
                <a:gdLst>
                  <a:gd name="T0" fmla="*/ 24 w 48"/>
                  <a:gd name="T1" fmla="*/ 0 h 45"/>
                  <a:gd name="T2" fmla="*/ 41 w 48"/>
                  <a:gd name="T3" fmla="*/ 0 h 45"/>
                  <a:gd name="T4" fmla="*/ 45 w 48"/>
                  <a:gd name="T5" fmla="*/ 7 h 45"/>
                  <a:gd name="T6" fmla="*/ 35 w 48"/>
                  <a:gd name="T7" fmla="*/ 25 h 45"/>
                  <a:gd name="T8" fmla="*/ 27 w 48"/>
                  <a:gd name="T9" fmla="*/ 41 h 45"/>
                  <a:gd name="T10" fmla="*/ 24 w 48"/>
                  <a:gd name="T11" fmla="*/ 45 h 45"/>
                  <a:gd name="T12" fmla="*/ 21 w 48"/>
                  <a:gd name="T13" fmla="*/ 43 h 45"/>
                  <a:gd name="T14" fmla="*/ 7 w 48"/>
                  <a:gd name="T15" fmla="*/ 18 h 45"/>
                  <a:gd name="T16" fmla="*/ 2 w 48"/>
                  <a:gd name="T17" fmla="*/ 7 h 45"/>
                  <a:gd name="T18" fmla="*/ 6 w 48"/>
                  <a:gd name="T19" fmla="*/ 0 h 45"/>
                  <a:gd name="T20" fmla="*/ 24 w 48"/>
                  <a:gd name="T2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5">
                    <a:moveTo>
                      <a:pt x="24" y="0"/>
                    </a:moveTo>
                    <a:cubicBezTo>
                      <a:pt x="30" y="0"/>
                      <a:pt x="35" y="0"/>
                      <a:pt x="41" y="0"/>
                    </a:cubicBezTo>
                    <a:cubicBezTo>
                      <a:pt x="45" y="0"/>
                      <a:pt x="48" y="2"/>
                      <a:pt x="45" y="7"/>
                    </a:cubicBezTo>
                    <a:cubicBezTo>
                      <a:pt x="42" y="13"/>
                      <a:pt x="39" y="19"/>
                      <a:pt x="35" y="25"/>
                    </a:cubicBezTo>
                    <a:cubicBezTo>
                      <a:pt x="33" y="30"/>
                      <a:pt x="30" y="36"/>
                      <a:pt x="27" y="41"/>
                    </a:cubicBezTo>
                    <a:cubicBezTo>
                      <a:pt x="26" y="43"/>
                      <a:pt x="25" y="44"/>
                      <a:pt x="24" y="45"/>
                    </a:cubicBezTo>
                    <a:cubicBezTo>
                      <a:pt x="23" y="45"/>
                      <a:pt x="21" y="43"/>
                      <a:pt x="21" y="43"/>
                    </a:cubicBezTo>
                    <a:cubicBezTo>
                      <a:pt x="20" y="32"/>
                      <a:pt x="12" y="26"/>
                      <a:pt x="7" y="18"/>
                    </a:cubicBezTo>
                    <a:cubicBezTo>
                      <a:pt x="5" y="14"/>
                      <a:pt x="4" y="10"/>
                      <a:pt x="2" y="7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12" y="0"/>
                      <a:pt x="18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30" name="Группа 129"/>
          <p:cNvGrpSpPr/>
          <p:nvPr/>
        </p:nvGrpSpPr>
        <p:grpSpPr>
          <a:xfrm>
            <a:off x="61775" y="5840385"/>
            <a:ext cx="817227" cy="475253"/>
            <a:chOff x="-795017" y="2692105"/>
            <a:chExt cx="817227" cy="475253"/>
          </a:xfrm>
        </p:grpSpPr>
        <p:grpSp>
          <p:nvGrpSpPr>
            <p:cNvPr id="131" name="Группа 130"/>
            <p:cNvGrpSpPr/>
            <p:nvPr/>
          </p:nvGrpSpPr>
          <p:grpSpPr>
            <a:xfrm>
              <a:off x="-795017" y="2692105"/>
              <a:ext cx="817227" cy="475253"/>
              <a:chOff x="-792725" y="4047737"/>
              <a:chExt cx="817227" cy="475253"/>
            </a:xfrm>
          </p:grpSpPr>
          <p:sp>
            <p:nvSpPr>
              <p:cNvPr id="139" name="Овал 138"/>
              <p:cNvSpPr/>
              <p:nvPr/>
            </p:nvSpPr>
            <p:spPr>
              <a:xfrm>
                <a:off x="-624029" y="4047737"/>
                <a:ext cx="475253" cy="475253"/>
              </a:xfrm>
              <a:prstGeom prst="ellipse">
                <a:avLst/>
              </a:prstGeom>
              <a:solidFill>
                <a:srgbClr val="2B60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0" name="Прямоугольник 139"/>
              <p:cNvSpPr/>
              <p:nvPr/>
            </p:nvSpPr>
            <p:spPr>
              <a:xfrm>
                <a:off x="-792725" y="4253256"/>
                <a:ext cx="817227" cy="24439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5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обеспечение</a:t>
                </a:r>
              </a:p>
            </p:txBody>
          </p:sp>
        </p:grpSp>
        <p:grpSp>
          <p:nvGrpSpPr>
            <p:cNvPr id="132" name="Group 1462"/>
            <p:cNvGrpSpPr/>
            <p:nvPr/>
          </p:nvGrpSpPr>
          <p:grpSpPr>
            <a:xfrm>
              <a:off x="-464841" y="2793202"/>
              <a:ext cx="153095" cy="161033"/>
              <a:chOff x="2489201" y="17492663"/>
              <a:chExt cx="379413" cy="500063"/>
            </a:xfrm>
            <a:solidFill>
              <a:schemeClr val="bg1"/>
            </a:solidFill>
          </p:grpSpPr>
          <p:sp>
            <p:nvSpPr>
              <p:cNvPr id="133" name="Freeform 584"/>
              <p:cNvSpPr>
                <a:spLocks/>
              </p:cNvSpPr>
              <p:nvPr/>
            </p:nvSpPr>
            <p:spPr bwMode="auto">
              <a:xfrm>
                <a:off x="2555876" y="17681575"/>
                <a:ext cx="246063" cy="36513"/>
              </a:xfrm>
              <a:custGeom>
                <a:avLst/>
                <a:gdLst>
                  <a:gd name="T0" fmla="*/ 78 w 84"/>
                  <a:gd name="T1" fmla="*/ 12 h 12"/>
                  <a:gd name="T2" fmla="*/ 6 w 84"/>
                  <a:gd name="T3" fmla="*/ 12 h 12"/>
                  <a:gd name="T4" fmla="*/ 0 w 84"/>
                  <a:gd name="T5" fmla="*/ 6 h 12"/>
                  <a:gd name="T6" fmla="*/ 6 w 84"/>
                  <a:gd name="T7" fmla="*/ 0 h 12"/>
                  <a:gd name="T8" fmla="*/ 78 w 84"/>
                  <a:gd name="T9" fmla="*/ 0 h 12"/>
                  <a:gd name="T10" fmla="*/ 84 w 84"/>
                  <a:gd name="T11" fmla="*/ 6 h 12"/>
                  <a:gd name="T12" fmla="*/ 78 w 8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2">
                    <a:moveTo>
                      <a:pt x="7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1" y="0"/>
                      <a:pt x="84" y="3"/>
                      <a:pt x="84" y="6"/>
                    </a:cubicBezTo>
                    <a:cubicBezTo>
                      <a:pt x="84" y="10"/>
                      <a:pt x="81" y="12"/>
                      <a:pt x="7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585"/>
              <p:cNvSpPr>
                <a:spLocks/>
              </p:cNvSpPr>
              <p:nvPr/>
            </p:nvSpPr>
            <p:spPr bwMode="auto">
              <a:xfrm>
                <a:off x="2555876" y="17740313"/>
                <a:ext cx="246063" cy="34925"/>
              </a:xfrm>
              <a:custGeom>
                <a:avLst/>
                <a:gdLst>
                  <a:gd name="T0" fmla="*/ 78 w 84"/>
                  <a:gd name="T1" fmla="*/ 12 h 12"/>
                  <a:gd name="T2" fmla="*/ 6 w 84"/>
                  <a:gd name="T3" fmla="*/ 12 h 12"/>
                  <a:gd name="T4" fmla="*/ 0 w 84"/>
                  <a:gd name="T5" fmla="*/ 6 h 12"/>
                  <a:gd name="T6" fmla="*/ 6 w 84"/>
                  <a:gd name="T7" fmla="*/ 0 h 12"/>
                  <a:gd name="T8" fmla="*/ 78 w 84"/>
                  <a:gd name="T9" fmla="*/ 0 h 12"/>
                  <a:gd name="T10" fmla="*/ 84 w 84"/>
                  <a:gd name="T11" fmla="*/ 6 h 12"/>
                  <a:gd name="T12" fmla="*/ 78 w 8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2">
                    <a:moveTo>
                      <a:pt x="7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1" y="0"/>
                      <a:pt x="84" y="3"/>
                      <a:pt x="84" y="6"/>
                    </a:cubicBezTo>
                    <a:cubicBezTo>
                      <a:pt x="84" y="10"/>
                      <a:pt x="81" y="12"/>
                      <a:pt x="7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Freeform 586"/>
              <p:cNvSpPr>
                <a:spLocks/>
              </p:cNvSpPr>
              <p:nvPr/>
            </p:nvSpPr>
            <p:spPr bwMode="auto">
              <a:xfrm>
                <a:off x="2555876" y="17799050"/>
                <a:ext cx="246063" cy="34925"/>
              </a:xfrm>
              <a:custGeom>
                <a:avLst/>
                <a:gdLst>
                  <a:gd name="T0" fmla="*/ 78 w 84"/>
                  <a:gd name="T1" fmla="*/ 12 h 12"/>
                  <a:gd name="T2" fmla="*/ 6 w 84"/>
                  <a:gd name="T3" fmla="*/ 12 h 12"/>
                  <a:gd name="T4" fmla="*/ 0 w 84"/>
                  <a:gd name="T5" fmla="*/ 6 h 12"/>
                  <a:gd name="T6" fmla="*/ 6 w 84"/>
                  <a:gd name="T7" fmla="*/ 0 h 12"/>
                  <a:gd name="T8" fmla="*/ 78 w 84"/>
                  <a:gd name="T9" fmla="*/ 0 h 12"/>
                  <a:gd name="T10" fmla="*/ 84 w 84"/>
                  <a:gd name="T11" fmla="*/ 6 h 12"/>
                  <a:gd name="T12" fmla="*/ 78 w 8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2">
                    <a:moveTo>
                      <a:pt x="7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1" y="0"/>
                      <a:pt x="84" y="3"/>
                      <a:pt x="84" y="6"/>
                    </a:cubicBezTo>
                    <a:cubicBezTo>
                      <a:pt x="84" y="10"/>
                      <a:pt x="81" y="12"/>
                      <a:pt x="7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587"/>
              <p:cNvSpPr>
                <a:spLocks/>
              </p:cNvSpPr>
              <p:nvPr/>
            </p:nvSpPr>
            <p:spPr bwMode="auto">
              <a:xfrm>
                <a:off x="2555876" y="17860963"/>
                <a:ext cx="141288" cy="34925"/>
              </a:xfrm>
              <a:custGeom>
                <a:avLst/>
                <a:gdLst>
                  <a:gd name="T0" fmla="*/ 42 w 48"/>
                  <a:gd name="T1" fmla="*/ 12 h 12"/>
                  <a:gd name="T2" fmla="*/ 6 w 48"/>
                  <a:gd name="T3" fmla="*/ 12 h 12"/>
                  <a:gd name="T4" fmla="*/ 0 w 48"/>
                  <a:gd name="T5" fmla="*/ 6 h 12"/>
                  <a:gd name="T6" fmla="*/ 6 w 48"/>
                  <a:gd name="T7" fmla="*/ 0 h 12"/>
                  <a:gd name="T8" fmla="*/ 42 w 48"/>
                  <a:gd name="T9" fmla="*/ 0 h 12"/>
                  <a:gd name="T10" fmla="*/ 48 w 48"/>
                  <a:gd name="T11" fmla="*/ 6 h 12"/>
                  <a:gd name="T12" fmla="*/ 42 w 4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2">
                    <a:moveTo>
                      <a:pt x="4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5" y="0"/>
                      <a:pt x="48" y="2"/>
                      <a:pt x="48" y="6"/>
                    </a:cubicBezTo>
                    <a:cubicBezTo>
                      <a:pt x="48" y="9"/>
                      <a:pt x="45" y="12"/>
                      <a:pt x="4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588"/>
              <p:cNvSpPr>
                <a:spLocks/>
              </p:cNvSpPr>
              <p:nvPr/>
            </p:nvSpPr>
            <p:spPr bwMode="auto">
              <a:xfrm>
                <a:off x="2489201" y="17492663"/>
                <a:ext cx="379413" cy="500063"/>
              </a:xfrm>
              <a:custGeom>
                <a:avLst/>
                <a:gdLst>
                  <a:gd name="T0" fmla="*/ 112 w 130"/>
                  <a:gd name="T1" fmla="*/ 171 h 171"/>
                  <a:gd name="T2" fmla="*/ 17 w 130"/>
                  <a:gd name="T3" fmla="*/ 171 h 171"/>
                  <a:gd name="T4" fmla="*/ 0 w 130"/>
                  <a:gd name="T5" fmla="*/ 153 h 171"/>
                  <a:gd name="T6" fmla="*/ 0 w 130"/>
                  <a:gd name="T7" fmla="*/ 18 h 171"/>
                  <a:gd name="T8" fmla="*/ 17 w 130"/>
                  <a:gd name="T9" fmla="*/ 0 h 171"/>
                  <a:gd name="T10" fmla="*/ 23 w 130"/>
                  <a:gd name="T11" fmla="*/ 6 h 171"/>
                  <a:gd name="T12" fmla="*/ 17 w 130"/>
                  <a:gd name="T13" fmla="*/ 12 h 171"/>
                  <a:gd name="T14" fmla="*/ 12 w 130"/>
                  <a:gd name="T15" fmla="*/ 18 h 171"/>
                  <a:gd name="T16" fmla="*/ 12 w 130"/>
                  <a:gd name="T17" fmla="*/ 153 h 171"/>
                  <a:gd name="T18" fmla="*/ 17 w 130"/>
                  <a:gd name="T19" fmla="*/ 159 h 171"/>
                  <a:gd name="T20" fmla="*/ 112 w 130"/>
                  <a:gd name="T21" fmla="*/ 159 h 171"/>
                  <a:gd name="T22" fmla="*/ 118 w 130"/>
                  <a:gd name="T23" fmla="*/ 153 h 171"/>
                  <a:gd name="T24" fmla="*/ 118 w 130"/>
                  <a:gd name="T25" fmla="*/ 18 h 171"/>
                  <a:gd name="T26" fmla="*/ 112 w 130"/>
                  <a:gd name="T27" fmla="*/ 12 h 171"/>
                  <a:gd name="T28" fmla="*/ 89 w 130"/>
                  <a:gd name="T29" fmla="*/ 12 h 171"/>
                  <a:gd name="T30" fmla="*/ 83 w 130"/>
                  <a:gd name="T31" fmla="*/ 6 h 171"/>
                  <a:gd name="T32" fmla="*/ 89 w 130"/>
                  <a:gd name="T33" fmla="*/ 0 h 171"/>
                  <a:gd name="T34" fmla="*/ 112 w 130"/>
                  <a:gd name="T35" fmla="*/ 0 h 171"/>
                  <a:gd name="T36" fmla="*/ 130 w 130"/>
                  <a:gd name="T37" fmla="*/ 18 h 171"/>
                  <a:gd name="T38" fmla="*/ 130 w 130"/>
                  <a:gd name="T39" fmla="*/ 153 h 171"/>
                  <a:gd name="T40" fmla="*/ 112 w 130"/>
                  <a:gd name="T41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0" h="171">
                    <a:moveTo>
                      <a:pt x="112" y="171"/>
                    </a:moveTo>
                    <a:cubicBezTo>
                      <a:pt x="17" y="171"/>
                      <a:pt x="17" y="171"/>
                      <a:pt x="17" y="171"/>
                    </a:cubicBezTo>
                    <a:cubicBezTo>
                      <a:pt x="8" y="171"/>
                      <a:pt x="0" y="163"/>
                      <a:pt x="0" y="1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7" y="0"/>
                    </a:cubicBezTo>
                    <a:cubicBezTo>
                      <a:pt x="21" y="0"/>
                      <a:pt x="23" y="3"/>
                      <a:pt x="23" y="6"/>
                    </a:cubicBezTo>
                    <a:cubicBezTo>
                      <a:pt x="23" y="9"/>
                      <a:pt x="21" y="12"/>
                      <a:pt x="17" y="12"/>
                    </a:cubicBezTo>
                    <a:cubicBezTo>
                      <a:pt x="14" y="12"/>
                      <a:pt x="12" y="14"/>
                      <a:pt x="12" y="18"/>
                    </a:cubicBezTo>
                    <a:cubicBezTo>
                      <a:pt x="12" y="153"/>
                      <a:pt x="12" y="153"/>
                      <a:pt x="12" y="153"/>
                    </a:cubicBezTo>
                    <a:cubicBezTo>
                      <a:pt x="12" y="156"/>
                      <a:pt x="14" y="159"/>
                      <a:pt x="17" y="159"/>
                    </a:cubicBezTo>
                    <a:cubicBezTo>
                      <a:pt x="112" y="159"/>
                      <a:pt x="112" y="159"/>
                      <a:pt x="112" y="159"/>
                    </a:cubicBezTo>
                    <a:cubicBezTo>
                      <a:pt x="116" y="159"/>
                      <a:pt x="118" y="156"/>
                      <a:pt x="118" y="153"/>
                    </a:cubicBezTo>
                    <a:cubicBezTo>
                      <a:pt x="118" y="18"/>
                      <a:pt x="118" y="18"/>
                      <a:pt x="118" y="18"/>
                    </a:cubicBezTo>
                    <a:cubicBezTo>
                      <a:pt x="118" y="14"/>
                      <a:pt x="116" y="12"/>
                      <a:pt x="112" y="12"/>
                    </a:cubicBezTo>
                    <a:cubicBezTo>
                      <a:pt x="89" y="12"/>
                      <a:pt x="89" y="12"/>
                      <a:pt x="89" y="12"/>
                    </a:cubicBezTo>
                    <a:cubicBezTo>
                      <a:pt x="86" y="12"/>
                      <a:pt x="83" y="9"/>
                      <a:pt x="83" y="6"/>
                    </a:cubicBezTo>
                    <a:cubicBezTo>
                      <a:pt x="83" y="3"/>
                      <a:pt x="86" y="0"/>
                      <a:pt x="89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22" y="0"/>
                      <a:pt x="130" y="8"/>
                      <a:pt x="130" y="18"/>
                    </a:cubicBezTo>
                    <a:cubicBezTo>
                      <a:pt x="130" y="153"/>
                      <a:pt x="130" y="153"/>
                      <a:pt x="130" y="153"/>
                    </a:cubicBezTo>
                    <a:cubicBezTo>
                      <a:pt x="130" y="163"/>
                      <a:pt x="122" y="171"/>
                      <a:pt x="112" y="1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589"/>
              <p:cNvSpPr>
                <a:spLocks/>
              </p:cNvSpPr>
              <p:nvPr/>
            </p:nvSpPr>
            <p:spPr bwMode="auto">
              <a:xfrm>
                <a:off x="2573338" y="17492663"/>
                <a:ext cx="141288" cy="142875"/>
              </a:xfrm>
              <a:custGeom>
                <a:avLst/>
                <a:gdLst>
                  <a:gd name="T0" fmla="*/ 32 w 48"/>
                  <a:gd name="T1" fmla="*/ 49 h 49"/>
                  <a:gd name="T2" fmla="*/ 16 w 48"/>
                  <a:gd name="T3" fmla="*/ 49 h 49"/>
                  <a:gd name="T4" fmla="*/ 0 w 48"/>
                  <a:gd name="T5" fmla="*/ 32 h 49"/>
                  <a:gd name="T6" fmla="*/ 0 w 48"/>
                  <a:gd name="T7" fmla="*/ 6 h 49"/>
                  <a:gd name="T8" fmla="*/ 6 w 48"/>
                  <a:gd name="T9" fmla="*/ 0 h 49"/>
                  <a:gd name="T10" fmla="*/ 12 w 48"/>
                  <a:gd name="T11" fmla="*/ 6 h 49"/>
                  <a:gd name="T12" fmla="*/ 12 w 48"/>
                  <a:gd name="T13" fmla="*/ 32 h 49"/>
                  <a:gd name="T14" fmla="*/ 16 w 48"/>
                  <a:gd name="T15" fmla="*/ 37 h 49"/>
                  <a:gd name="T16" fmla="*/ 32 w 48"/>
                  <a:gd name="T17" fmla="*/ 37 h 49"/>
                  <a:gd name="T18" fmla="*/ 36 w 48"/>
                  <a:gd name="T19" fmla="*/ 32 h 49"/>
                  <a:gd name="T20" fmla="*/ 36 w 48"/>
                  <a:gd name="T21" fmla="*/ 6 h 49"/>
                  <a:gd name="T22" fmla="*/ 42 w 48"/>
                  <a:gd name="T23" fmla="*/ 0 h 49"/>
                  <a:gd name="T24" fmla="*/ 48 w 48"/>
                  <a:gd name="T25" fmla="*/ 6 h 49"/>
                  <a:gd name="T26" fmla="*/ 48 w 48"/>
                  <a:gd name="T27" fmla="*/ 32 h 49"/>
                  <a:gd name="T28" fmla="*/ 32 w 48"/>
                  <a:gd name="T29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8" h="49">
                    <a:moveTo>
                      <a:pt x="32" y="49"/>
                    </a:moveTo>
                    <a:cubicBezTo>
                      <a:pt x="16" y="49"/>
                      <a:pt x="16" y="49"/>
                      <a:pt x="16" y="49"/>
                    </a:cubicBezTo>
                    <a:cubicBezTo>
                      <a:pt x="7" y="49"/>
                      <a:pt x="0" y="42"/>
                      <a:pt x="0" y="3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5"/>
                      <a:pt x="14" y="37"/>
                      <a:pt x="16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7"/>
                      <a:pt x="36" y="35"/>
                      <a:pt x="36" y="32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3"/>
                      <a:pt x="39" y="0"/>
                      <a:pt x="42" y="0"/>
                    </a:cubicBezTo>
                    <a:cubicBezTo>
                      <a:pt x="46" y="0"/>
                      <a:pt x="48" y="3"/>
                      <a:pt x="48" y="6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42"/>
                      <a:pt x="41" y="49"/>
                      <a:pt x="32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62" name="Прямоугольник 61"/>
          <p:cNvSpPr/>
          <p:nvPr/>
        </p:nvSpPr>
        <p:spPr>
          <a:xfrm>
            <a:off x="5526534" y="1751379"/>
            <a:ext cx="3742157" cy="9387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indent="-17145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Проведение сезонных работ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, в соответствии с перечнем, утвержденным Минсельхозом России,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000" dirty="0" err="1">
                <a:latin typeface="Arial" panose="020B0604020202020204" pitchFamily="34" charset="0"/>
                <a:cs typeface="Arial" panose="020B0604020202020204" pitchFamily="34" charset="0"/>
              </a:rPr>
              <a:t>т.ч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соответствии с требованиями Постановления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№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1528</a:t>
            </a:r>
          </a:p>
          <a:p>
            <a:pPr lvl="0" indent="-17145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Пополнение оборотных средств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, в </a:t>
            </a:r>
            <a:r>
              <a:rPr lang="ru-RU" sz="1000" dirty="0" err="1">
                <a:latin typeface="Arial" panose="020B0604020202020204" pitchFamily="34" charset="0"/>
                <a:cs typeface="Arial" panose="020B0604020202020204" pitchFamily="34" charset="0"/>
              </a:rPr>
              <a:t>т.ч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. в соответствии с требованиями Постановления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№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1764</a:t>
            </a:r>
          </a:p>
        </p:txBody>
      </p:sp>
      <p:sp>
        <p:nvSpPr>
          <p:cNvPr id="74" name="Прямоугольник 73"/>
          <p:cNvSpPr/>
          <p:nvPr/>
        </p:nvSpPr>
        <p:spPr>
          <a:xfrm>
            <a:off x="867609" y="4014731"/>
            <a:ext cx="3935528" cy="7398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Расчетная величина</a:t>
            </a:r>
          </a:p>
          <a:p>
            <a:pPr marL="180000" lvl="0" indent="-180000">
              <a:buFont typeface="Arial" panose="020B0604020202020204" pitchFamily="34" charset="0"/>
              <a:buChar char="•"/>
              <a:defRPr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100 тыс. (вкл.)  до 30 млн. руб. (вкл.)</a:t>
            </a:r>
            <a:endParaRPr lang="ru-RU" sz="1000" b="1" dirty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881756" y="4760458"/>
            <a:ext cx="4095019" cy="10673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80000" indent="-180000" algn="just">
              <a:lnSpc>
                <a:spcPct val="100000"/>
              </a:lnSpc>
              <a:spcBef>
                <a:spcPts val="400"/>
              </a:spcBef>
              <a:buClr>
                <a:srgbClr val="2B6030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12 месяцев</a:t>
            </a:r>
          </a:p>
          <a:p>
            <a:pPr marL="180000" indent="-180000" algn="just">
              <a:lnSpc>
                <a:spcPct val="100000"/>
              </a:lnSpc>
              <a:spcBef>
                <a:spcPts val="400"/>
              </a:spcBef>
              <a:buClr>
                <a:srgbClr val="2B6030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18 месяцев *:</a:t>
            </a:r>
          </a:p>
          <a:p>
            <a:pPr marL="180000" indent="-180000" algn="just">
              <a:lnSpc>
                <a:spcPct val="100000"/>
              </a:lnSpc>
              <a:spcBef>
                <a:spcPts val="400"/>
              </a:spcBef>
              <a:buFontTx/>
              <a:buChar char="-"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предприятий растениеводства</a:t>
            </a:r>
          </a:p>
          <a:p>
            <a:pPr marL="180000" indent="-180000" algn="just">
              <a:lnSpc>
                <a:spcPct val="100000"/>
              </a:lnSpc>
              <a:spcBef>
                <a:spcPts val="400"/>
              </a:spcBef>
              <a:buFontTx/>
              <a:buChar char="-"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предприятий мясного скотоводства, коневодства, овцеводства и козоводства</a:t>
            </a:r>
            <a:endParaRPr lang="ru-RU" sz="1000" b="1" dirty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919896" y="5825203"/>
            <a:ext cx="40568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Недвижимость, земельные участки, в </a:t>
            </a:r>
            <a:r>
              <a:rPr lang="ru-RU" sz="1000" b="1" dirty="0" err="1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т.ч</a:t>
            </a: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с/х назначения, транспортные средства, с/х техника, оборудование, гарантия АО «Корпорация «МСП» или банковская гарантия, выдаваемая АО «МСП Банк», поручительство</a:t>
            </a:r>
            <a:endParaRPr lang="ru-RU" sz="1000" b="1" dirty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5296620" y="3044181"/>
            <a:ext cx="3907878" cy="27546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180000" indent="-180000" defTabSz="914206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8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возможна </a:t>
            </a:r>
            <a:r>
              <a:rPr lang="ru-RU" sz="8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отсрочка по погашению основного долга в рамках </a:t>
            </a:r>
            <a:r>
              <a:rPr lang="ru-RU" sz="8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кредита</a:t>
            </a:r>
            <a:r>
              <a:rPr lang="ru-RU" sz="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ru-RU" sz="8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b="1" dirty="0" err="1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невозобновляемой</a:t>
            </a:r>
            <a:r>
              <a:rPr lang="ru-RU" sz="8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кредитной </a:t>
            </a:r>
            <a:r>
              <a:rPr lang="ru-RU" sz="8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линии: </a:t>
            </a:r>
            <a:r>
              <a:rPr lang="ru-RU" sz="800" i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</a:t>
            </a:r>
            <a:r>
              <a:rPr lang="ru-RU" sz="800" i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сроке кредитования до 12 месяцев – не более 3 </a:t>
            </a:r>
            <a:r>
              <a:rPr lang="ru-RU" sz="800" i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месяцев; при </a:t>
            </a:r>
            <a:r>
              <a:rPr lang="ru-RU" sz="800" i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сроке кредитования свыше 12 месяцев – не более 6 месяцев</a:t>
            </a:r>
            <a:r>
              <a:rPr lang="ru-RU" sz="800" i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80000" indent="-180000" defTabSz="914206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8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возможен </a:t>
            </a:r>
            <a:r>
              <a:rPr lang="ru-RU" sz="8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досрочный возврат кредита без условия оплаты </a:t>
            </a:r>
            <a:r>
              <a:rPr lang="ru-RU" sz="8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комиссии</a:t>
            </a:r>
          </a:p>
          <a:p>
            <a:pPr marL="180000" indent="-180000" defTabSz="914206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8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сокращенный </a:t>
            </a:r>
            <a:r>
              <a:rPr lang="ru-RU" sz="8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перечень </a:t>
            </a:r>
            <a:r>
              <a:rPr lang="ru-RU" sz="8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документов от </a:t>
            </a:r>
            <a:r>
              <a:rPr lang="ru-RU" sz="8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ru-RU" sz="8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документов</a:t>
            </a:r>
          </a:p>
          <a:p>
            <a:pPr marL="180000" indent="-180000" defTabSz="914206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8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упрощенный </a:t>
            </a:r>
            <a:r>
              <a:rPr lang="ru-RU" sz="8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порядок </a:t>
            </a:r>
            <a:r>
              <a:rPr lang="ru-RU" sz="8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сроки рассмотрения от </a:t>
            </a:r>
            <a:r>
              <a:rPr lang="ru-RU" sz="8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ru-RU" sz="8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дней</a:t>
            </a:r>
          </a:p>
          <a:p>
            <a:pPr marL="180000" indent="-180000" defTabSz="914206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8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предусмотрена возможность упрощенного </a:t>
            </a:r>
            <a:r>
              <a:rPr lang="ru-RU" sz="8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рассмотрения клиента (ИП/ИП-глав КФХ) </a:t>
            </a:r>
            <a:r>
              <a:rPr lang="ru-RU" sz="8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сумме лимита до 10 </a:t>
            </a:r>
            <a:r>
              <a:rPr lang="ru-RU" sz="800" b="1" dirty="0" err="1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млн.руб</a:t>
            </a:r>
            <a:r>
              <a:rPr lang="ru-RU" sz="8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ru-RU" sz="800" b="1" dirty="0" smtClean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 defTabSz="914206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8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предусмотрено страхование заемщиком залогового обеспечения</a:t>
            </a:r>
          </a:p>
          <a:p>
            <a:pPr marL="180000" indent="-180000" defTabSz="914206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8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8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редусмотрено поддержание чистых кредитовых оборотов по счетам в Банке</a:t>
            </a:r>
          </a:p>
          <a:p>
            <a:endParaRPr lang="ru-RU" sz="900" b="1" dirty="0" smtClean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843204" y="3112258"/>
            <a:ext cx="3844745" cy="864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80000" indent="-180000" algn="just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ЮЛ</a:t>
            </a:r>
            <a:r>
              <a:rPr lang="ru-RU" sz="10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в </a:t>
            </a:r>
            <a:r>
              <a:rPr lang="ru-RU" sz="1000" b="1" dirty="0" err="1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т.ч</a:t>
            </a:r>
            <a:r>
              <a:rPr lang="ru-RU" sz="10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КФХ-ЮЛ,</a:t>
            </a:r>
            <a:r>
              <a:rPr lang="ru-RU" sz="1000" b="1" i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</a:t>
            </a:r>
            <a:r>
              <a:rPr lang="ru-RU" sz="1000" b="1" i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исключением </a:t>
            </a:r>
            <a:r>
              <a:rPr lang="ru-RU" sz="1000" b="1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СПОК, КПК, включая СКПК,­ гарантийных фондов, ГУП, МУП </a:t>
            </a:r>
            <a:endParaRPr lang="ru-RU" sz="1000" b="1" i="1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 algn="just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ИП, </a:t>
            </a:r>
            <a:r>
              <a:rPr lang="ru-RU" sz="1000" b="1" dirty="0">
                <a:solidFill>
                  <a:srgbClr val="2B6030"/>
                </a:solidFill>
              </a:rPr>
              <a:t>в </a:t>
            </a:r>
            <a:r>
              <a:rPr lang="ru-RU" sz="1000" b="1" dirty="0" err="1">
                <a:solidFill>
                  <a:srgbClr val="2B6030"/>
                </a:solidFill>
              </a:rPr>
              <a:t>т.ч</a:t>
            </a:r>
            <a:r>
              <a:rPr lang="ru-RU" sz="1000" b="1" dirty="0">
                <a:solidFill>
                  <a:srgbClr val="2B6030"/>
                </a:solidFill>
              </a:rPr>
              <a:t>. ИП - глава </a:t>
            </a:r>
            <a:r>
              <a:rPr lang="ru-RU" sz="1000" b="1" dirty="0" smtClean="0">
                <a:solidFill>
                  <a:srgbClr val="2B6030"/>
                </a:solidFill>
              </a:rPr>
              <a:t>КФХ</a:t>
            </a:r>
            <a:endParaRPr lang="ru-RU" sz="1000" b="1" dirty="0" smtClean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 algn="just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 </a:t>
            </a:r>
            <a:r>
              <a:rPr lang="ru-RU" sz="9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Отраслевая специализация  клиента и ГСК отлична от запрещенных видов деятельности</a:t>
            </a:r>
            <a:endParaRPr lang="ru-RU" sz="900" b="1" dirty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5372961" y="6060084"/>
            <a:ext cx="38338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* За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исключением кредитов предоставляемых в соответствии с Правилами льготного кредитования № 1528 № 1764. В рамках указанных Правил срок кредитования не должен превышать 12 месяцев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45621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ятиугольник 10"/>
          <p:cNvSpPr/>
          <p:nvPr/>
        </p:nvSpPr>
        <p:spPr>
          <a:xfrm flipH="1">
            <a:off x="4561367" y="1547866"/>
            <a:ext cx="4645476" cy="1489901"/>
          </a:xfrm>
          <a:prstGeom prst="homePlate">
            <a:avLst/>
          </a:prstGeom>
          <a:solidFill>
            <a:srgbClr val="F8D3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221" y="533758"/>
            <a:ext cx="4910868" cy="633943"/>
          </a:xfrm>
        </p:spPr>
        <p:txBody>
          <a:bodyPr>
            <a:noAutofit/>
          </a:bodyPr>
          <a:lstStyle/>
          <a:p>
            <a:r>
              <a:rPr lang="ru-RU" sz="2400" dirty="0"/>
              <a:t>КРЕДИТЫ </a:t>
            </a:r>
            <a:r>
              <a:rPr lang="ru-RU" sz="2400" dirty="0" smtClean="0"/>
              <a:t>НА ИНВЕСТИЦИОННЫЕ ЦЕЛИ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61C1-2457-E848-BB6B-E1DA9A549776}" type="slidenum">
              <a:rPr lang="en-US" smtClean="0">
                <a:solidFill>
                  <a:prstClr val="white"/>
                </a:solidFill>
              </a:rPr>
              <a:pPr/>
              <a:t>4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21534" y="1944347"/>
            <a:ext cx="864096" cy="86409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ятиугольник 9"/>
          <p:cNvSpPr/>
          <p:nvPr/>
        </p:nvSpPr>
        <p:spPr>
          <a:xfrm>
            <a:off x="0" y="1606195"/>
            <a:ext cx="4559021" cy="1373245"/>
          </a:xfrm>
          <a:prstGeom prst="homePlate">
            <a:avLst/>
          </a:prstGeom>
          <a:solidFill>
            <a:srgbClr val="2B6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504935" y="1530132"/>
            <a:ext cx="3861400" cy="140038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Приобретение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 транспортных средств, техники, в </a:t>
            </a:r>
            <a:r>
              <a:rPr lang="ru-RU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т.ч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б/у с/х техники, оборудования, племенного/ </a:t>
            </a:r>
            <a:r>
              <a:rPr lang="ru-RU" sz="1000" dirty="0" err="1">
                <a:latin typeface="Arial" panose="020B0604020202020204" pitchFamily="34" charset="0"/>
                <a:cs typeface="Arial" panose="020B0604020202020204" pitchFamily="34" charset="0"/>
              </a:rPr>
              <a:t>неплеменного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 (товарного) молодняка с/х животных, земельных участков из состава земель с/х назначения</a:t>
            </a:r>
            <a:endParaRPr lang="en-US" sz="10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Реализация программ льготного кредитования </a:t>
            </a:r>
            <a:b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№ 1528 и № 1764/иных программ на инвестиционные цели, </a:t>
            </a:r>
            <a:r>
              <a:rPr lang="ru-RU" sz="1000" i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кроме строительства, реконструкции и модернизации основных средств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487188" y="3102497"/>
            <a:ext cx="4719656" cy="330859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180000" indent="-180000" defTabSz="914206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8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сумма кредита определяется с учетом результатов финансово-хозяйственной деятельности клиента и потребности клиента в кредитных средствах, но не более 100% стоимости имущества по договору купли-продажи:  </a:t>
            </a:r>
          </a:p>
          <a:p>
            <a:pPr marL="423450" indent="-171450" defTabSz="914206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8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вариант 1: с применением упрощенного подхода оценки платежеспособности клиента (ИП/ИП-глав КФХ) – до 10 млн. руб.</a:t>
            </a:r>
          </a:p>
          <a:p>
            <a:pPr marL="423450" indent="-171450" defTabSz="914206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8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вариант 2: с применением стандартного подхода оценки платежеспособности заемщика – до 30 млн. руб.</a:t>
            </a:r>
          </a:p>
          <a:p>
            <a:pPr marL="423450" indent="-171450" defTabSz="914206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8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100% от рыночной стоимости приобретаемого имущества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8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возможна отсрочка по погашению основного долга: </a:t>
            </a:r>
            <a:r>
              <a:rPr lang="ru-RU" sz="800" b="1" dirty="0"/>
              <a:t> </a:t>
            </a:r>
            <a:r>
              <a:rPr lang="ru-RU" sz="800" dirty="0">
                <a:solidFill>
                  <a:srgbClr val="2B6030"/>
                </a:solidFill>
              </a:rPr>
              <a:t>до 24 месяцев при приобретения ЗУ из состава земель с/х назначения при сроке кредитования от 3 лет; до 9 месяцев для целей приобретения б/у техники; в остальных случаях до 12 месяцев. </a:t>
            </a:r>
            <a:r>
              <a:rPr lang="ru-RU" sz="800" dirty="0" smtClean="0">
                <a:solidFill>
                  <a:srgbClr val="2B6030"/>
                </a:solidFill>
              </a:rPr>
              <a:t> </a:t>
            </a:r>
            <a:r>
              <a:rPr lang="ru-RU" sz="800" u="sng" dirty="0" smtClean="0">
                <a:solidFill>
                  <a:srgbClr val="2B6030"/>
                </a:solidFill>
              </a:rPr>
              <a:t>При </a:t>
            </a:r>
            <a:r>
              <a:rPr lang="ru-RU" sz="800" u="sng" dirty="0">
                <a:solidFill>
                  <a:srgbClr val="2B6030"/>
                </a:solidFill>
              </a:rPr>
              <a:t>кредитовании на срок до 24 месяцев отсрочка не </a:t>
            </a:r>
            <a:r>
              <a:rPr lang="ru-RU" sz="800" u="sng" dirty="0" smtClean="0">
                <a:solidFill>
                  <a:srgbClr val="2B6030"/>
                </a:solidFill>
              </a:rPr>
              <a:t>предоставляется</a:t>
            </a:r>
            <a:r>
              <a:rPr lang="ru-RU" sz="800" dirty="0">
                <a:solidFill>
                  <a:srgbClr val="2B6030"/>
                </a:solidFill>
              </a:rPr>
              <a:t>.</a:t>
            </a:r>
            <a:endParaRPr lang="ru-RU" sz="800" b="1" dirty="0" smtClean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 defTabSz="914206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8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возможен досрочный возврат кредита</a:t>
            </a:r>
          </a:p>
          <a:p>
            <a:pPr marL="180000" indent="-180000" defTabSz="914206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8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размер собственного участия заемщика устанавливается в зависимости от цели кредита</a:t>
            </a:r>
          </a:p>
          <a:p>
            <a:pPr marL="180000" indent="-180000" defTabSz="914206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8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сокращенный пакет документов, упрощенный порядок</a:t>
            </a:r>
          </a:p>
          <a:p>
            <a:pPr marL="180000" indent="-180000" defTabSz="914206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8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предусмотрено страхование заемщиком залогового обеспечения</a:t>
            </a:r>
          </a:p>
          <a:p>
            <a:pPr marL="180000" indent="-180000" defTabSz="914206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8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предусмотрено поддержание чистых кредитовых оборотов по счетам в </a:t>
            </a:r>
            <a:r>
              <a:rPr lang="ru-RU" sz="8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Банке</a:t>
            </a:r>
            <a:endParaRPr lang="ru-RU" sz="800" b="1" dirty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38714" y="3044636"/>
            <a:ext cx="3710949" cy="9199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80000" indent="-180000" algn="just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ЮЛ, в </a:t>
            </a:r>
            <a:r>
              <a:rPr lang="ru-RU" sz="1000" b="1" dirty="0" err="1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т.ч</a:t>
            </a: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КФХ-ЮЛ,</a:t>
            </a:r>
            <a:r>
              <a:rPr lang="ru-RU" sz="1000" b="1" i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i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исключением СПОК, КПК, включая СКПК,­ гарантийных фондов, ГУП, МУП</a:t>
            </a:r>
          </a:p>
          <a:p>
            <a:pPr marL="180000" indent="-180000" algn="just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ИП, в </a:t>
            </a:r>
            <a:r>
              <a:rPr lang="ru-RU" sz="1000" b="1" dirty="0" err="1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т.ч</a:t>
            </a: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ИП – глава КФХ.</a:t>
            </a:r>
          </a:p>
          <a:p>
            <a:pPr algn="just">
              <a:spcBef>
                <a:spcPts val="600"/>
              </a:spcBef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!! </a:t>
            </a:r>
            <a:r>
              <a:rPr lang="ru-RU" sz="9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Отраслевая специализация  клиента и ГСК отлична от запрещенных видов деятельности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38714" y="4104817"/>
            <a:ext cx="3854019" cy="7398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80000" lvl="0" indent="-18000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более 100% рыночной стоимости имущества по договору купли-продажи</a:t>
            </a:r>
          </a:p>
          <a:p>
            <a:pPr marL="180000" lvl="0" indent="-18000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30 млн. руб. (вкл.)</a:t>
            </a:r>
            <a:endParaRPr lang="ru-RU" sz="1000" b="1" dirty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Group 411"/>
          <p:cNvGrpSpPr/>
          <p:nvPr/>
        </p:nvGrpSpPr>
        <p:grpSpPr>
          <a:xfrm>
            <a:off x="590886" y="3761785"/>
            <a:ext cx="121395" cy="161254"/>
            <a:chOff x="2317297" y="1843088"/>
            <a:chExt cx="275230" cy="388938"/>
          </a:xfrm>
          <a:solidFill>
            <a:schemeClr val="bg1"/>
          </a:solidFill>
        </p:grpSpPr>
        <p:sp>
          <p:nvSpPr>
            <p:cNvPr id="59" name="Freeform 280"/>
            <p:cNvSpPr>
              <a:spLocks noEditPoints="1"/>
            </p:cNvSpPr>
            <p:nvPr/>
          </p:nvSpPr>
          <p:spPr bwMode="auto">
            <a:xfrm>
              <a:off x="2405203" y="1843088"/>
              <a:ext cx="187324" cy="263526"/>
            </a:xfrm>
            <a:custGeom>
              <a:avLst/>
              <a:gdLst>
                <a:gd name="T0" fmla="*/ 35 w 64"/>
                <a:gd name="T1" fmla="*/ 90 h 90"/>
                <a:gd name="T2" fmla="*/ 30 w 64"/>
                <a:gd name="T3" fmla="*/ 90 h 90"/>
                <a:gd name="T4" fmla="*/ 0 w 64"/>
                <a:gd name="T5" fmla="*/ 60 h 90"/>
                <a:gd name="T6" fmla="*/ 0 w 64"/>
                <a:gd name="T7" fmla="*/ 30 h 90"/>
                <a:gd name="T8" fmla="*/ 30 w 64"/>
                <a:gd name="T9" fmla="*/ 0 h 90"/>
                <a:gd name="T10" fmla="*/ 35 w 64"/>
                <a:gd name="T11" fmla="*/ 0 h 90"/>
                <a:gd name="T12" fmla="*/ 64 w 64"/>
                <a:gd name="T13" fmla="*/ 30 h 90"/>
                <a:gd name="T14" fmla="*/ 64 w 64"/>
                <a:gd name="T15" fmla="*/ 60 h 90"/>
                <a:gd name="T16" fmla="*/ 35 w 64"/>
                <a:gd name="T17" fmla="*/ 90 h 90"/>
                <a:gd name="T18" fmla="*/ 30 w 64"/>
                <a:gd name="T19" fmla="*/ 12 h 90"/>
                <a:gd name="T20" fmla="*/ 12 w 64"/>
                <a:gd name="T21" fmla="*/ 30 h 90"/>
                <a:gd name="T22" fmla="*/ 12 w 64"/>
                <a:gd name="T23" fmla="*/ 60 h 90"/>
                <a:gd name="T24" fmla="*/ 30 w 64"/>
                <a:gd name="T25" fmla="*/ 78 h 90"/>
                <a:gd name="T26" fmla="*/ 35 w 64"/>
                <a:gd name="T27" fmla="*/ 78 h 90"/>
                <a:gd name="T28" fmla="*/ 52 w 64"/>
                <a:gd name="T29" fmla="*/ 60 h 90"/>
                <a:gd name="T30" fmla="*/ 52 w 64"/>
                <a:gd name="T31" fmla="*/ 30 h 90"/>
                <a:gd name="T32" fmla="*/ 35 w 64"/>
                <a:gd name="T33" fmla="*/ 12 h 90"/>
                <a:gd name="T34" fmla="*/ 30 w 64"/>
                <a:gd name="T35" fmla="*/ 1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" h="90">
                  <a:moveTo>
                    <a:pt x="35" y="90"/>
                  </a:moveTo>
                  <a:cubicBezTo>
                    <a:pt x="30" y="90"/>
                    <a:pt x="30" y="90"/>
                    <a:pt x="30" y="90"/>
                  </a:cubicBezTo>
                  <a:cubicBezTo>
                    <a:pt x="13" y="90"/>
                    <a:pt x="0" y="76"/>
                    <a:pt x="0" y="6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51" y="0"/>
                    <a:pt x="64" y="14"/>
                    <a:pt x="64" y="3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4" y="76"/>
                    <a:pt x="51" y="90"/>
                    <a:pt x="35" y="90"/>
                  </a:cubicBezTo>
                  <a:close/>
                  <a:moveTo>
                    <a:pt x="30" y="12"/>
                  </a:moveTo>
                  <a:cubicBezTo>
                    <a:pt x="20" y="12"/>
                    <a:pt x="12" y="20"/>
                    <a:pt x="12" y="3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2" y="70"/>
                    <a:pt x="20" y="78"/>
                    <a:pt x="30" y="7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45" y="78"/>
                    <a:pt x="52" y="70"/>
                    <a:pt x="52" y="6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20"/>
                    <a:pt x="45" y="12"/>
                    <a:pt x="35" y="12"/>
                  </a:cubicBezTo>
                  <a:lnTo>
                    <a:pt x="3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</a:endParaRPr>
            </a:p>
          </p:txBody>
        </p:sp>
        <p:sp>
          <p:nvSpPr>
            <p:cNvPr id="60" name="Freeform 283"/>
            <p:cNvSpPr>
              <a:spLocks/>
            </p:cNvSpPr>
            <p:nvPr/>
          </p:nvSpPr>
          <p:spPr bwMode="auto">
            <a:xfrm>
              <a:off x="2317297" y="2074863"/>
              <a:ext cx="174624" cy="157163"/>
            </a:xfrm>
            <a:custGeom>
              <a:avLst/>
              <a:gdLst>
                <a:gd name="T0" fmla="*/ 54 w 60"/>
                <a:gd name="T1" fmla="*/ 54 h 54"/>
                <a:gd name="T2" fmla="*/ 48 w 60"/>
                <a:gd name="T3" fmla="*/ 48 h 54"/>
                <a:gd name="T4" fmla="*/ 48 w 60"/>
                <a:gd name="T5" fmla="*/ 38 h 54"/>
                <a:gd name="T6" fmla="*/ 5 w 60"/>
                <a:gd name="T7" fmla="*/ 23 h 54"/>
                <a:gd name="T8" fmla="*/ 0 w 60"/>
                <a:gd name="T9" fmla="*/ 17 h 54"/>
                <a:gd name="T10" fmla="*/ 0 w 60"/>
                <a:gd name="T11" fmla="*/ 6 h 54"/>
                <a:gd name="T12" fmla="*/ 6 w 60"/>
                <a:gd name="T13" fmla="*/ 0 h 54"/>
                <a:gd name="T14" fmla="*/ 12 w 60"/>
                <a:gd name="T15" fmla="*/ 6 h 54"/>
                <a:gd name="T16" fmla="*/ 12 w 60"/>
                <a:gd name="T17" fmla="*/ 12 h 54"/>
                <a:gd name="T18" fmla="*/ 60 w 60"/>
                <a:gd name="T19" fmla="*/ 38 h 54"/>
                <a:gd name="T20" fmla="*/ 60 w 60"/>
                <a:gd name="T21" fmla="*/ 48 h 54"/>
                <a:gd name="T22" fmla="*/ 54 w 60"/>
                <a:gd name="T2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" h="54">
                  <a:moveTo>
                    <a:pt x="54" y="54"/>
                  </a:moveTo>
                  <a:cubicBezTo>
                    <a:pt x="50" y="54"/>
                    <a:pt x="48" y="52"/>
                    <a:pt x="48" y="4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5" y="34"/>
                    <a:pt x="25" y="27"/>
                    <a:pt x="5" y="23"/>
                  </a:cubicBezTo>
                  <a:cubicBezTo>
                    <a:pt x="2" y="22"/>
                    <a:pt x="0" y="20"/>
                    <a:pt x="0" y="1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2" y="2"/>
                    <a:pt x="12" y="6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44" y="20"/>
                    <a:pt x="60" y="28"/>
                    <a:pt x="60" y="3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52"/>
                    <a:pt x="57" y="54"/>
                    <a:pt x="5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4762198" y="2389297"/>
            <a:ext cx="7836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>
                <a:latin typeface="Arial" panose="020B0604020202020204" pitchFamily="34" charset="0"/>
              </a:rPr>
              <a:t>цель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-69909" y="2004397"/>
            <a:ext cx="4423572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ПРОДУКТ «АПК ИНВЕСТ»</a:t>
            </a:r>
            <a:endParaRPr lang="ru-RU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клиентов АПК</a:t>
            </a:r>
          </a:p>
          <a:p>
            <a:pPr algn="ctr"/>
            <a:endParaRPr lang="ru-RU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120948" y="3115767"/>
            <a:ext cx="817227" cy="475253"/>
            <a:chOff x="633703" y="4595227"/>
            <a:chExt cx="817227" cy="475253"/>
          </a:xfrm>
        </p:grpSpPr>
        <p:grpSp>
          <p:nvGrpSpPr>
            <p:cNvPr id="48" name="Группа 47"/>
            <p:cNvGrpSpPr/>
            <p:nvPr/>
          </p:nvGrpSpPr>
          <p:grpSpPr>
            <a:xfrm>
              <a:off x="791277" y="4595227"/>
              <a:ext cx="475253" cy="475253"/>
              <a:chOff x="-588233" y="5080746"/>
              <a:chExt cx="475253" cy="475253"/>
            </a:xfrm>
          </p:grpSpPr>
          <p:sp>
            <p:nvSpPr>
              <p:cNvPr id="50" name="Овал 49"/>
              <p:cNvSpPr/>
              <p:nvPr/>
            </p:nvSpPr>
            <p:spPr>
              <a:xfrm>
                <a:off x="-588233" y="5080746"/>
                <a:ext cx="475253" cy="475253"/>
              </a:xfrm>
              <a:prstGeom prst="ellipse">
                <a:avLst/>
              </a:prstGeom>
              <a:solidFill>
                <a:srgbClr val="2B60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51" name="Group 411"/>
              <p:cNvGrpSpPr/>
              <p:nvPr/>
            </p:nvGrpSpPr>
            <p:grpSpPr>
              <a:xfrm>
                <a:off x="-470367" y="5183446"/>
                <a:ext cx="239520" cy="183160"/>
                <a:chOff x="3725863" y="1755775"/>
                <a:chExt cx="674688" cy="476251"/>
              </a:xfrm>
              <a:solidFill>
                <a:schemeClr val="bg1"/>
              </a:solidFill>
            </p:grpSpPr>
            <p:sp>
              <p:nvSpPr>
                <p:cNvPr id="52" name="Freeform 277"/>
                <p:cNvSpPr>
                  <a:spLocks noEditPoints="1"/>
                </p:cNvSpPr>
                <p:nvPr/>
              </p:nvSpPr>
              <p:spPr bwMode="auto">
                <a:xfrm>
                  <a:off x="3844926" y="1755775"/>
                  <a:ext cx="225425" cy="319088"/>
                </a:xfrm>
                <a:custGeom>
                  <a:avLst/>
                  <a:gdLst>
                    <a:gd name="T0" fmla="*/ 42 w 77"/>
                    <a:gd name="T1" fmla="*/ 109 h 109"/>
                    <a:gd name="T2" fmla="*/ 35 w 77"/>
                    <a:gd name="T3" fmla="*/ 109 h 109"/>
                    <a:gd name="T4" fmla="*/ 0 w 77"/>
                    <a:gd name="T5" fmla="*/ 74 h 109"/>
                    <a:gd name="T6" fmla="*/ 0 w 77"/>
                    <a:gd name="T7" fmla="*/ 36 h 109"/>
                    <a:gd name="T8" fmla="*/ 35 w 77"/>
                    <a:gd name="T9" fmla="*/ 0 h 109"/>
                    <a:gd name="T10" fmla="*/ 42 w 77"/>
                    <a:gd name="T11" fmla="*/ 0 h 109"/>
                    <a:gd name="T12" fmla="*/ 77 w 77"/>
                    <a:gd name="T13" fmla="*/ 36 h 109"/>
                    <a:gd name="T14" fmla="*/ 77 w 77"/>
                    <a:gd name="T15" fmla="*/ 74 h 109"/>
                    <a:gd name="T16" fmla="*/ 42 w 77"/>
                    <a:gd name="T17" fmla="*/ 109 h 109"/>
                    <a:gd name="T18" fmla="*/ 35 w 77"/>
                    <a:gd name="T19" fmla="*/ 12 h 109"/>
                    <a:gd name="T20" fmla="*/ 12 w 77"/>
                    <a:gd name="T21" fmla="*/ 36 h 109"/>
                    <a:gd name="T22" fmla="*/ 12 w 77"/>
                    <a:gd name="T23" fmla="*/ 74 h 109"/>
                    <a:gd name="T24" fmla="*/ 35 w 77"/>
                    <a:gd name="T25" fmla="*/ 97 h 109"/>
                    <a:gd name="T26" fmla="*/ 42 w 77"/>
                    <a:gd name="T27" fmla="*/ 97 h 109"/>
                    <a:gd name="T28" fmla="*/ 65 w 77"/>
                    <a:gd name="T29" fmla="*/ 74 h 109"/>
                    <a:gd name="T30" fmla="*/ 65 w 77"/>
                    <a:gd name="T31" fmla="*/ 36 h 109"/>
                    <a:gd name="T32" fmla="*/ 42 w 77"/>
                    <a:gd name="T33" fmla="*/ 12 h 109"/>
                    <a:gd name="T34" fmla="*/ 35 w 77"/>
                    <a:gd name="T35" fmla="*/ 12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" h="109">
                      <a:moveTo>
                        <a:pt x="42" y="109"/>
                      </a:moveTo>
                      <a:cubicBezTo>
                        <a:pt x="35" y="109"/>
                        <a:pt x="35" y="109"/>
                        <a:pt x="35" y="109"/>
                      </a:cubicBezTo>
                      <a:cubicBezTo>
                        <a:pt x="16" y="109"/>
                        <a:pt x="0" y="93"/>
                        <a:pt x="0" y="74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0" y="16"/>
                        <a:pt x="16" y="0"/>
                        <a:pt x="35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61" y="0"/>
                        <a:pt x="77" y="16"/>
                        <a:pt x="77" y="36"/>
                      </a:cubicBezTo>
                      <a:cubicBezTo>
                        <a:pt x="77" y="74"/>
                        <a:pt x="77" y="74"/>
                        <a:pt x="77" y="74"/>
                      </a:cubicBezTo>
                      <a:cubicBezTo>
                        <a:pt x="77" y="93"/>
                        <a:pt x="61" y="109"/>
                        <a:pt x="42" y="109"/>
                      </a:cubicBezTo>
                      <a:close/>
                      <a:moveTo>
                        <a:pt x="35" y="12"/>
                      </a:moveTo>
                      <a:cubicBezTo>
                        <a:pt x="22" y="12"/>
                        <a:pt x="12" y="23"/>
                        <a:pt x="12" y="36"/>
                      </a:cubicBezTo>
                      <a:cubicBezTo>
                        <a:pt x="12" y="74"/>
                        <a:pt x="12" y="74"/>
                        <a:pt x="12" y="74"/>
                      </a:cubicBezTo>
                      <a:cubicBezTo>
                        <a:pt x="12" y="86"/>
                        <a:pt x="22" y="97"/>
                        <a:pt x="35" y="97"/>
                      </a:cubicBezTo>
                      <a:cubicBezTo>
                        <a:pt x="42" y="97"/>
                        <a:pt x="42" y="97"/>
                        <a:pt x="42" y="97"/>
                      </a:cubicBezTo>
                      <a:cubicBezTo>
                        <a:pt x="55" y="97"/>
                        <a:pt x="65" y="86"/>
                        <a:pt x="65" y="74"/>
                      </a:cubicBezTo>
                      <a:cubicBezTo>
                        <a:pt x="65" y="36"/>
                        <a:pt x="65" y="36"/>
                        <a:pt x="65" y="36"/>
                      </a:cubicBezTo>
                      <a:cubicBezTo>
                        <a:pt x="65" y="23"/>
                        <a:pt x="55" y="12"/>
                        <a:pt x="42" y="12"/>
                      </a:cubicBezTo>
                      <a:lnTo>
                        <a:pt x="35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" name="Freeform 278"/>
                <p:cNvSpPr>
                  <a:spLocks/>
                </p:cNvSpPr>
                <p:nvPr/>
              </p:nvSpPr>
              <p:spPr bwMode="auto">
                <a:xfrm>
                  <a:off x="3725863" y="2044700"/>
                  <a:ext cx="461963" cy="187325"/>
                </a:xfrm>
                <a:custGeom>
                  <a:avLst/>
                  <a:gdLst>
                    <a:gd name="T0" fmla="*/ 152 w 158"/>
                    <a:gd name="T1" fmla="*/ 64 h 64"/>
                    <a:gd name="T2" fmla="*/ 7 w 158"/>
                    <a:gd name="T3" fmla="*/ 64 h 64"/>
                    <a:gd name="T4" fmla="*/ 1 w 158"/>
                    <a:gd name="T5" fmla="*/ 58 h 64"/>
                    <a:gd name="T6" fmla="*/ 1 w 158"/>
                    <a:gd name="T7" fmla="*/ 45 h 64"/>
                    <a:gd name="T8" fmla="*/ 60 w 158"/>
                    <a:gd name="T9" fmla="*/ 14 h 64"/>
                    <a:gd name="T10" fmla="*/ 60 w 158"/>
                    <a:gd name="T11" fmla="*/ 6 h 64"/>
                    <a:gd name="T12" fmla="*/ 66 w 158"/>
                    <a:gd name="T13" fmla="*/ 0 h 64"/>
                    <a:gd name="T14" fmla="*/ 72 w 158"/>
                    <a:gd name="T15" fmla="*/ 6 h 64"/>
                    <a:gd name="T16" fmla="*/ 72 w 158"/>
                    <a:gd name="T17" fmla="*/ 19 h 64"/>
                    <a:gd name="T18" fmla="*/ 67 w 158"/>
                    <a:gd name="T19" fmla="*/ 25 h 64"/>
                    <a:gd name="T20" fmla="*/ 13 w 158"/>
                    <a:gd name="T21" fmla="*/ 45 h 64"/>
                    <a:gd name="T22" fmla="*/ 13 w 158"/>
                    <a:gd name="T23" fmla="*/ 52 h 64"/>
                    <a:gd name="T24" fmla="*/ 152 w 158"/>
                    <a:gd name="T25" fmla="*/ 52 h 64"/>
                    <a:gd name="T26" fmla="*/ 158 w 158"/>
                    <a:gd name="T27" fmla="*/ 58 h 64"/>
                    <a:gd name="T28" fmla="*/ 152 w 158"/>
                    <a:gd name="T29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58" h="64">
                      <a:moveTo>
                        <a:pt x="152" y="64"/>
                      </a:moveTo>
                      <a:cubicBezTo>
                        <a:pt x="7" y="64"/>
                        <a:pt x="7" y="64"/>
                        <a:pt x="7" y="64"/>
                      </a:cubicBezTo>
                      <a:cubicBezTo>
                        <a:pt x="3" y="64"/>
                        <a:pt x="1" y="62"/>
                        <a:pt x="1" y="58"/>
                      </a:cubicBezTo>
                      <a:cubicBezTo>
                        <a:pt x="1" y="45"/>
                        <a:pt x="1" y="45"/>
                        <a:pt x="1" y="45"/>
                      </a:cubicBezTo>
                      <a:cubicBezTo>
                        <a:pt x="0" y="31"/>
                        <a:pt x="32" y="21"/>
                        <a:pt x="60" y="14"/>
                      </a:cubicBezTo>
                      <a:cubicBezTo>
                        <a:pt x="60" y="6"/>
                        <a:pt x="60" y="6"/>
                        <a:pt x="60" y="6"/>
                      </a:cubicBezTo>
                      <a:cubicBezTo>
                        <a:pt x="60" y="2"/>
                        <a:pt x="63" y="0"/>
                        <a:pt x="66" y="0"/>
                      </a:cubicBezTo>
                      <a:cubicBezTo>
                        <a:pt x="69" y="0"/>
                        <a:pt x="72" y="2"/>
                        <a:pt x="72" y="6"/>
                      </a:cubicBezTo>
                      <a:cubicBezTo>
                        <a:pt x="72" y="19"/>
                        <a:pt x="72" y="19"/>
                        <a:pt x="72" y="19"/>
                      </a:cubicBezTo>
                      <a:cubicBezTo>
                        <a:pt x="72" y="22"/>
                        <a:pt x="70" y="24"/>
                        <a:pt x="67" y="25"/>
                      </a:cubicBezTo>
                      <a:cubicBezTo>
                        <a:pt x="41" y="31"/>
                        <a:pt x="15" y="40"/>
                        <a:pt x="13" y="45"/>
                      </a:cubicBezTo>
                      <a:cubicBezTo>
                        <a:pt x="13" y="52"/>
                        <a:pt x="13" y="52"/>
                        <a:pt x="13" y="52"/>
                      </a:cubicBezTo>
                      <a:cubicBezTo>
                        <a:pt x="152" y="52"/>
                        <a:pt x="152" y="52"/>
                        <a:pt x="152" y="52"/>
                      </a:cubicBezTo>
                      <a:cubicBezTo>
                        <a:pt x="156" y="52"/>
                        <a:pt x="158" y="55"/>
                        <a:pt x="158" y="58"/>
                      </a:cubicBezTo>
                      <a:cubicBezTo>
                        <a:pt x="158" y="62"/>
                        <a:pt x="156" y="64"/>
                        <a:pt x="152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" name="Freeform 279"/>
                <p:cNvSpPr>
                  <a:spLocks/>
                </p:cNvSpPr>
                <p:nvPr/>
              </p:nvSpPr>
              <p:spPr bwMode="auto">
                <a:xfrm>
                  <a:off x="3979863" y="2041525"/>
                  <a:ext cx="209550" cy="190500"/>
                </a:xfrm>
                <a:custGeom>
                  <a:avLst/>
                  <a:gdLst>
                    <a:gd name="T0" fmla="*/ 65 w 72"/>
                    <a:gd name="T1" fmla="*/ 65 h 65"/>
                    <a:gd name="T2" fmla="*/ 59 w 72"/>
                    <a:gd name="T3" fmla="*/ 59 h 65"/>
                    <a:gd name="T4" fmla="*/ 59 w 72"/>
                    <a:gd name="T5" fmla="*/ 46 h 65"/>
                    <a:gd name="T6" fmla="*/ 5 w 72"/>
                    <a:gd name="T7" fmla="*/ 26 h 65"/>
                    <a:gd name="T8" fmla="*/ 0 w 72"/>
                    <a:gd name="T9" fmla="*/ 20 h 65"/>
                    <a:gd name="T10" fmla="*/ 0 w 72"/>
                    <a:gd name="T11" fmla="*/ 6 h 65"/>
                    <a:gd name="T12" fmla="*/ 6 w 72"/>
                    <a:gd name="T13" fmla="*/ 0 h 65"/>
                    <a:gd name="T14" fmla="*/ 12 w 72"/>
                    <a:gd name="T15" fmla="*/ 6 h 65"/>
                    <a:gd name="T16" fmla="*/ 12 w 72"/>
                    <a:gd name="T17" fmla="*/ 15 h 65"/>
                    <a:gd name="T18" fmla="*/ 71 w 72"/>
                    <a:gd name="T19" fmla="*/ 47 h 65"/>
                    <a:gd name="T20" fmla="*/ 71 w 72"/>
                    <a:gd name="T21" fmla="*/ 59 h 65"/>
                    <a:gd name="T22" fmla="*/ 65 w 72"/>
                    <a:gd name="T23" fmla="*/ 65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2" h="65">
                      <a:moveTo>
                        <a:pt x="65" y="65"/>
                      </a:moveTo>
                      <a:cubicBezTo>
                        <a:pt x="62" y="65"/>
                        <a:pt x="59" y="63"/>
                        <a:pt x="59" y="59"/>
                      </a:cubicBezTo>
                      <a:cubicBezTo>
                        <a:pt x="59" y="46"/>
                        <a:pt x="59" y="46"/>
                        <a:pt x="59" y="46"/>
                      </a:cubicBezTo>
                      <a:cubicBezTo>
                        <a:pt x="57" y="41"/>
                        <a:pt x="31" y="32"/>
                        <a:pt x="5" y="26"/>
                      </a:cubicBezTo>
                      <a:cubicBezTo>
                        <a:pt x="2" y="25"/>
                        <a:pt x="0" y="23"/>
                        <a:pt x="0" y="20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9" y="0"/>
                        <a:pt x="12" y="3"/>
                        <a:pt x="12" y="6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40" y="22"/>
                        <a:pt x="72" y="32"/>
                        <a:pt x="71" y="47"/>
                      </a:cubicBezTo>
                      <a:cubicBezTo>
                        <a:pt x="71" y="59"/>
                        <a:pt x="71" y="59"/>
                        <a:pt x="71" y="59"/>
                      </a:cubicBezTo>
                      <a:cubicBezTo>
                        <a:pt x="71" y="63"/>
                        <a:pt x="69" y="65"/>
                        <a:pt x="65" y="6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" name="Freeform 280"/>
                <p:cNvSpPr>
                  <a:spLocks noEditPoints="1"/>
                </p:cNvSpPr>
                <p:nvPr/>
              </p:nvSpPr>
              <p:spPr bwMode="auto">
                <a:xfrm>
                  <a:off x="4116388" y="1843088"/>
                  <a:ext cx="187325" cy="263525"/>
                </a:xfrm>
                <a:custGeom>
                  <a:avLst/>
                  <a:gdLst>
                    <a:gd name="T0" fmla="*/ 35 w 64"/>
                    <a:gd name="T1" fmla="*/ 90 h 90"/>
                    <a:gd name="T2" fmla="*/ 30 w 64"/>
                    <a:gd name="T3" fmla="*/ 90 h 90"/>
                    <a:gd name="T4" fmla="*/ 0 w 64"/>
                    <a:gd name="T5" fmla="*/ 60 h 90"/>
                    <a:gd name="T6" fmla="*/ 0 w 64"/>
                    <a:gd name="T7" fmla="*/ 30 h 90"/>
                    <a:gd name="T8" fmla="*/ 30 w 64"/>
                    <a:gd name="T9" fmla="*/ 0 h 90"/>
                    <a:gd name="T10" fmla="*/ 35 w 64"/>
                    <a:gd name="T11" fmla="*/ 0 h 90"/>
                    <a:gd name="T12" fmla="*/ 64 w 64"/>
                    <a:gd name="T13" fmla="*/ 30 h 90"/>
                    <a:gd name="T14" fmla="*/ 64 w 64"/>
                    <a:gd name="T15" fmla="*/ 60 h 90"/>
                    <a:gd name="T16" fmla="*/ 35 w 64"/>
                    <a:gd name="T17" fmla="*/ 90 h 90"/>
                    <a:gd name="T18" fmla="*/ 30 w 64"/>
                    <a:gd name="T19" fmla="*/ 12 h 90"/>
                    <a:gd name="T20" fmla="*/ 12 w 64"/>
                    <a:gd name="T21" fmla="*/ 30 h 90"/>
                    <a:gd name="T22" fmla="*/ 12 w 64"/>
                    <a:gd name="T23" fmla="*/ 60 h 90"/>
                    <a:gd name="T24" fmla="*/ 30 w 64"/>
                    <a:gd name="T25" fmla="*/ 78 h 90"/>
                    <a:gd name="T26" fmla="*/ 35 w 64"/>
                    <a:gd name="T27" fmla="*/ 78 h 90"/>
                    <a:gd name="T28" fmla="*/ 52 w 64"/>
                    <a:gd name="T29" fmla="*/ 60 h 90"/>
                    <a:gd name="T30" fmla="*/ 52 w 64"/>
                    <a:gd name="T31" fmla="*/ 30 h 90"/>
                    <a:gd name="T32" fmla="*/ 35 w 64"/>
                    <a:gd name="T33" fmla="*/ 12 h 90"/>
                    <a:gd name="T34" fmla="*/ 30 w 64"/>
                    <a:gd name="T35" fmla="*/ 1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64" h="90">
                      <a:moveTo>
                        <a:pt x="35" y="90"/>
                      </a:moveTo>
                      <a:cubicBezTo>
                        <a:pt x="30" y="90"/>
                        <a:pt x="30" y="90"/>
                        <a:pt x="30" y="90"/>
                      </a:cubicBezTo>
                      <a:cubicBezTo>
                        <a:pt x="13" y="90"/>
                        <a:pt x="0" y="76"/>
                        <a:pt x="0" y="6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14"/>
                        <a:pt x="13" y="0"/>
                        <a:pt x="30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51" y="0"/>
                        <a:pt x="64" y="14"/>
                        <a:pt x="64" y="3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4" y="76"/>
                        <a:pt x="51" y="90"/>
                        <a:pt x="35" y="90"/>
                      </a:cubicBezTo>
                      <a:close/>
                      <a:moveTo>
                        <a:pt x="30" y="12"/>
                      </a:moveTo>
                      <a:cubicBezTo>
                        <a:pt x="20" y="12"/>
                        <a:pt x="12" y="20"/>
                        <a:pt x="12" y="30"/>
                      </a:cubicBezTo>
                      <a:cubicBezTo>
                        <a:pt x="12" y="60"/>
                        <a:pt x="12" y="60"/>
                        <a:pt x="12" y="60"/>
                      </a:cubicBezTo>
                      <a:cubicBezTo>
                        <a:pt x="12" y="70"/>
                        <a:pt x="20" y="78"/>
                        <a:pt x="30" y="78"/>
                      </a:cubicBezTo>
                      <a:cubicBezTo>
                        <a:pt x="35" y="78"/>
                        <a:pt x="35" y="78"/>
                        <a:pt x="35" y="78"/>
                      </a:cubicBezTo>
                      <a:cubicBezTo>
                        <a:pt x="45" y="78"/>
                        <a:pt x="52" y="70"/>
                        <a:pt x="52" y="60"/>
                      </a:cubicBezTo>
                      <a:cubicBezTo>
                        <a:pt x="52" y="30"/>
                        <a:pt x="52" y="30"/>
                        <a:pt x="52" y="30"/>
                      </a:cubicBezTo>
                      <a:cubicBezTo>
                        <a:pt x="52" y="20"/>
                        <a:pt x="45" y="12"/>
                        <a:pt x="35" y="12"/>
                      </a:cubicBezTo>
                      <a:lnTo>
                        <a:pt x="3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" name="Freeform 281"/>
                <p:cNvSpPr>
                  <a:spLocks/>
                </p:cNvSpPr>
                <p:nvPr/>
              </p:nvSpPr>
              <p:spPr bwMode="auto">
                <a:xfrm>
                  <a:off x="4164013" y="2074863"/>
                  <a:ext cx="34925" cy="66675"/>
                </a:xfrm>
                <a:custGeom>
                  <a:avLst/>
                  <a:gdLst>
                    <a:gd name="T0" fmla="*/ 6 w 12"/>
                    <a:gd name="T1" fmla="*/ 23 h 23"/>
                    <a:gd name="T2" fmla="*/ 0 w 12"/>
                    <a:gd name="T3" fmla="*/ 17 h 23"/>
                    <a:gd name="T4" fmla="*/ 0 w 12"/>
                    <a:gd name="T5" fmla="*/ 6 h 23"/>
                    <a:gd name="T6" fmla="*/ 6 w 12"/>
                    <a:gd name="T7" fmla="*/ 0 h 23"/>
                    <a:gd name="T8" fmla="*/ 12 w 12"/>
                    <a:gd name="T9" fmla="*/ 6 h 23"/>
                    <a:gd name="T10" fmla="*/ 12 w 12"/>
                    <a:gd name="T11" fmla="*/ 17 h 23"/>
                    <a:gd name="T12" fmla="*/ 6 w 12"/>
                    <a:gd name="T13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23">
                      <a:moveTo>
                        <a:pt x="6" y="23"/>
                      </a:moveTo>
                      <a:cubicBezTo>
                        <a:pt x="2" y="23"/>
                        <a:pt x="0" y="20"/>
                        <a:pt x="0" y="17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2" y="0"/>
                        <a:pt x="6" y="0"/>
                      </a:cubicBezTo>
                      <a:cubicBezTo>
                        <a:pt x="9" y="0"/>
                        <a:pt x="12" y="3"/>
                        <a:pt x="12" y="6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2" y="20"/>
                        <a:pt x="9" y="23"/>
                        <a:pt x="6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7" name="Freeform 282"/>
                <p:cNvSpPr>
                  <a:spLocks/>
                </p:cNvSpPr>
                <p:nvPr/>
              </p:nvSpPr>
              <p:spPr bwMode="auto">
                <a:xfrm>
                  <a:off x="4227513" y="2197100"/>
                  <a:ext cx="173038" cy="34925"/>
                </a:xfrm>
                <a:custGeom>
                  <a:avLst/>
                  <a:gdLst>
                    <a:gd name="T0" fmla="*/ 53 w 59"/>
                    <a:gd name="T1" fmla="*/ 12 h 12"/>
                    <a:gd name="T2" fmla="*/ 6 w 59"/>
                    <a:gd name="T3" fmla="*/ 12 h 12"/>
                    <a:gd name="T4" fmla="*/ 0 w 59"/>
                    <a:gd name="T5" fmla="*/ 6 h 12"/>
                    <a:gd name="T6" fmla="*/ 6 w 59"/>
                    <a:gd name="T7" fmla="*/ 0 h 12"/>
                    <a:gd name="T8" fmla="*/ 53 w 59"/>
                    <a:gd name="T9" fmla="*/ 0 h 12"/>
                    <a:gd name="T10" fmla="*/ 59 w 59"/>
                    <a:gd name="T11" fmla="*/ 6 h 12"/>
                    <a:gd name="T12" fmla="*/ 53 w 59"/>
                    <a:gd name="T13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" h="12">
                      <a:moveTo>
                        <a:pt x="53" y="12"/>
                      </a:move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3" y="12"/>
                        <a:pt x="0" y="10"/>
                        <a:pt x="0" y="6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56" y="0"/>
                        <a:pt x="59" y="3"/>
                        <a:pt x="59" y="6"/>
                      </a:cubicBezTo>
                      <a:cubicBezTo>
                        <a:pt x="59" y="10"/>
                        <a:pt x="56" y="12"/>
                        <a:pt x="5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8" name="Freeform 283"/>
                <p:cNvSpPr>
                  <a:spLocks/>
                </p:cNvSpPr>
                <p:nvPr/>
              </p:nvSpPr>
              <p:spPr bwMode="auto">
                <a:xfrm>
                  <a:off x="4225926" y="2074863"/>
                  <a:ext cx="174625" cy="157163"/>
                </a:xfrm>
                <a:custGeom>
                  <a:avLst/>
                  <a:gdLst>
                    <a:gd name="T0" fmla="*/ 54 w 60"/>
                    <a:gd name="T1" fmla="*/ 54 h 54"/>
                    <a:gd name="T2" fmla="*/ 48 w 60"/>
                    <a:gd name="T3" fmla="*/ 48 h 54"/>
                    <a:gd name="T4" fmla="*/ 48 w 60"/>
                    <a:gd name="T5" fmla="*/ 38 h 54"/>
                    <a:gd name="T6" fmla="*/ 5 w 60"/>
                    <a:gd name="T7" fmla="*/ 23 h 54"/>
                    <a:gd name="T8" fmla="*/ 0 w 60"/>
                    <a:gd name="T9" fmla="*/ 17 h 54"/>
                    <a:gd name="T10" fmla="*/ 0 w 60"/>
                    <a:gd name="T11" fmla="*/ 6 h 54"/>
                    <a:gd name="T12" fmla="*/ 6 w 60"/>
                    <a:gd name="T13" fmla="*/ 0 h 54"/>
                    <a:gd name="T14" fmla="*/ 12 w 60"/>
                    <a:gd name="T15" fmla="*/ 6 h 54"/>
                    <a:gd name="T16" fmla="*/ 12 w 60"/>
                    <a:gd name="T17" fmla="*/ 12 h 54"/>
                    <a:gd name="T18" fmla="*/ 60 w 60"/>
                    <a:gd name="T19" fmla="*/ 38 h 54"/>
                    <a:gd name="T20" fmla="*/ 60 w 60"/>
                    <a:gd name="T21" fmla="*/ 48 h 54"/>
                    <a:gd name="T22" fmla="*/ 54 w 60"/>
                    <a:gd name="T23" fmla="*/ 5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0" h="54">
                      <a:moveTo>
                        <a:pt x="54" y="54"/>
                      </a:moveTo>
                      <a:cubicBezTo>
                        <a:pt x="50" y="54"/>
                        <a:pt x="48" y="52"/>
                        <a:pt x="48" y="48"/>
                      </a:cubicBezTo>
                      <a:cubicBezTo>
                        <a:pt x="48" y="38"/>
                        <a:pt x="48" y="38"/>
                        <a:pt x="48" y="38"/>
                      </a:cubicBezTo>
                      <a:cubicBezTo>
                        <a:pt x="45" y="34"/>
                        <a:pt x="25" y="27"/>
                        <a:pt x="5" y="23"/>
                      </a:cubicBezTo>
                      <a:cubicBezTo>
                        <a:pt x="2" y="22"/>
                        <a:pt x="0" y="20"/>
                        <a:pt x="0" y="17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3" y="0"/>
                        <a:pt x="6" y="0"/>
                      </a:cubicBezTo>
                      <a:cubicBezTo>
                        <a:pt x="9" y="0"/>
                        <a:pt x="12" y="2"/>
                        <a:pt x="12" y="6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44" y="20"/>
                        <a:pt x="60" y="28"/>
                        <a:pt x="60" y="38"/>
                      </a:cubicBezTo>
                      <a:cubicBezTo>
                        <a:pt x="60" y="48"/>
                        <a:pt x="60" y="48"/>
                        <a:pt x="60" y="48"/>
                      </a:cubicBezTo>
                      <a:cubicBezTo>
                        <a:pt x="60" y="52"/>
                        <a:pt x="57" y="54"/>
                        <a:pt x="54" y="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49" name="Прямоугольник 48"/>
            <p:cNvSpPr/>
            <p:nvPr/>
          </p:nvSpPr>
          <p:spPr>
            <a:xfrm>
              <a:off x="633703" y="4819920"/>
              <a:ext cx="817227" cy="2443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клиент</a:t>
              </a: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120948" y="4185772"/>
            <a:ext cx="817227" cy="475253"/>
            <a:chOff x="-792725" y="4047737"/>
            <a:chExt cx="817227" cy="475253"/>
          </a:xfrm>
        </p:grpSpPr>
        <p:sp>
          <p:nvSpPr>
            <p:cNvPr id="45" name="Овал 44"/>
            <p:cNvSpPr/>
            <p:nvPr/>
          </p:nvSpPr>
          <p:spPr>
            <a:xfrm>
              <a:off x="-624029" y="4047737"/>
              <a:ext cx="475253" cy="475253"/>
            </a:xfrm>
            <a:prstGeom prst="ellipse">
              <a:avLst/>
            </a:prstGeom>
            <a:solidFill>
              <a:srgbClr val="2B60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/>
            <p:cNvSpPr/>
            <p:nvPr/>
          </p:nvSpPr>
          <p:spPr>
            <a:xfrm>
              <a:off x="-792725" y="4253256"/>
              <a:ext cx="817227" cy="2443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сумма</a:t>
              </a:r>
            </a:p>
          </p:txBody>
        </p:sp>
        <p:sp>
          <p:nvSpPr>
            <p:cNvPr id="47" name="Freeform 9"/>
            <p:cNvSpPr>
              <a:spLocks noEditPoints="1"/>
            </p:cNvSpPr>
            <p:nvPr/>
          </p:nvSpPr>
          <p:spPr bwMode="auto">
            <a:xfrm>
              <a:off x="-463612" y="4124529"/>
              <a:ext cx="164566" cy="173904"/>
            </a:xfrm>
            <a:custGeom>
              <a:avLst/>
              <a:gdLst>
                <a:gd name="T0" fmla="*/ 240 w 1477"/>
                <a:gd name="T1" fmla="*/ 188 h 1850"/>
                <a:gd name="T2" fmla="*/ 77 w 1477"/>
                <a:gd name="T3" fmla="*/ 577 h 1850"/>
                <a:gd name="T4" fmla="*/ 169 w 1477"/>
                <a:gd name="T5" fmla="*/ 970 h 1850"/>
                <a:gd name="T6" fmla="*/ 162 w 1477"/>
                <a:gd name="T7" fmla="*/ 1240 h 1850"/>
                <a:gd name="T8" fmla="*/ 0 w 1477"/>
                <a:gd name="T9" fmla="*/ 1631 h 1850"/>
                <a:gd name="T10" fmla="*/ 1243 w 1477"/>
                <a:gd name="T11" fmla="*/ 1396 h 1850"/>
                <a:gd name="T12" fmla="*/ 1399 w 1477"/>
                <a:gd name="T13" fmla="*/ 973 h 1850"/>
                <a:gd name="T14" fmla="*/ 1315 w 1477"/>
                <a:gd name="T15" fmla="*/ 611 h 1850"/>
                <a:gd name="T16" fmla="*/ 1472 w 1477"/>
                <a:gd name="T17" fmla="*/ 188 h 1850"/>
                <a:gd name="T18" fmla="*/ 386 w 1477"/>
                <a:gd name="T19" fmla="*/ 508 h 1850"/>
                <a:gd name="T20" fmla="*/ 271 w 1477"/>
                <a:gd name="T21" fmla="*/ 538 h 1850"/>
                <a:gd name="T22" fmla="*/ 693 w 1477"/>
                <a:gd name="T23" fmla="*/ 736 h 1850"/>
                <a:gd name="T24" fmla="*/ 477 w 1477"/>
                <a:gd name="T25" fmla="*/ 541 h 1850"/>
                <a:gd name="T26" fmla="*/ 598 w 1477"/>
                <a:gd name="T27" fmla="*/ 567 h 1850"/>
                <a:gd name="T28" fmla="*/ 689 w 1477"/>
                <a:gd name="T29" fmla="*/ 431 h 1850"/>
                <a:gd name="T30" fmla="*/ 689 w 1477"/>
                <a:gd name="T31" fmla="*/ 579 h 1850"/>
                <a:gd name="T32" fmla="*/ 1023 w 1477"/>
                <a:gd name="T33" fmla="*/ 431 h 1850"/>
                <a:gd name="T34" fmla="*/ 1163 w 1477"/>
                <a:gd name="T35" fmla="*/ 897 h 1850"/>
                <a:gd name="T36" fmla="*/ 1224 w 1477"/>
                <a:gd name="T37" fmla="*/ 846 h 1850"/>
                <a:gd name="T38" fmla="*/ 1113 w 1477"/>
                <a:gd name="T39" fmla="*/ 567 h 1850"/>
                <a:gd name="T40" fmla="*/ 1235 w 1477"/>
                <a:gd name="T41" fmla="*/ 541 h 1850"/>
                <a:gd name="T42" fmla="*/ 951 w 1477"/>
                <a:gd name="T43" fmla="*/ 956 h 1850"/>
                <a:gd name="T44" fmla="*/ 860 w 1477"/>
                <a:gd name="T45" fmla="*/ 820 h 1850"/>
                <a:gd name="T46" fmla="*/ 739 w 1477"/>
                <a:gd name="T47" fmla="*/ 826 h 1850"/>
                <a:gd name="T48" fmla="*/ 648 w 1477"/>
                <a:gd name="T49" fmla="*/ 974 h 1850"/>
                <a:gd name="T50" fmla="*/ 648 w 1477"/>
                <a:gd name="T51" fmla="*/ 826 h 1850"/>
                <a:gd name="T52" fmla="*/ 314 w 1477"/>
                <a:gd name="T53" fmla="*/ 930 h 1850"/>
                <a:gd name="T54" fmla="*/ 163 w 1477"/>
                <a:gd name="T55" fmla="*/ 729 h 1850"/>
                <a:gd name="T56" fmla="*/ 163 w 1477"/>
                <a:gd name="T57" fmla="*/ 846 h 1850"/>
                <a:gd name="T58" fmla="*/ 314 w 1477"/>
                <a:gd name="T59" fmla="*/ 1154 h 1850"/>
                <a:gd name="T60" fmla="*/ 253 w 1477"/>
                <a:gd name="T61" fmla="*/ 1126 h 1850"/>
                <a:gd name="T62" fmla="*/ 91 w 1477"/>
                <a:gd name="T63" fmla="*/ 1514 h 1850"/>
                <a:gd name="T64" fmla="*/ 364 w 1477"/>
                <a:gd name="T65" fmla="*/ 1741 h 1850"/>
                <a:gd name="T66" fmla="*/ 364 w 1477"/>
                <a:gd name="T67" fmla="*/ 1594 h 1850"/>
                <a:gd name="T68" fmla="*/ 454 w 1477"/>
                <a:gd name="T69" fmla="*/ 1752 h 1850"/>
                <a:gd name="T70" fmla="*/ 576 w 1477"/>
                <a:gd name="T71" fmla="*/ 1759 h 1850"/>
                <a:gd name="T72" fmla="*/ 784 w 1477"/>
                <a:gd name="T73" fmla="*/ 1462 h 1850"/>
                <a:gd name="T74" fmla="*/ 91 w 1477"/>
                <a:gd name="T75" fmla="*/ 1393 h 1850"/>
                <a:gd name="T76" fmla="*/ 526 w 1477"/>
                <a:gd name="T77" fmla="*/ 1206 h 1850"/>
                <a:gd name="T78" fmla="*/ 617 w 1477"/>
                <a:gd name="T79" fmla="*/ 1364 h 1850"/>
                <a:gd name="T80" fmla="*/ 738 w 1477"/>
                <a:gd name="T81" fmla="*/ 1370 h 1850"/>
                <a:gd name="T82" fmla="*/ 829 w 1477"/>
                <a:gd name="T83" fmla="*/ 1223 h 1850"/>
                <a:gd name="T84" fmla="*/ 829 w 1477"/>
                <a:gd name="T85" fmla="*/ 1370 h 1850"/>
                <a:gd name="T86" fmla="*/ 667 w 1477"/>
                <a:gd name="T87" fmla="*/ 1611 h 1850"/>
                <a:gd name="T88" fmla="*/ 1000 w 1477"/>
                <a:gd name="T89" fmla="*/ 1715 h 1850"/>
                <a:gd name="T90" fmla="*/ 1000 w 1477"/>
                <a:gd name="T91" fmla="*/ 1571 h 1850"/>
                <a:gd name="T92" fmla="*/ 1091 w 1477"/>
                <a:gd name="T93" fmla="*/ 1682 h 1850"/>
                <a:gd name="T94" fmla="*/ 1152 w 1477"/>
                <a:gd name="T95" fmla="*/ 1631 h 1850"/>
                <a:gd name="T96" fmla="*/ 1041 w 1477"/>
                <a:gd name="T97" fmla="*/ 1206 h 1850"/>
                <a:gd name="T98" fmla="*/ 1314 w 1477"/>
                <a:gd name="T99" fmla="*/ 1243 h 1850"/>
                <a:gd name="T100" fmla="*/ 1314 w 1477"/>
                <a:gd name="T101" fmla="*/ 1126 h 1850"/>
                <a:gd name="T102" fmla="*/ 254 w 1477"/>
                <a:gd name="T103" fmla="*/ 1006 h 1850"/>
                <a:gd name="T104" fmla="*/ 1314 w 1477"/>
                <a:gd name="T105" fmla="*/ 1005 h 1850"/>
                <a:gd name="T106" fmla="*/ 1326 w 1477"/>
                <a:gd name="T107" fmla="*/ 508 h 1850"/>
                <a:gd name="T108" fmla="*/ 1386 w 1477"/>
                <a:gd name="T109" fmla="*/ 458 h 1850"/>
                <a:gd name="T110" fmla="*/ 856 w 1477"/>
                <a:gd name="T111" fmla="*/ 91 h 1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77" h="1850">
                  <a:moveTo>
                    <a:pt x="1472" y="188"/>
                  </a:moveTo>
                  <a:cubicBezTo>
                    <a:pt x="1430" y="59"/>
                    <a:pt x="1133" y="0"/>
                    <a:pt x="856" y="0"/>
                  </a:cubicBezTo>
                  <a:cubicBezTo>
                    <a:pt x="578" y="0"/>
                    <a:pt x="282" y="59"/>
                    <a:pt x="240" y="188"/>
                  </a:cubicBezTo>
                  <a:cubicBezTo>
                    <a:pt x="237" y="194"/>
                    <a:pt x="234" y="201"/>
                    <a:pt x="234" y="208"/>
                  </a:cubicBezTo>
                  <a:cubicBezTo>
                    <a:pt x="234" y="455"/>
                    <a:pt x="234" y="455"/>
                    <a:pt x="234" y="455"/>
                  </a:cubicBezTo>
                  <a:cubicBezTo>
                    <a:pt x="131" y="493"/>
                    <a:pt x="90" y="538"/>
                    <a:pt x="77" y="577"/>
                  </a:cubicBezTo>
                  <a:cubicBezTo>
                    <a:pt x="74" y="583"/>
                    <a:pt x="72" y="590"/>
                    <a:pt x="72" y="597"/>
                  </a:cubicBezTo>
                  <a:cubicBezTo>
                    <a:pt x="72" y="846"/>
                    <a:pt x="72" y="846"/>
                    <a:pt x="72" y="846"/>
                  </a:cubicBezTo>
                  <a:cubicBezTo>
                    <a:pt x="72" y="897"/>
                    <a:pt x="109" y="938"/>
                    <a:pt x="169" y="970"/>
                  </a:cubicBezTo>
                  <a:cubicBezTo>
                    <a:pt x="168" y="971"/>
                    <a:pt x="168" y="972"/>
                    <a:pt x="168" y="973"/>
                  </a:cubicBezTo>
                  <a:cubicBezTo>
                    <a:pt x="164" y="980"/>
                    <a:pt x="162" y="986"/>
                    <a:pt x="162" y="993"/>
                  </a:cubicBezTo>
                  <a:cubicBezTo>
                    <a:pt x="162" y="1240"/>
                    <a:pt x="162" y="1240"/>
                    <a:pt x="162" y="1240"/>
                  </a:cubicBezTo>
                  <a:cubicBezTo>
                    <a:pt x="59" y="1278"/>
                    <a:pt x="18" y="1323"/>
                    <a:pt x="5" y="1362"/>
                  </a:cubicBezTo>
                  <a:cubicBezTo>
                    <a:pt x="2" y="1368"/>
                    <a:pt x="0" y="1375"/>
                    <a:pt x="0" y="1382"/>
                  </a:cubicBezTo>
                  <a:cubicBezTo>
                    <a:pt x="0" y="1631"/>
                    <a:pt x="0" y="1631"/>
                    <a:pt x="0" y="1631"/>
                  </a:cubicBezTo>
                  <a:cubicBezTo>
                    <a:pt x="0" y="1782"/>
                    <a:pt x="322" y="1850"/>
                    <a:pt x="621" y="1850"/>
                  </a:cubicBezTo>
                  <a:cubicBezTo>
                    <a:pt x="920" y="1850"/>
                    <a:pt x="1243" y="1782"/>
                    <a:pt x="1243" y="1631"/>
                  </a:cubicBezTo>
                  <a:cubicBezTo>
                    <a:pt x="1243" y="1396"/>
                    <a:pt x="1243" y="1396"/>
                    <a:pt x="1243" y="1396"/>
                  </a:cubicBezTo>
                  <a:cubicBezTo>
                    <a:pt x="1340" y="1361"/>
                    <a:pt x="1405" y="1310"/>
                    <a:pt x="1405" y="1243"/>
                  </a:cubicBezTo>
                  <a:cubicBezTo>
                    <a:pt x="1405" y="993"/>
                    <a:pt x="1405" y="993"/>
                    <a:pt x="1405" y="993"/>
                  </a:cubicBezTo>
                  <a:cubicBezTo>
                    <a:pt x="1405" y="986"/>
                    <a:pt x="1403" y="979"/>
                    <a:pt x="1399" y="973"/>
                  </a:cubicBezTo>
                  <a:cubicBezTo>
                    <a:pt x="1388" y="938"/>
                    <a:pt x="1358" y="907"/>
                    <a:pt x="1308" y="880"/>
                  </a:cubicBezTo>
                  <a:cubicBezTo>
                    <a:pt x="1312" y="869"/>
                    <a:pt x="1315" y="858"/>
                    <a:pt x="1315" y="846"/>
                  </a:cubicBezTo>
                  <a:cubicBezTo>
                    <a:pt x="1315" y="611"/>
                    <a:pt x="1315" y="611"/>
                    <a:pt x="1315" y="611"/>
                  </a:cubicBezTo>
                  <a:cubicBezTo>
                    <a:pt x="1413" y="576"/>
                    <a:pt x="1477" y="525"/>
                    <a:pt x="1477" y="458"/>
                  </a:cubicBezTo>
                  <a:cubicBezTo>
                    <a:pt x="1477" y="208"/>
                    <a:pt x="1477" y="208"/>
                    <a:pt x="1477" y="208"/>
                  </a:cubicBezTo>
                  <a:cubicBezTo>
                    <a:pt x="1477" y="201"/>
                    <a:pt x="1475" y="194"/>
                    <a:pt x="1472" y="188"/>
                  </a:cubicBezTo>
                  <a:close/>
                  <a:moveTo>
                    <a:pt x="325" y="341"/>
                  </a:moveTo>
                  <a:cubicBezTo>
                    <a:pt x="343" y="351"/>
                    <a:pt x="364" y="361"/>
                    <a:pt x="386" y="369"/>
                  </a:cubicBezTo>
                  <a:cubicBezTo>
                    <a:pt x="386" y="508"/>
                    <a:pt x="386" y="508"/>
                    <a:pt x="386" y="508"/>
                  </a:cubicBezTo>
                  <a:cubicBezTo>
                    <a:pt x="346" y="489"/>
                    <a:pt x="325" y="471"/>
                    <a:pt x="325" y="458"/>
                  </a:cubicBezTo>
                  <a:lnTo>
                    <a:pt x="325" y="341"/>
                  </a:lnTo>
                  <a:close/>
                  <a:moveTo>
                    <a:pt x="271" y="538"/>
                  </a:moveTo>
                  <a:cubicBezTo>
                    <a:pt x="363" y="633"/>
                    <a:pt x="616" y="677"/>
                    <a:pt x="856" y="677"/>
                  </a:cubicBezTo>
                  <a:cubicBezTo>
                    <a:pt x="969" y="677"/>
                    <a:pt x="1085" y="667"/>
                    <a:pt x="1186" y="647"/>
                  </a:cubicBezTo>
                  <a:cubicBezTo>
                    <a:pt x="1116" y="688"/>
                    <a:pt x="951" y="736"/>
                    <a:pt x="693" y="736"/>
                  </a:cubicBezTo>
                  <a:cubicBezTo>
                    <a:pt x="343" y="736"/>
                    <a:pt x="163" y="646"/>
                    <a:pt x="163" y="608"/>
                  </a:cubicBezTo>
                  <a:cubicBezTo>
                    <a:pt x="163" y="599"/>
                    <a:pt x="184" y="569"/>
                    <a:pt x="271" y="538"/>
                  </a:cubicBezTo>
                  <a:close/>
                  <a:moveTo>
                    <a:pt x="477" y="541"/>
                  </a:moveTo>
                  <a:cubicBezTo>
                    <a:pt x="477" y="397"/>
                    <a:pt x="477" y="397"/>
                    <a:pt x="477" y="397"/>
                  </a:cubicBezTo>
                  <a:cubicBezTo>
                    <a:pt x="515" y="407"/>
                    <a:pt x="556" y="415"/>
                    <a:pt x="598" y="421"/>
                  </a:cubicBezTo>
                  <a:cubicBezTo>
                    <a:pt x="598" y="567"/>
                    <a:pt x="598" y="567"/>
                    <a:pt x="598" y="567"/>
                  </a:cubicBezTo>
                  <a:cubicBezTo>
                    <a:pt x="552" y="560"/>
                    <a:pt x="511" y="551"/>
                    <a:pt x="477" y="541"/>
                  </a:cubicBezTo>
                  <a:close/>
                  <a:moveTo>
                    <a:pt x="689" y="579"/>
                  </a:moveTo>
                  <a:cubicBezTo>
                    <a:pt x="689" y="431"/>
                    <a:pt x="689" y="431"/>
                    <a:pt x="689" y="431"/>
                  </a:cubicBezTo>
                  <a:cubicBezTo>
                    <a:pt x="729" y="435"/>
                    <a:pt x="770" y="437"/>
                    <a:pt x="811" y="438"/>
                  </a:cubicBezTo>
                  <a:cubicBezTo>
                    <a:pt x="811" y="585"/>
                    <a:pt x="811" y="585"/>
                    <a:pt x="811" y="585"/>
                  </a:cubicBezTo>
                  <a:cubicBezTo>
                    <a:pt x="767" y="584"/>
                    <a:pt x="726" y="582"/>
                    <a:pt x="689" y="579"/>
                  </a:cubicBezTo>
                  <a:close/>
                  <a:moveTo>
                    <a:pt x="901" y="585"/>
                  </a:moveTo>
                  <a:cubicBezTo>
                    <a:pt x="901" y="438"/>
                    <a:pt x="901" y="438"/>
                    <a:pt x="901" y="438"/>
                  </a:cubicBezTo>
                  <a:cubicBezTo>
                    <a:pt x="942" y="437"/>
                    <a:pt x="983" y="435"/>
                    <a:pt x="1023" y="431"/>
                  </a:cubicBezTo>
                  <a:cubicBezTo>
                    <a:pt x="1023" y="579"/>
                    <a:pt x="1023" y="579"/>
                    <a:pt x="1023" y="579"/>
                  </a:cubicBezTo>
                  <a:cubicBezTo>
                    <a:pt x="985" y="582"/>
                    <a:pt x="945" y="584"/>
                    <a:pt x="901" y="585"/>
                  </a:cubicBezTo>
                  <a:close/>
                  <a:moveTo>
                    <a:pt x="1163" y="897"/>
                  </a:moveTo>
                  <a:cubicBezTo>
                    <a:pt x="1163" y="758"/>
                    <a:pt x="1163" y="758"/>
                    <a:pt x="1163" y="758"/>
                  </a:cubicBezTo>
                  <a:cubicBezTo>
                    <a:pt x="1186" y="749"/>
                    <a:pt x="1206" y="739"/>
                    <a:pt x="1224" y="729"/>
                  </a:cubicBezTo>
                  <a:cubicBezTo>
                    <a:pt x="1224" y="846"/>
                    <a:pt x="1224" y="846"/>
                    <a:pt x="1224" y="846"/>
                  </a:cubicBezTo>
                  <a:cubicBezTo>
                    <a:pt x="1224" y="859"/>
                    <a:pt x="1203" y="878"/>
                    <a:pt x="1163" y="897"/>
                  </a:cubicBezTo>
                  <a:close/>
                  <a:moveTo>
                    <a:pt x="1235" y="541"/>
                  </a:moveTo>
                  <a:cubicBezTo>
                    <a:pt x="1200" y="551"/>
                    <a:pt x="1160" y="560"/>
                    <a:pt x="1113" y="567"/>
                  </a:cubicBezTo>
                  <a:cubicBezTo>
                    <a:pt x="1113" y="421"/>
                    <a:pt x="1113" y="421"/>
                    <a:pt x="1113" y="421"/>
                  </a:cubicBezTo>
                  <a:cubicBezTo>
                    <a:pt x="1156" y="415"/>
                    <a:pt x="1197" y="407"/>
                    <a:pt x="1235" y="397"/>
                  </a:cubicBezTo>
                  <a:lnTo>
                    <a:pt x="1235" y="541"/>
                  </a:lnTo>
                  <a:close/>
                  <a:moveTo>
                    <a:pt x="1073" y="786"/>
                  </a:moveTo>
                  <a:cubicBezTo>
                    <a:pt x="1073" y="930"/>
                    <a:pt x="1073" y="930"/>
                    <a:pt x="1073" y="930"/>
                  </a:cubicBezTo>
                  <a:cubicBezTo>
                    <a:pt x="1038" y="939"/>
                    <a:pt x="997" y="948"/>
                    <a:pt x="951" y="956"/>
                  </a:cubicBezTo>
                  <a:cubicBezTo>
                    <a:pt x="951" y="809"/>
                    <a:pt x="951" y="809"/>
                    <a:pt x="951" y="809"/>
                  </a:cubicBezTo>
                  <a:cubicBezTo>
                    <a:pt x="994" y="803"/>
                    <a:pt x="1035" y="795"/>
                    <a:pt x="1073" y="786"/>
                  </a:cubicBezTo>
                  <a:close/>
                  <a:moveTo>
                    <a:pt x="860" y="820"/>
                  </a:moveTo>
                  <a:cubicBezTo>
                    <a:pt x="860" y="967"/>
                    <a:pt x="860" y="967"/>
                    <a:pt x="860" y="967"/>
                  </a:cubicBezTo>
                  <a:cubicBezTo>
                    <a:pt x="823" y="971"/>
                    <a:pt x="782" y="973"/>
                    <a:pt x="739" y="974"/>
                  </a:cubicBezTo>
                  <a:cubicBezTo>
                    <a:pt x="739" y="826"/>
                    <a:pt x="739" y="826"/>
                    <a:pt x="739" y="826"/>
                  </a:cubicBezTo>
                  <a:cubicBezTo>
                    <a:pt x="779" y="825"/>
                    <a:pt x="820" y="823"/>
                    <a:pt x="860" y="820"/>
                  </a:cubicBezTo>
                  <a:close/>
                  <a:moveTo>
                    <a:pt x="648" y="826"/>
                  </a:moveTo>
                  <a:cubicBezTo>
                    <a:pt x="648" y="974"/>
                    <a:pt x="648" y="974"/>
                    <a:pt x="648" y="974"/>
                  </a:cubicBezTo>
                  <a:cubicBezTo>
                    <a:pt x="605" y="973"/>
                    <a:pt x="564" y="971"/>
                    <a:pt x="526" y="967"/>
                  </a:cubicBezTo>
                  <a:cubicBezTo>
                    <a:pt x="526" y="820"/>
                    <a:pt x="526" y="820"/>
                    <a:pt x="526" y="820"/>
                  </a:cubicBezTo>
                  <a:cubicBezTo>
                    <a:pt x="566" y="823"/>
                    <a:pt x="607" y="825"/>
                    <a:pt x="648" y="826"/>
                  </a:cubicBezTo>
                  <a:close/>
                  <a:moveTo>
                    <a:pt x="436" y="809"/>
                  </a:moveTo>
                  <a:cubicBezTo>
                    <a:pt x="436" y="956"/>
                    <a:pt x="436" y="956"/>
                    <a:pt x="436" y="956"/>
                  </a:cubicBezTo>
                  <a:cubicBezTo>
                    <a:pt x="389" y="948"/>
                    <a:pt x="349" y="939"/>
                    <a:pt x="314" y="930"/>
                  </a:cubicBezTo>
                  <a:cubicBezTo>
                    <a:pt x="314" y="786"/>
                    <a:pt x="314" y="786"/>
                    <a:pt x="314" y="786"/>
                  </a:cubicBezTo>
                  <a:cubicBezTo>
                    <a:pt x="352" y="795"/>
                    <a:pt x="393" y="803"/>
                    <a:pt x="436" y="809"/>
                  </a:cubicBezTo>
                  <a:close/>
                  <a:moveTo>
                    <a:pt x="163" y="729"/>
                  </a:moveTo>
                  <a:cubicBezTo>
                    <a:pt x="181" y="739"/>
                    <a:pt x="201" y="749"/>
                    <a:pt x="223" y="758"/>
                  </a:cubicBezTo>
                  <a:cubicBezTo>
                    <a:pt x="223" y="897"/>
                    <a:pt x="223" y="897"/>
                    <a:pt x="223" y="897"/>
                  </a:cubicBezTo>
                  <a:cubicBezTo>
                    <a:pt x="183" y="878"/>
                    <a:pt x="163" y="859"/>
                    <a:pt x="163" y="846"/>
                  </a:cubicBezTo>
                  <a:lnTo>
                    <a:pt x="163" y="729"/>
                  </a:lnTo>
                  <a:close/>
                  <a:moveTo>
                    <a:pt x="253" y="1126"/>
                  </a:moveTo>
                  <a:cubicBezTo>
                    <a:pt x="271" y="1136"/>
                    <a:pt x="291" y="1146"/>
                    <a:pt x="314" y="1154"/>
                  </a:cubicBezTo>
                  <a:cubicBezTo>
                    <a:pt x="314" y="1293"/>
                    <a:pt x="314" y="1293"/>
                    <a:pt x="314" y="1293"/>
                  </a:cubicBezTo>
                  <a:cubicBezTo>
                    <a:pt x="274" y="1274"/>
                    <a:pt x="253" y="1256"/>
                    <a:pt x="253" y="1243"/>
                  </a:cubicBezTo>
                  <a:lnTo>
                    <a:pt x="253" y="1126"/>
                  </a:lnTo>
                  <a:close/>
                  <a:moveTo>
                    <a:pt x="151" y="1682"/>
                  </a:moveTo>
                  <a:cubicBezTo>
                    <a:pt x="111" y="1663"/>
                    <a:pt x="91" y="1644"/>
                    <a:pt x="91" y="1631"/>
                  </a:cubicBezTo>
                  <a:cubicBezTo>
                    <a:pt x="91" y="1514"/>
                    <a:pt x="91" y="1514"/>
                    <a:pt x="91" y="1514"/>
                  </a:cubicBezTo>
                  <a:cubicBezTo>
                    <a:pt x="109" y="1524"/>
                    <a:pt x="129" y="1534"/>
                    <a:pt x="151" y="1543"/>
                  </a:cubicBezTo>
                  <a:lnTo>
                    <a:pt x="151" y="1682"/>
                  </a:lnTo>
                  <a:close/>
                  <a:moveTo>
                    <a:pt x="364" y="1741"/>
                  </a:moveTo>
                  <a:cubicBezTo>
                    <a:pt x="317" y="1733"/>
                    <a:pt x="277" y="1724"/>
                    <a:pt x="242" y="1715"/>
                  </a:cubicBezTo>
                  <a:cubicBezTo>
                    <a:pt x="242" y="1571"/>
                    <a:pt x="242" y="1571"/>
                    <a:pt x="242" y="1571"/>
                  </a:cubicBezTo>
                  <a:cubicBezTo>
                    <a:pt x="280" y="1580"/>
                    <a:pt x="321" y="1588"/>
                    <a:pt x="364" y="1594"/>
                  </a:cubicBezTo>
                  <a:lnTo>
                    <a:pt x="364" y="1741"/>
                  </a:lnTo>
                  <a:close/>
                  <a:moveTo>
                    <a:pt x="576" y="1759"/>
                  </a:moveTo>
                  <a:cubicBezTo>
                    <a:pt x="533" y="1758"/>
                    <a:pt x="492" y="1756"/>
                    <a:pt x="454" y="1752"/>
                  </a:cubicBezTo>
                  <a:cubicBezTo>
                    <a:pt x="454" y="1605"/>
                    <a:pt x="454" y="1605"/>
                    <a:pt x="454" y="1605"/>
                  </a:cubicBezTo>
                  <a:cubicBezTo>
                    <a:pt x="494" y="1608"/>
                    <a:pt x="535" y="1610"/>
                    <a:pt x="576" y="1611"/>
                  </a:cubicBezTo>
                  <a:lnTo>
                    <a:pt x="576" y="1759"/>
                  </a:lnTo>
                  <a:close/>
                  <a:moveTo>
                    <a:pt x="91" y="1393"/>
                  </a:moveTo>
                  <a:cubicBezTo>
                    <a:pt x="91" y="1384"/>
                    <a:pt x="112" y="1354"/>
                    <a:pt x="199" y="1323"/>
                  </a:cubicBezTo>
                  <a:cubicBezTo>
                    <a:pt x="291" y="1418"/>
                    <a:pt x="544" y="1462"/>
                    <a:pt x="784" y="1462"/>
                  </a:cubicBezTo>
                  <a:cubicBezTo>
                    <a:pt x="897" y="1462"/>
                    <a:pt x="1013" y="1452"/>
                    <a:pt x="1114" y="1432"/>
                  </a:cubicBezTo>
                  <a:cubicBezTo>
                    <a:pt x="1044" y="1473"/>
                    <a:pt x="879" y="1521"/>
                    <a:pt x="621" y="1521"/>
                  </a:cubicBezTo>
                  <a:cubicBezTo>
                    <a:pt x="271" y="1521"/>
                    <a:pt x="91" y="1431"/>
                    <a:pt x="91" y="1393"/>
                  </a:cubicBezTo>
                  <a:close/>
                  <a:moveTo>
                    <a:pt x="404" y="1326"/>
                  </a:moveTo>
                  <a:cubicBezTo>
                    <a:pt x="404" y="1182"/>
                    <a:pt x="404" y="1182"/>
                    <a:pt x="404" y="1182"/>
                  </a:cubicBezTo>
                  <a:cubicBezTo>
                    <a:pt x="442" y="1192"/>
                    <a:pt x="483" y="1200"/>
                    <a:pt x="526" y="1206"/>
                  </a:cubicBezTo>
                  <a:cubicBezTo>
                    <a:pt x="526" y="1352"/>
                    <a:pt x="526" y="1352"/>
                    <a:pt x="526" y="1352"/>
                  </a:cubicBezTo>
                  <a:cubicBezTo>
                    <a:pt x="480" y="1345"/>
                    <a:pt x="439" y="1336"/>
                    <a:pt x="404" y="1326"/>
                  </a:cubicBezTo>
                  <a:close/>
                  <a:moveTo>
                    <a:pt x="617" y="1364"/>
                  </a:moveTo>
                  <a:cubicBezTo>
                    <a:pt x="617" y="1216"/>
                    <a:pt x="617" y="1216"/>
                    <a:pt x="617" y="1216"/>
                  </a:cubicBezTo>
                  <a:cubicBezTo>
                    <a:pt x="657" y="1220"/>
                    <a:pt x="698" y="1222"/>
                    <a:pt x="738" y="1223"/>
                  </a:cubicBezTo>
                  <a:cubicBezTo>
                    <a:pt x="738" y="1370"/>
                    <a:pt x="738" y="1370"/>
                    <a:pt x="738" y="1370"/>
                  </a:cubicBezTo>
                  <a:cubicBezTo>
                    <a:pt x="695" y="1369"/>
                    <a:pt x="654" y="1367"/>
                    <a:pt x="617" y="1364"/>
                  </a:cubicBezTo>
                  <a:close/>
                  <a:moveTo>
                    <a:pt x="829" y="1370"/>
                  </a:moveTo>
                  <a:cubicBezTo>
                    <a:pt x="829" y="1223"/>
                    <a:pt x="829" y="1223"/>
                    <a:pt x="829" y="1223"/>
                  </a:cubicBezTo>
                  <a:cubicBezTo>
                    <a:pt x="870" y="1222"/>
                    <a:pt x="911" y="1220"/>
                    <a:pt x="951" y="1216"/>
                  </a:cubicBezTo>
                  <a:cubicBezTo>
                    <a:pt x="951" y="1364"/>
                    <a:pt x="951" y="1364"/>
                    <a:pt x="951" y="1364"/>
                  </a:cubicBezTo>
                  <a:cubicBezTo>
                    <a:pt x="913" y="1367"/>
                    <a:pt x="872" y="1369"/>
                    <a:pt x="829" y="1370"/>
                  </a:cubicBezTo>
                  <a:close/>
                  <a:moveTo>
                    <a:pt x="788" y="1752"/>
                  </a:moveTo>
                  <a:cubicBezTo>
                    <a:pt x="751" y="1756"/>
                    <a:pt x="710" y="1758"/>
                    <a:pt x="667" y="1759"/>
                  </a:cubicBezTo>
                  <a:cubicBezTo>
                    <a:pt x="667" y="1611"/>
                    <a:pt x="667" y="1611"/>
                    <a:pt x="667" y="1611"/>
                  </a:cubicBezTo>
                  <a:cubicBezTo>
                    <a:pt x="707" y="1610"/>
                    <a:pt x="748" y="1608"/>
                    <a:pt x="788" y="1605"/>
                  </a:cubicBezTo>
                  <a:lnTo>
                    <a:pt x="788" y="1752"/>
                  </a:lnTo>
                  <a:close/>
                  <a:moveTo>
                    <a:pt x="1000" y="1715"/>
                  </a:moveTo>
                  <a:cubicBezTo>
                    <a:pt x="966" y="1724"/>
                    <a:pt x="925" y="1733"/>
                    <a:pt x="879" y="1741"/>
                  </a:cubicBezTo>
                  <a:cubicBezTo>
                    <a:pt x="879" y="1594"/>
                    <a:pt x="879" y="1594"/>
                    <a:pt x="879" y="1594"/>
                  </a:cubicBezTo>
                  <a:cubicBezTo>
                    <a:pt x="921" y="1588"/>
                    <a:pt x="963" y="1580"/>
                    <a:pt x="1000" y="1571"/>
                  </a:cubicBezTo>
                  <a:lnTo>
                    <a:pt x="1000" y="1715"/>
                  </a:lnTo>
                  <a:close/>
                  <a:moveTo>
                    <a:pt x="1152" y="1631"/>
                  </a:moveTo>
                  <a:cubicBezTo>
                    <a:pt x="1152" y="1644"/>
                    <a:pt x="1131" y="1663"/>
                    <a:pt x="1091" y="1682"/>
                  </a:cubicBezTo>
                  <a:cubicBezTo>
                    <a:pt x="1091" y="1543"/>
                    <a:pt x="1091" y="1543"/>
                    <a:pt x="1091" y="1543"/>
                  </a:cubicBezTo>
                  <a:cubicBezTo>
                    <a:pt x="1113" y="1534"/>
                    <a:pt x="1134" y="1524"/>
                    <a:pt x="1152" y="1514"/>
                  </a:cubicBezTo>
                  <a:lnTo>
                    <a:pt x="1152" y="1631"/>
                  </a:lnTo>
                  <a:close/>
                  <a:moveTo>
                    <a:pt x="1163" y="1326"/>
                  </a:moveTo>
                  <a:cubicBezTo>
                    <a:pt x="1128" y="1336"/>
                    <a:pt x="1088" y="1345"/>
                    <a:pt x="1041" y="1352"/>
                  </a:cubicBezTo>
                  <a:cubicBezTo>
                    <a:pt x="1041" y="1206"/>
                    <a:pt x="1041" y="1206"/>
                    <a:pt x="1041" y="1206"/>
                  </a:cubicBezTo>
                  <a:cubicBezTo>
                    <a:pt x="1084" y="1200"/>
                    <a:pt x="1125" y="1192"/>
                    <a:pt x="1163" y="1182"/>
                  </a:cubicBezTo>
                  <a:lnTo>
                    <a:pt x="1163" y="1326"/>
                  </a:lnTo>
                  <a:close/>
                  <a:moveTo>
                    <a:pt x="1314" y="1243"/>
                  </a:moveTo>
                  <a:cubicBezTo>
                    <a:pt x="1314" y="1256"/>
                    <a:pt x="1294" y="1274"/>
                    <a:pt x="1254" y="1293"/>
                  </a:cubicBezTo>
                  <a:cubicBezTo>
                    <a:pt x="1254" y="1154"/>
                    <a:pt x="1254" y="1154"/>
                    <a:pt x="1254" y="1154"/>
                  </a:cubicBezTo>
                  <a:cubicBezTo>
                    <a:pt x="1276" y="1146"/>
                    <a:pt x="1296" y="1136"/>
                    <a:pt x="1314" y="1126"/>
                  </a:cubicBezTo>
                  <a:lnTo>
                    <a:pt x="1314" y="1243"/>
                  </a:lnTo>
                  <a:close/>
                  <a:moveTo>
                    <a:pt x="784" y="1133"/>
                  </a:moveTo>
                  <a:cubicBezTo>
                    <a:pt x="439" y="1133"/>
                    <a:pt x="259" y="1046"/>
                    <a:pt x="254" y="1006"/>
                  </a:cubicBezTo>
                  <a:cubicBezTo>
                    <a:pt x="373" y="1046"/>
                    <a:pt x="536" y="1065"/>
                    <a:pt x="693" y="1065"/>
                  </a:cubicBezTo>
                  <a:cubicBezTo>
                    <a:pt x="911" y="1065"/>
                    <a:pt x="1139" y="1029"/>
                    <a:pt x="1249" y="951"/>
                  </a:cubicBezTo>
                  <a:cubicBezTo>
                    <a:pt x="1302" y="976"/>
                    <a:pt x="1314" y="998"/>
                    <a:pt x="1314" y="1005"/>
                  </a:cubicBezTo>
                  <a:cubicBezTo>
                    <a:pt x="1314" y="1043"/>
                    <a:pt x="1134" y="1133"/>
                    <a:pt x="784" y="1133"/>
                  </a:cubicBezTo>
                  <a:close/>
                  <a:moveTo>
                    <a:pt x="1386" y="458"/>
                  </a:moveTo>
                  <a:cubicBezTo>
                    <a:pt x="1386" y="471"/>
                    <a:pt x="1366" y="489"/>
                    <a:pt x="1326" y="508"/>
                  </a:cubicBezTo>
                  <a:cubicBezTo>
                    <a:pt x="1326" y="369"/>
                    <a:pt x="1326" y="369"/>
                    <a:pt x="1326" y="369"/>
                  </a:cubicBezTo>
                  <a:cubicBezTo>
                    <a:pt x="1348" y="361"/>
                    <a:pt x="1368" y="351"/>
                    <a:pt x="1386" y="341"/>
                  </a:cubicBezTo>
                  <a:lnTo>
                    <a:pt x="1386" y="458"/>
                  </a:lnTo>
                  <a:close/>
                  <a:moveTo>
                    <a:pt x="856" y="348"/>
                  </a:moveTo>
                  <a:cubicBezTo>
                    <a:pt x="506" y="348"/>
                    <a:pt x="325" y="258"/>
                    <a:pt x="325" y="220"/>
                  </a:cubicBezTo>
                  <a:cubicBezTo>
                    <a:pt x="325" y="181"/>
                    <a:pt x="506" y="91"/>
                    <a:pt x="856" y="91"/>
                  </a:cubicBezTo>
                  <a:cubicBezTo>
                    <a:pt x="1206" y="91"/>
                    <a:pt x="1386" y="181"/>
                    <a:pt x="1386" y="220"/>
                  </a:cubicBezTo>
                  <a:cubicBezTo>
                    <a:pt x="1386" y="258"/>
                    <a:pt x="1206" y="348"/>
                    <a:pt x="856" y="3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120948" y="4972182"/>
            <a:ext cx="817227" cy="475253"/>
            <a:chOff x="2273440" y="5295480"/>
            <a:chExt cx="817227" cy="475253"/>
          </a:xfrm>
        </p:grpSpPr>
        <p:grpSp>
          <p:nvGrpSpPr>
            <p:cNvPr id="38" name="Группа 37"/>
            <p:cNvGrpSpPr/>
            <p:nvPr/>
          </p:nvGrpSpPr>
          <p:grpSpPr>
            <a:xfrm>
              <a:off x="2273440" y="5295480"/>
              <a:ext cx="817227" cy="475253"/>
              <a:chOff x="-792725" y="4047737"/>
              <a:chExt cx="817227" cy="475253"/>
            </a:xfrm>
          </p:grpSpPr>
          <p:sp>
            <p:nvSpPr>
              <p:cNvPr id="43" name="Овал 42"/>
              <p:cNvSpPr/>
              <p:nvPr/>
            </p:nvSpPr>
            <p:spPr>
              <a:xfrm>
                <a:off x="-624029" y="4047737"/>
                <a:ext cx="475253" cy="475253"/>
              </a:xfrm>
              <a:prstGeom prst="ellipse">
                <a:avLst/>
              </a:prstGeom>
              <a:solidFill>
                <a:srgbClr val="2B60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4" name="Прямоугольник 43"/>
              <p:cNvSpPr/>
              <p:nvPr/>
            </p:nvSpPr>
            <p:spPr>
              <a:xfrm>
                <a:off x="-792725" y="4253256"/>
                <a:ext cx="817227" cy="24439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8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срок</a:t>
                </a:r>
              </a:p>
            </p:txBody>
          </p:sp>
        </p:grpSp>
        <p:grpSp>
          <p:nvGrpSpPr>
            <p:cNvPr id="39" name="Group 39"/>
            <p:cNvGrpSpPr>
              <a:grpSpLocks noChangeAspect="1"/>
            </p:cNvGrpSpPr>
            <p:nvPr/>
          </p:nvGrpSpPr>
          <p:grpSpPr bwMode="auto">
            <a:xfrm>
              <a:off x="2615575" y="5399902"/>
              <a:ext cx="131234" cy="143868"/>
              <a:chOff x="-186" y="1572"/>
              <a:chExt cx="374" cy="410"/>
            </a:xfrm>
            <a:solidFill>
              <a:schemeClr val="bg1"/>
            </a:solidFill>
          </p:grpSpPr>
          <p:sp>
            <p:nvSpPr>
              <p:cNvPr id="40" name="Freeform 40"/>
              <p:cNvSpPr>
                <a:spLocks noEditPoints="1"/>
              </p:cNvSpPr>
              <p:nvPr/>
            </p:nvSpPr>
            <p:spPr bwMode="auto">
              <a:xfrm>
                <a:off x="-186" y="1572"/>
                <a:ext cx="374" cy="410"/>
              </a:xfrm>
              <a:custGeom>
                <a:avLst/>
                <a:gdLst>
                  <a:gd name="T0" fmla="*/ 148 w 155"/>
                  <a:gd name="T1" fmla="*/ 0 h 170"/>
                  <a:gd name="T2" fmla="*/ 142 w 155"/>
                  <a:gd name="T3" fmla="*/ 16 h 170"/>
                  <a:gd name="T4" fmla="*/ 108 w 155"/>
                  <a:gd name="T5" fmla="*/ 85 h 170"/>
                  <a:gd name="T6" fmla="*/ 142 w 155"/>
                  <a:gd name="T7" fmla="*/ 153 h 170"/>
                  <a:gd name="T8" fmla="*/ 149 w 155"/>
                  <a:gd name="T9" fmla="*/ 156 h 170"/>
                  <a:gd name="T10" fmla="*/ 152 w 155"/>
                  <a:gd name="T11" fmla="*/ 163 h 170"/>
                  <a:gd name="T12" fmla="*/ 146 w 155"/>
                  <a:gd name="T13" fmla="*/ 169 h 170"/>
                  <a:gd name="T14" fmla="*/ 141 w 155"/>
                  <a:gd name="T15" fmla="*/ 169 h 170"/>
                  <a:gd name="T16" fmla="*/ 15 w 155"/>
                  <a:gd name="T17" fmla="*/ 169 h 170"/>
                  <a:gd name="T18" fmla="*/ 3 w 155"/>
                  <a:gd name="T19" fmla="*/ 162 h 170"/>
                  <a:gd name="T20" fmla="*/ 13 w 155"/>
                  <a:gd name="T21" fmla="*/ 153 h 170"/>
                  <a:gd name="T22" fmla="*/ 47 w 155"/>
                  <a:gd name="T23" fmla="*/ 85 h 170"/>
                  <a:gd name="T24" fmla="*/ 13 w 155"/>
                  <a:gd name="T25" fmla="*/ 16 h 170"/>
                  <a:gd name="T26" fmla="*/ 8 w 155"/>
                  <a:gd name="T27" fmla="*/ 0 h 170"/>
                  <a:gd name="T28" fmla="*/ 148 w 155"/>
                  <a:gd name="T29" fmla="*/ 0 h 170"/>
                  <a:gd name="T30" fmla="*/ 127 w 155"/>
                  <a:gd name="T31" fmla="*/ 153 h 170"/>
                  <a:gd name="T32" fmla="*/ 126 w 155"/>
                  <a:gd name="T33" fmla="*/ 146 h 170"/>
                  <a:gd name="T34" fmla="*/ 96 w 155"/>
                  <a:gd name="T35" fmla="*/ 93 h 170"/>
                  <a:gd name="T36" fmla="*/ 96 w 155"/>
                  <a:gd name="T37" fmla="*/ 76 h 170"/>
                  <a:gd name="T38" fmla="*/ 124 w 155"/>
                  <a:gd name="T39" fmla="*/ 32 h 170"/>
                  <a:gd name="T40" fmla="*/ 128 w 155"/>
                  <a:gd name="T41" fmla="*/ 16 h 170"/>
                  <a:gd name="T42" fmla="*/ 28 w 155"/>
                  <a:gd name="T43" fmla="*/ 16 h 170"/>
                  <a:gd name="T44" fmla="*/ 29 w 155"/>
                  <a:gd name="T45" fmla="*/ 23 h 170"/>
                  <a:gd name="T46" fmla="*/ 59 w 155"/>
                  <a:gd name="T47" fmla="*/ 76 h 170"/>
                  <a:gd name="T48" fmla="*/ 59 w 155"/>
                  <a:gd name="T49" fmla="*/ 93 h 170"/>
                  <a:gd name="T50" fmla="*/ 32 w 155"/>
                  <a:gd name="T51" fmla="*/ 137 h 170"/>
                  <a:gd name="T52" fmla="*/ 28 w 155"/>
                  <a:gd name="T53" fmla="*/ 153 h 170"/>
                  <a:gd name="T54" fmla="*/ 127 w 155"/>
                  <a:gd name="T55" fmla="*/ 153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5" h="170">
                    <a:moveTo>
                      <a:pt x="148" y="0"/>
                    </a:moveTo>
                    <a:cubicBezTo>
                      <a:pt x="155" y="8"/>
                      <a:pt x="153" y="13"/>
                      <a:pt x="142" y="16"/>
                    </a:cubicBezTo>
                    <a:cubicBezTo>
                      <a:pt x="139" y="43"/>
                      <a:pt x="126" y="64"/>
                      <a:pt x="108" y="85"/>
                    </a:cubicBezTo>
                    <a:cubicBezTo>
                      <a:pt x="125" y="105"/>
                      <a:pt x="139" y="126"/>
                      <a:pt x="142" y="153"/>
                    </a:cubicBezTo>
                    <a:cubicBezTo>
                      <a:pt x="145" y="154"/>
                      <a:pt x="147" y="154"/>
                      <a:pt x="149" y="156"/>
                    </a:cubicBezTo>
                    <a:cubicBezTo>
                      <a:pt x="150" y="158"/>
                      <a:pt x="152" y="161"/>
                      <a:pt x="152" y="163"/>
                    </a:cubicBezTo>
                    <a:cubicBezTo>
                      <a:pt x="151" y="165"/>
                      <a:pt x="148" y="167"/>
                      <a:pt x="146" y="169"/>
                    </a:cubicBezTo>
                    <a:cubicBezTo>
                      <a:pt x="144" y="170"/>
                      <a:pt x="142" y="169"/>
                      <a:pt x="141" y="169"/>
                    </a:cubicBezTo>
                    <a:cubicBezTo>
                      <a:pt x="99" y="169"/>
                      <a:pt x="57" y="169"/>
                      <a:pt x="15" y="169"/>
                    </a:cubicBezTo>
                    <a:cubicBezTo>
                      <a:pt x="9" y="169"/>
                      <a:pt x="4" y="169"/>
                      <a:pt x="3" y="162"/>
                    </a:cubicBezTo>
                    <a:cubicBezTo>
                      <a:pt x="3" y="156"/>
                      <a:pt x="8" y="154"/>
                      <a:pt x="13" y="153"/>
                    </a:cubicBezTo>
                    <a:cubicBezTo>
                      <a:pt x="16" y="127"/>
                      <a:pt x="30" y="105"/>
                      <a:pt x="47" y="85"/>
                    </a:cubicBezTo>
                    <a:cubicBezTo>
                      <a:pt x="30" y="65"/>
                      <a:pt x="16" y="43"/>
                      <a:pt x="13" y="16"/>
                    </a:cubicBezTo>
                    <a:cubicBezTo>
                      <a:pt x="2" y="13"/>
                      <a:pt x="0" y="8"/>
                      <a:pt x="8" y="0"/>
                    </a:cubicBezTo>
                    <a:cubicBezTo>
                      <a:pt x="54" y="0"/>
                      <a:pt x="101" y="0"/>
                      <a:pt x="148" y="0"/>
                    </a:cubicBezTo>
                    <a:close/>
                    <a:moveTo>
                      <a:pt x="127" y="153"/>
                    </a:moveTo>
                    <a:cubicBezTo>
                      <a:pt x="127" y="151"/>
                      <a:pt x="127" y="149"/>
                      <a:pt x="126" y="146"/>
                    </a:cubicBezTo>
                    <a:cubicBezTo>
                      <a:pt x="122" y="125"/>
                      <a:pt x="110" y="109"/>
                      <a:pt x="96" y="93"/>
                    </a:cubicBezTo>
                    <a:cubicBezTo>
                      <a:pt x="90" y="86"/>
                      <a:pt x="90" y="83"/>
                      <a:pt x="96" y="76"/>
                    </a:cubicBezTo>
                    <a:cubicBezTo>
                      <a:pt x="107" y="63"/>
                      <a:pt x="118" y="49"/>
                      <a:pt x="124" y="32"/>
                    </a:cubicBezTo>
                    <a:cubicBezTo>
                      <a:pt x="125" y="27"/>
                      <a:pt x="126" y="22"/>
                      <a:pt x="128" y="16"/>
                    </a:cubicBezTo>
                    <a:cubicBezTo>
                      <a:pt x="94" y="16"/>
                      <a:pt x="61" y="16"/>
                      <a:pt x="28" y="16"/>
                    </a:cubicBezTo>
                    <a:cubicBezTo>
                      <a:pt x="28" y="19"/>
                      <a:pt x="29" y="21"/>
                      <a:pt x="29" y="23"/>
                    </a:cubicBezTo>
                    <a:cubicBezTo>
                      <a:pt x="33" y="44"/>
                      <a:pt x="46" y="60"/>
                      <a:pt x="59" y="76"/>
                    </a:cubicBezTo>
                    <a:cubicBezTo>
                      <a:pt x="65" y="84"/>
                      <a:pt x="65" y="86"/>
                      <a:pt x="59" y="93"/>
                    </a:cubicBezTo>
                    <a:cubicBezTo>
                      <a:pt x="48" y="106"/>
                      <a:pt x="37" y="120"/>
                      <a:pt x="32" y="137"/>
                    </a:cubicBezTo>
                    <a:cubicBezTo>
                      <a:pt x="30" y="142"/>
                      <a:pt x="29" y="148"/>
                      <a:pt x="28" y="153"/>
                    </a:cubicBezTo>
                    <a:cubicBezTo>
                      <a:pt x="61" y="153"/>
                      <a:pt x="94" y="153"/>
                      <a:pt x="127" y="1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1" name="Freeform 41"/>
              <p:cNvSpPr>
                <a:spLocks/>
              </p:cNvSpPr>
              <p:nvPr/>
            </p:nvSpPr>
            <p:spPr bwMode="auto">
              <a:xfrm>
                <a:off x="-99" y="1796"/>
                <a:ext cx="200" cy="133"/>
              </a:xfrm>
              <a:custGeom>
                <a:avLst/>
                <a:gdLst>
                  <a:gd name="T0" fmla="*/ 41 w 83"/>
                  <a:gd name="T1" fmla="*/ 55 h 55"/>
                  <a:gd name="T2" fmla="*/ 8 w 83"/>
                  <a:gd name="T3" fmla="*/ 55 h 55"/>
                  <a:gd name="T4" fmla="*/ 0 w 83"/>
                  <a:gd name="T5" fmla="*/ 53 h 55"/>
                  <a:gd name="T6" fmla="*/ 3 w 83"/>
                  <a:gd name="T7" fmla="*/ 45 h 55"/>
                  <a:gd name="T8" fmla="*/ 25 w 83"/>
                  <a:gd name="T9" fmla="*/ 22 h 55"/>
                  <a:gd name="T10" fmla="*/ 38 w 83"/>
                  <a:gd name="T11" fmla="*/ 4 h 55"/>
                  <a:gd name="T12" fmla="*/ 41 w 83"/>
                  <a:gd name="T13" fmla="*/ 0 h 55"/>
                  <a:gd name="T14" fmla="*/ 45 w 83"/>
                  <a:gd name="T15" fmla="*/ 4 h 55"/>
                  <a:gd name="T16" fmla="*/ 58 w 83"/>
                  <a:gd name="T17" fmla="*/ 22 h 55"/>
                  <a:gd name="T18" fmla="*/ 81 w 83"/>
                  <a:gd name="T19" fmla="*/ 46 h 55"/>
                  <a:gd name="T20" fmla="*/ 83 w 83"/>
                  <a:gd name="T21" fmla="*/ 53 h 55"/>
                  <a:gd name="T22" fmla="*/ 77 w 83"/>
                  <a:gd name="T23" fmla="*/ 55 h 55"/>
                  <a:gd name="T24" fmla="*/ 41 w 83"/>
                  <a:gd name="T25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55">
                    <a:moveTo>
                      <a:pt x="41" y="55"/>
                    </a:moveTo>
                    <a:cubicBezTo>
                      <a:pt x="30" y="55"/>
                      <a:pt x="19" y="55"/>
                      <a:pt x="8" y="55"/>
                    </a:cubicBezTo>
                    <a:cubicBezTo>
                      <a:pt x="5" y="55"/>
                      <a:pt x="3" y="53"/>
                      <a:pt x="0" y="53"/>
                    </a:cubicBezTo>
                    <a:cubicBezTo>
                      <a:pt x="1" y="50"/>
                      <a:pt x="1" y="47"/>
                      <a:pt x="3" y="45"/>
                    </a:cubicBezTo>
                    <a:cubicBezTo>
                      <a:pt x="10" y="37"/>
                      <a:pt x="17" y="29"/>
                      <a:pt x="25" y="22"/>
                    </a:cubicBezTo>
                    <a:cubicBezTo>
                      <a:pt x="31" y="16"/>
                      <a:pt x="37" y="12"/>
                      <a:pt x="38" y="4"/>
                    </a:cubicBezTo>
                    <a:cubicBezTo>
                      <a:pt x="39" y="2"/>
                      <a:pt x="40" y="1"/>
                      <a:pt x="41" y="0"/>
                    </a:cubicBezTo>
                    <a:cubicBezTo>
                      <a:pt x="43" y="1"/>
                      <a:pt x="45" y="2"/>
                      <a:pt x="45" y="4"/>
                    </a:cubicBezTo>
                    <a:cubicBezTo>
                      <a:pt x="46" y="12"/>
                      <a:pt x="52" y="16"/>
                      <a:pt x="58" y="22"/>
                    </a:cubicBezTo>
                    <a:cubicBezTo>
                      <a:pt x="66" y="29"/>
                      <a:pt x="74" y="38"/>
                      <a:pt x="81" y="46"/>
                    </a:cubicBezTo>
                    <a:cubicBezTo>
                      <a:pt x="82" y="48"/>
                      <a:pt x="83" y="51"/>
                      <a:pt x="83" y="53"/>
                    </a:cubicBezTo>
                    <a:cubicBezTo>
                      <a:pt x="82" y="54"/>
                      <a:pt x="79" y="55"/>
                      <a:pt x="77" y="55"/>
                    </a:cubicBezTo>
                    <a:cubicBezTo>
                      <a:pt x="65" y="55"/>
                      <a:pt x="53" y="55"/>
                      <a:pt x="41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2" name="Freeform 42"/>
              <p:cNvSpPr>
                <a:spLocks/>
              </p:cNvSpPr>
              <p:nvPr/>
            </p:nvSpPr>
            <p:spPr bwMode="auto">
              <a:xfrm>
                <a:off x="-55" y="1666"/>
                <a:ext cx="115" cy="109"/>
              </a:xfrm>
              <a:custGeom>
                <a:avLst/>
                <a:gdLst>
                  <a:gd name="T0" fmla="*/ 24 w 48"/>
                  <a:gd name="T1" fmla="*/ 0 h 45"/>
                  <a:gd name="T2" fmla="*/ 41 w 48"/>
                  <a:gd name="T3" fmla="*/ 0 h 45"/>
                  <a:gd name="T4" fmla="*/ 45 w 48"/>
                  <a:gd name="T5" fmla="*/ 7 h 45"/>
                  <a:gd name="T6" fmla="*/ 35 w 48"/>
                  <a:gd name="T7" fmla="*/ 25 h 45"/>
                  <a:gd name="T8" fmla="*/ 27 w 48"/>
                  <a:gd name="T9" fmla="*/ 41 h 45"/>
                  <a:gd name="T10" fmla="*/ 24 w 48"/>
                  <a:gd name="T11" fmla="*/ 45 h 45"/>
                  <a:gd name="T12" fmla="*/ 21 w 48"/>
                  <a:gd name="T13" fmla="*/ 43 h 45"/>
                  <a:gd name="T14" fmla="*/ 7 w 48"/>
                  <a:gd name="T15" fmla="*/ 18 h 45"/>
                  <a:gd name="T16" fmla="*/ 2 w 48"/>
                  <a:gd name="T17" fmla="*/ 7 h 45"/>
                  <a:gd name="T18" fmla="*/ 6 w 48"/>
                  <a:gd name="T19" fmla="*/ 0 h 45"/>
                  <a:gd name="T20" fmla="*/ 24 w 48"/>
                  <a:gd name="T2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5">
                    <a:moveTo>
                      <a:pt x="24" y="0"/>
                    </a:moveTo>
                    <a:cubicBezTo>
                      <a:pt x="30" y="0"/>
                      <a:pt x="35" y="0"/>
                      <a:pt x="41" y="0"/>
                    </a:cubicBezTo>
                    <a:cubicBezTo>
                      <a:pt x="45" y="0"/>
                      <a:pt x="48" y="2"/>
                      <a:pt x="45" y="7"/>
                    </a:cubicBezTo>
                    <a:cubicBezTo>
                      <a:pt x="42" y="13"/>
                      <a:pt x="39" y="19"/>
                      <a:pt x="35" y="25"/>
                    </a:cubicBezTo>
                    <a:cubicBezTo>
                      <a:pt x="33" y="30"/>
                      <a:pt x="30" y="36"/>
                      <a:pt x="27" y="41"/>
                    </a:cubicBezTo>
                    <a:cubicBezTo>
                      <a:pt x="26" y="43"/>
                      <a:pt x="25" y="44"/>
                      <a:pt x="24" y="45"/>
                    </a:cubicBezTo>
                    <a:cubicBezTo>
                      <a:pt x="23" y="45"/>
                      <a:pt x="21" y="43"/>
                      <a:pt x="21" y="43"/>
                    </a:cubicBezTo>
                    <a:cubicBezTo>
                      <a:pt x="20" y="32"/>
                      <a:pt x="12" y="26"/>
                      <a:pt x="7" y="18"/>
                    </a:cubicBezTo>
                    <a:cubicBezTo>
                      <a:pt x="5" y="14"/>
                      <a:pt x="4" y="10"/>
                      <a:pt x="2" y="7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12" y="0"/>
                      <a:pt x="18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26" name="Прямоугольник 25"/>
          <p:cNvSpPr/>
          <p:nvPr/>
        </p:nvSpPr>
        <p:spPr>
          <a:xfrm>
            <a:off x="869353" y="4989582"/>
            <a:ext cx="4930639" cy="406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84 месяцев - в зависимости от цели кредита</a:t>
            </a:r>
            <a:endParaRPr lang="ru-RU" sz="1000" b="1" dirty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802421" y="5631878"/>
            <a:ext cx="338858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Залог приобретаемого имущества, недвижимость, земельные участки, транспортные средства, </a:t>
            </a:r>
            <a:b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с/х техника, оборудование, гарантия АО «Корпорация «МСП» или банковская гарантия, выдаваемая АО «МСП Банк», поручительство.</a:t>
            </a:r>
          </a:p>
        </p:txBody>
      </p:sp>
      <p:sp>
        <p:nvSpPr>
          <p:cNvPr id="19" name="Freeform 50"/>
          <p:cNvSpPr>
            <a:spLocks noEditPoints="1"/>
          </p:cNvSpPr>
          <p:nvPr/>
        </p:nvSpPr>
        <p:spPr bwMode="auto">
          <a:xfrm>
            <a:off x="4921690" y="1893554"/>
            <a:ext cx="528160" cy="527184"/>
          </a:xfrm>
          <a:custGeom>
            <a:avLst/>
            <a:gdLst>
              <a:gd name="T0" fmla="*/ 4593 w 5497"/>
              <a:gd name="T1" fmla="*/ 1614 h 5487"/>
              <a:gd name="T2" fmla="*/ 5457 w 5497"/>
              <a:gd name="T3" fmla="*/ 750 h 5487"/>
              <a:gd name="T4" fmla="*/ 5458 w 5497"/>
              <a:gd name="T5" fmla="*/ 608 h 5487"/>
              <a:gd name="T6" fmla="*/ 5390 w 5497"/>
              <a:gd name="T7" fmla="*/ 579 h 5487"/>
              <a:gd name="T8" fmla="*/ 5393 w 5497"/>
              <a:gd name="T9" fmla="*/ 585 h 5487"/>
              <a:gd name="T10" fmla="*/ 4923 w 5497"/>
              <a:gd name="T11" fmla="*/ 569 h 5487"/>
              <a:gd name="T12" fmla="*/ 4907 w 5497"/>
              <a:gd name="T13" fmla="*/ 99 h 5487"/>
              <a:gd name="T14" fmla="*/ 4804 w 5497"/>
              <a:gd name="T15" fmla="*/ 2 h 5487"/>
              <a:gd name="T16" fmla="*/ 4736 w 5497"/>
              <a:gd name="T17" fmla="*/ 32 h 5487"/>
              <a:gd name="T18" fmla="*/ 3873 w 5497"/>
              <a:gd name="T19" fmla="*/ 891 h 5487"/>
              <a:gd name="T20" fmla="*/ 3844 w 5497"/>
              <a:gd name="T21" fmla="*/ 965 h 5487"/>
              <a:gd name="T22" fmla="*/ 3844 w 5497"/>
              <a:gd name="T23" fmla="*/ 1065 h 5487"/>
              <a:gd name="T24" fmla="*/ 706 w 5497"/>
              <a:gd name="T25" fmla="*/ 1643 h 5487"/>
              <a:gd name="T26" fmla="*/ 1284 w 5497"/>
              <a:gd name="T27" fmla="*/ 4780 h 5487"/>
              <a:gd name="T28" fmla="*/ 4422 w 5497"/>
              <a:gd name="T29" fmla="*/ 4202 h 5487"/>
              <a:gd name="T30" fmla="*/ 4422 w 5497"/>
              <a:gd name="T31" fmla="*/ 1643 h 5487"/>
              <a:gd name="T32" fmla="*/ 4522 w 5497"/>
              <a:gd name="T33" fmla="*/ 1643 h 5487"/>
              <a:gd name="T34" fmla="*/ 4593 w 5497"/>
              <a:gd name="T35" fmla="*/ 1614 h 5487"/>
              <a:gd name="T36" fmla="*/ 4623 w 5497"/>
              <a:gd name="T37" fmla="*/ 2924 h 5487"/>
              <a:gd name="T38" fmla="*/ 2568 w 5497"/>
              <a:gd name="T39" fmla="*/ 4984 h 5487"/>
              <a:gd name="T40" fmla="*/ 507 w 5497"/>
              <a:gd name="T41" fmla="*/ 2929 h 5487"/>
              <a:gd name="T42" fmla="*/ 2562 w 5497"/>
              <a:gd name="T43" fmla="*/ 868 h 5487"/>
              <a:gd name="T44" fmla="*/ 3856 w 5497"/>
              <a:gd name="T45" fmla="*/ 1324 h 5487"/>
              <a:gd name="T46" fmla="*/ 3861 w 5497"/>
              <a:gd name="T47" fmla="*/ 1491 h 5487"/>
              <a:gd name="T48" fmla="*/ 3461 w 5497"/>
              <a:gd name="T49" fmla="*/ 1891 h 5487"/>
              <a:gd name="T50" fmla="*/ 1528 w 5497"/>
              <a:gd name="T51" fmla="*/ 2018 h 5487"/>
              <a:gd name="T52" fmla="*/ 1655 w 5497"/>
              <a:gd name="T53" fmla="*/ 3951 h 5487"/>
              <a:gd name="T54" fmla="*/ 3588 w 5497"/>
              <a:gd name="T55" fmla="*/ 3824 h 5487"/>
              <a:gd name="T56" fmla="*/ 3601 w 5497"/>
              <a:gd name="T57" fmla="*/ 2033 h 5487"/>
              <a:gd name="T58" fmla="*/ 4001 w 5497"/>
              <a:gd name="T59" fmla="*/ 1633 h 5487"/>
              <a:gd name="T60" fmla="*/ 4166 w 5497"/>
              <a:gd name="T61" fmla="*/ 1639 h 5487"/>
              <a:gd name="T62" fmla="*/ 4623 w 5497"/>
              <a:gd name="T63" fmla="*/ 2924 h 5487"/>
              <a:gd name="T64" fmla="*/ 2501 w 5497"/>
              <a:gd name="T65" fmla="*/ 2991 h 5487"/>
              <a:gd name="T66" fmla="*/ 2642 w 5497"/>
              <a:gd name="T67" fmla="*/ 2991 h 5487"/>
              <a:gd name="T68" fmla="*/ 2842 w 5497"/>
              <a:gd name="T69" fmla="*/ 2791 h 5487"/>
              <a:gd name="T70" fmla="*/ 2872 w 5497"/>
              <a:gd name="T71" fmla="*/ 2920 h 5487"/>
              <a:gd name="T72" fmla="*/ 2572 w 5497"/>
              <a:gd name="T73" fmla="*/ 3220 h 5487"/>
              <a:gd name="T74" fmla="*/ 2272 w 5497"/>
              <a:gd name="T75" fmla="*/ 2920 h 5487"/>
              <a:gd name="T76" fmla="*/ 2572 w 5497"/>
              <a:gd name="T77" fmla="*/ 2620 h 5487"/>
              <a:gd name="T78" fmla="*/ 2701 w 5497"/>
              <a:gd name="T79" fmla="*/ 2650 h 5487"/>
              <a:gd name="T80" fmla="*/ 2501 w 5497"/>
              <a:gd name="T81" fmla="*/ 2850 h 5487"/>
              <a:gd name="T82" fmla="*/ 2501 w 5497"/>
              <a:gd name="T83" fmla="*/ 2991 h 5487"/>
              <a:gd name="T84" fmla="*/ 2847 w 5497"/>
              <a:gd name="T85" fmla="*/ 2503 h 5487"/>
              <a:gd name="T86" fmla="*/ 2154 w 5497"/>
              <a:gd name="T87" fmla="*/ 2644 h 5487"/>
              <a:gd name="T88" fmla="*/ 2295 w 5497"/>
              <a:gd name="T89" fmla="*/ 3337 h 5487"/>
              <a:gd name="T90" fmla="*/ 2988 w 5497"/>
              <a:gd name="T91" fmla="*/ 3196 h 5487"/>
              <a:gd name="T92" fmla="*/ 2988 w 5497"/>
              <a:gd name="T93" fmla="*/ 2644 h 5487"/>
              <a:gd name="T94" fmla="*/ 3462 w 5497"/>
              <a:gd name="T95" fmla="*/ 2170 h 5487"/>
              <a:gd name="T96" fmla="*/ 3321 w 5497"/>
              <a:gd name="T97" fmla="*/ 3815 h 5487"/>
              <a:gd name="T98" fmla="*/ 1675 w 5497"/>
              <a:gd name="T99" fmla="*/ 3674 h 5487"/>
              <a:gd name="T100" fmla="*/ 1816 w 5497"/>
              <a:gd name="T101" fmla="*/ 2029 h 5487"/>
              <a:gd name="T102" fmla="*/ 3321 w 5497"/>
              <a:gd name="T103" fmla="*/ 2029 h 5487"/>
              <a:gd name="T104" fmla="*/ 2847 w 5497"/>
              <a:gd name="T105" fmla="*/ 2503 h 5487"/>
              <a:gd name="T106" fmla="*/ 4063 w 5497"/>
              <a:gd name="T107" fmla="*/ 1429 h 5487"/>
              <a:gd name="T108" fmla="*/ 4049 w 5497"/>
              <a:gd name="T109" fmla="*/ 1003 h 5487"/>
              <a:gd name="T110" fmla="*/ 4719 w 5497"/>
              <a:gd name="T111" fmla="*/ 333 h 5487"/>
              <a:gd name="T112" fmla="*/ 4730 w 5497"/>
              <a:gd name="T113" fmla="*/ 666 h 5487"/>
              <a:gd name="T114" fmla="*/ 4830 w 5497"/>
              <a:gd name="T115" fmla="*/ 766 h 5487"/>
              <a:gd name="T116" fmla="*/ 5163 w 5497"/>
              <a:gd name="T117" fmla="*/ 777 h 5487"/>
              <a:gd name="T118" fmla="*/ 4489 w 5497"/>
              <a:gd name="T119" fmla="*/ 1443 h 5487"/>
              <a:gd name="T120" fmla="*/ 4063 w 5497"/>
              <a:gd name="T121" fmla="*/ 1429 h 5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497" h="5487">
                <a:moveTo>
                  <a:pt x="4593" y="1614"/>
                </a:moveTo>
                <a:lnTo>
                  <a:pt x="5457" y="750"/>
                </a:lnTo>
                <a:cubicBezTo>
                  <a:pt x="5496" y="711"/>
                  <a:pt x="5497" y="647"/>
                  <a:pt x="5458" y="608"/>
                </a:cubicBezTo>
                <a:cubicBezTo>
                  <a:pt x="5440" y="590"/>
                  <a:pt x="5416" y="579"/>
                  <a:pt x="5390" y="579"/>
                </a:cubicBezTo>
                <a:lnTo>
                  <a:pt x="5393" y="585"/>
                </a:lnTo>
                <a:lnTo>
                  <a:pt x="4923" y="569"/>
                </a:lnTo>
                <a:lnTo>
                  <a:pt x="4907" y="99"/>
                </a:lnTo>
                <a:cubicBezTo>
                  <a:pt x="4905" y="43"/>
                  <a:pt x="4859" y="0"/>
                  <a:pt x="4804" y="2"/>
                </a:cubicBezTo>
                <a:cubicBezTo>
                  <a:pt x="4778" y="3"/>
                  <a:pt x="4754" y="13"/>
                  <a:pt x="4736" y="32"/>
                </a:cubicBezTo>
                <a:lnTo>
                  <a:pt x="3873" y="891"/>
                </a:lnTo>
                <a:cubicBezTo>
                  <a:pt x="3854" y="910"/>
                  <a:pt x="3843" y="937"/>
                  <a:pt x="3844" y="965"/>
                </a:cubicBezTo>
                <a:lnTo>
                  <a:pt x="3844" y="1065"/>
                </a:lnTo>
                <a:cubicBezTo>
                  <a:pt x="2818" y="358"/>
                  <a:pt x="1413" y="617"/>
                  <a:pt x="706" y="1643"/>
                </a:cubicBezTo>
                <a:cubicBezTo>
                  <a:pt x="0" y="2669"/>
                  <a:pt x="258" y="4073"/>
                  <a:pt x="1284" y="4780"/>
                </a:cubicBezTo>
                <a:cubicBezTo>
                  <a:pt x="2310" y="5487"/>
                  <a:pt x="3715" y="5228"/>
                  <a:pt x="4422" y="4202"/>
                </a:cubicBezTo>
                <a:cubicBezTo>
                  <a:pt x="4953" y="3432"/>
                  <a:pt x="4953" y="2413"/>
                  <a:pt x="4422" y="1643"/>
                </a:cubicBezTo>
                <a:lnTo>
                  <a:pt x="4522" y="1643"/>
                </a:lnTo>
                <a:cubicBezTo>
                  <a:pt x="4549" y="1643"/>
                  <a:pt x="4574" y="1632"/>
                  <a:pt x="4593" y="1614"/>
                </a:cubicBezTo>
                <a:close/>
                <a:moveTo>
                  <a:pt x="4623" y="2924"/>
                </a:moveTo>
                <a:cubicBezTo>
                  <a:pt x="4625" y="4060"/>
                  <a:pt x="3704" y="4983"/>
                  <a:pt x="2568" y="4984"/>
                </a:cubicBezTo>
                <a:cubicBezTo>
                  <a:pt x="1431" y="4986"/>
                  <a:pt x="509" y="4066"/>
                  <a:pt x="507" y="2929"/>
                </a:cubicBezTo>
                <a:cubicBezTo>
                  <a:pt x="506" y="1792"/>
                  <a:pt x="1426" y="870"/>
                  <a:pt x="2562" y="868"/>
                </a:cubicBezTo>
                <a:cubicBezTo>
                  <a:pt x="3033" y="868"/>
                  <a:pt x="3490" y="1028"/>
                  <a:pt x="3856" y="1324"/>
                </a:cubicBezTo>
                <a:lnTo>
                  <a:pt x="3861" y="1491"/>
                </a:lnTo>
                <a:lnTo>
                  <a:pt x="3461" y="1891"/>
                </a:lnTo>
                <a:cubicBezTo>
                  <a:pt x="2892" y="1392"/>
                  <a:pt x="2026" y="1449"/>
                  <a:pt x="1528" y="2018"/>
                </a:cubicBezTo>
                <a:cubicBezTo>
                  <a:pt x="1029" y="2587"/>
                  <a:pt x="1086" y="3453"/>
                  <a:pt x="1655" y="3951"/>
                </a:cubicBezTo>
                <a:cubicBezTo>
                  <a:pt x="2224" y="4450"/>
                  <a:pt x="3090" y="4393"/>
                  <a:pt x="3588" y="3824"/>
                </a:cubicBezTo>
                <a:cubicBezTo>
                  <a:pt x="4036" y="3313"/>
                  <a:pt x="4042" y="2550"/>
                  <a:pt x="3601" y="2033"/>
                </a:cubicBezTo>
                <a:lnTo>
                  <a:pt x="4001" y="1633"/>
                </a:lnTo>
                <a:lnTo>
                  <a:pt x="4166" y="1639"/>
                </a:lnTo>
                <a:cubicBezTo>
                  <a:pt x="4460" y="2003"/>
                  <a:pt x="4621" y="2456"/>
                  <a:pt x="4623" y="2924"/>
                </a:cubicBezTo>
                <a:close/>
                <a:moveTo>
                  <a:pt x="2501" y="2991"/>
                </a:moveTo>
                <a:cubicBezTo>
                  <a:pt x="2540" y="3029"/>
                  <a:pt x="2603" y="3029"/>
                  <a:pt x="2642" y="2991"/>
                </a:cubicBezTo>
                <a:lnTo>
                  <a:pt x="2842" y="2791"/>
                </a:lnTo>
                <a:cubicBezTo>
                  <a:pt x="2862" y="2831"/>
                  <a:pt x="2872" y="2875"/>
                  <a:pt x="2872" y="2920"/>
                </a:cubicBezTo>
                <a:cubicBezTo>
                  <a:pt x="2872" y="3085"/>
                  <a:pt x="2738" y="3220"/>
                  <a:pt x="2572" y="3220"/>
                </a:cubicBezTo>
                <a:cubicBezTo>
                  <a:pt x="2406" y="3220"/>
                  <a:pt x="2272" y="3085"/>
                  <a:pt x="2272" y="2920"/>
                </a:cubicBezTo>
                <a:cubicBezTo>
                  <a:pt x="2272" y="2754"/>
                  <a:pt x="2406" y="2620"/>
                  <a:pt x="2572" y="2620"/>
                </a:cubicBezTo>
                <a:cubicBezTo>
                  <a:pt x="2617" y="2620"/>
                  <a:pt x="2661" y="2630"/>
                  <a:pt x="2701" y="2650"/>
                </a:cubicBezTo>
                <a:lnTo>
                  <a:pt x="2501" y="2850"/>
                </a:lnTo>
                <a:cubicBezTo>
                  <a:pt x="2462" y="2889"/>
                  <a:pt x="2462" y="2952"/>
                  <a:pt x="2501" y="2991"/>
                </a:cubicBezTo>
                <a:close/>
                <a:moveTo>
                  <a:pt x="2847" y="2503"/>
                </a:moveTo>
                <a:cubicBezTo>
                  <a:pt x="2617" y="2350"/>
                  <a:pt x="2307" y="2413"/>
                  <a:pt x="2154" y="2644"/>
                </a:cubicBezTo>
                <a:cubicBezTo>
                  <a:pt x="2002" y="2874"/>
                  <a:pt x="2065" y="3184"/>
                  <a:pt x="2295" y="3337"/>
                </a:cubicBezTo>
                <a:cubicBezTo>
                  <a:pt x="2525" y="3489"/>
                  <a:pt x="2836" y="3426"/>
                  <a:pt x="2988" y="3196"/>
                </a:cubicBezTo>
                <a:cubicBezTo>
                  <a:pt x="3099" y="3028"/>
                  <a:pt x="3099" y="2811"/>
                  <a:pt x="2988" y="2644"/>
                </a:cubicBezTo>
                <a:lnTo>
                  <a:pt x="3462" y="2170"/>
                </a:lnTo>
                <a:cubicBezTo>
                  <a:pt x="3878" y="2663"/>
                  <a:pt x="3814" y="3400"/>
                  <a:pt x="3321" y="3815"/>
                </a:cubicBezTo>
                <a:cubicBezTo>
                  <a:pt x="2828" y="4231"/>
                  <a:pt x="2091" y="4168"/>
                  <a:pt x="1675" y="3674"/>
                </a:cubicBezTo>
                <a:cubicBezTo>
                  <a:pt x="1260" y="3181"/>
                  <a:pt x="1323" y="2444"/>
                  <a:pt x="1816" y="2029"/>
                </a:cubicBezTo>
                <a:cubicBezTo>
                  <a:pt x="2251" y="1662"/>
                  <a:pt x="2886" y="1662"/>
                  <a:pt x="3321" y="2029"/>
                </a:cubicBezTo>
                <a:lnTo>
                  <a:pt x="2847" y="2503"/>
                </a:lnTo>
                <a:close/>
                <a:moveTo>
                  <a:pt x="4063" y="1429"/>
                </a:moveTo>
                <a:lnTo>
                  <a:pt x="4049" y="1003"/>
                </a:lnTo>
                <a:lnTo>
                  <a:pt x="4719" y="333"/>
                </a:lnTo>
                <a:lnTo>
                  <a:pt x="4730" y="666"/>
                </a:lnTo>
                <a:cubicBezTo>
                  <a:pt x="4730" y="721"/>
                  <a:pt x="4775" y="766"/>
                  <a:pt x="4830" y="766"/>
                </a:cubicBezTo>
                <a:lnTo>
                  <a:pt x="5163" y="777"/>
                </a:lnTo>
                <a:lnTo>
                  <a:pt x="4489" y="1443"/>
                </a:lnTo>
                <a:lnTo>
                  <a:pt x="4063" y="1429"/>
                </a:lnTo>
                <a:close/>
              </a:path>
            </a:pathLst>
          </a:custGeom>
          <a:solidFill>
            <a:schemeClr val="tx1"/>
          </a:solidFill>
          <a:ln w="12700">
            <a:noFill/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3" name="Группа 62"/>
          <p:cNvGrpSpPr/>
          <p:nvPr/>
        </p:nvGrpSpPr>
        <p:grpSpPr>
          <a:xfrm>
            <a:off x="120948" y="5812013"/>
            <a:ext cx="817227" cy="475253"/>
            <a:chOff x="-795017" y="2692105"/>
            <a:chExt cx="817227" cy="475253"/>
          </a:xfrm>
        </p:grpSpPr>
        <p:grpSp>
          <p:nvGrpSpPr>
            <p:cNvPr id="64" name="Группа 63"/>
            <p:cNvGrpSpPr/>
            <p:nvPr/>
          </p:nvGrpSpPr>
          <p:grpSpPr>
            <a:xfrm>
              <a:off x="-795017" y="2692105"/>
              <a:ext cx="817227" cy="475253"/>
              <a:chOff x="-792725" y="4047737"/>
              <a:chExt cx="817227" cy="475253"/>
            </a:xfrm>
          </p:grpSpPr>
          <p:sp>
            <p:nvSpPr>
              <p:cNvPr id="72" name="Овал 71"/>
              <p:cNvSpPr/>
              <p:nvPr/>
            </p:nvSpPr>
            <p:spPr>
              <a:xfrm>
                <a:off x="-624029" y="4047737"/>
                <a:ext cx="475253" cy="475253"/>
              </a:xfrm>
              <a:prstGeom prst="ellipse">
                <a:avLst/>
              </a:prstGeom>
              <a:solidFill>
                <a:srgbClr val="2B60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3" name="Прямоугольник 72"/>
              <p:cNvSpPr/>
              <p:nvPr/>
            </p:nvSpPr>
            <p:spPr>
              <a:xfrm>
                <a:off x="-792725" y="4253256"/>
                <a:ext cx="817227" cy="24439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5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обеспечение</a:t>
                </a:r>
              </a:p>
            </p:txBody>
          </p:sp>
        </p:grpSp>
        <p:grpSp>
          <p:nvGrpSpPr>
            <p:cNvPr id="65" name="Group 1462"/>
            <p:cNvGrpSpPr/>
            <p:nvPr/>
          </p:nvGrpSpPr>
          <p:grpSpPr>
            <a:xfrm>
              <a:off x="-464841" y="2793202"/>
              <a:ext cx="153095" cy="161033"/>
              <a:chOff x="2489201" y="17492663"/>
              <a:chExt cx="379413" cy="500063"/>
            </a:xfrm>
            <a:solidFill>
              <a:schemeClr val="bg1"/>
            </a:solidFill>
          </p:grpSpPr>
          <p:sp>
            <p:nvSpPr>
              <p:cNvPr id="66" name="Freeform 584"/>
              <p:cNvSpPr>
                <a:spLocks/>
              </p:cNvSpPr>
              <p:nvPr/>
            </p:nvSpPr>
            <p:spPr bwMode="auto">
              <a:xfrm>
                <a:off x="2555876" y="17681575"/>
                <a:ext cx="246063" cy="36513"/>
              </a:xfrm>
              <a:custGeom>
                <a:avLst/>
                <a:gdLst>
                  <a:gd name="T0" fmla="*/ 78 w 84"/>
                  <a:gd name="T1" fmla="*/ 12 h 12"/>
                  <a:gd name="T2" fmla="*/ 6 w 84"/>
                  <a:gd name="T3" fmla="*/ 12 h 12"/>
                  <a:gd name="T4" fmla="*/ 0 w 84"/>
                  <a:gd name="T5" fmla="*/ 6 h 12"/>
                  <a:gd name="T6" fmla="*/ 6 w 84"/>
                  <a:gd name="T7" fmla="*/ 0 h 12"/>
                  <a:gd name="T8" fmla="*/ 78 w 84"/>
                  <a:gd name="T9" fmla="*/ 0 h 12"/>
                  <a:gd name="T10" fmla="*/ 84 w 84"/>
                  <a:gd name="T11" fmla="*/ 6 h 12"/>
                  <a:gd name="T12" fmla="*/ 78 w 8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2">
                    <a:moveTo>
                      <a:pt x="7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1" y="0"/>
                      <a:pt x="84" y="3"/>
                      <a:pt x="84" y="6"/>
                    </a:cubicBezTo>
                    <a:cubicBezTo>
                      <a:pt x="84" y="10"/>
                      <a:pt x="81" y="12"/>
                      <a:pt x="7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585"/>
              <p:cNvSpPr>
                <a:spLocks/>
              </p:cNvSpPr>
              <p:nvPr/>
            </p:nvSpPr>
            <p:spPr bwMode="auto">
              <a:xfrm>
                <a:off x="2555876" y="17740313"/>
                <a:ext cx="246063" cy="34925"/>
              </a:xfrm>
              <a:custGeom>
                <a:avLst/>
                <a:gdLst>
                  <a:gd name="T0" fmla="*/ 78 w 84"/>
                  <a:gd name="T1" fmla="*/ 12 h 12"/>
                  <a:gd name="T2" fmla="*/ 6 w 84"/>
                  <a:gd name="T3" fmla="*/ 12 h 12"/>
                  <a:gd name="T4" fmla="*/ 0 w 84"/>
                  <a:gd name="T5" fmla="*/ 6 h 12"/>
                  <a:gd name="T6" fmla="*/ 6 w 84"/>
                  <a:gd name="T7" fmla="*/ 0 h 12"/>
                  <a:gd name="T8" fmla="*/ 78 w 84"/>
                  <a:gd name="T9" fmla="*/ 0 h 12"/>
                  <a:gd name="T10" fmla="*/ 84 w 84"/>
                  <a:gd name="T11" fmla="*/ 6 h 12"/>
                  <a:gd name="T12" fmla="*/ 78 w 8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2">
                    <a:moveTo>
                      <a:pt x="7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1" y="0"/>
                      <a:pt x="84" y="3"/>
                      <a:pt x="84" y="6"/>
                    </a:cubicBezTo>
                    <a:cubicBezTo>
                      <a:pt x="84" y="10"/>
                      <a:pt x="81" y="12"/>
                      <a:pt x="7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586"/>
              <p:cNvSpPr>
                <a:spLocks/>
              </p:cNvSpPr>
              <p:nvPr/>
            </p:nvSpPr>
            <p:spPr bwMode="auto">
              <a:xfrm>
                <a:off x="2555876" y="17799050"/>
                <a:ext cx="246063" cy="34925"/>
              </a:xfrm>
              <a:custGeom>
                <a:avLst/>
                <a:gdLst>
                  <a:gd name="T0" fmla="*/ 78 w 84"/>
                  <a:gd name="T1" fmla="*/ 12 h 12"/>
                  <a:gd name="T2" fmla="*/ 6 w 84"/>
                  <a:gd name="T3" fmla="*/ 12 h 12"/>
                  <a:gd name="T4" fmla="*/ 0 w 84"/>
                  <a:gd name="T5" fmla="*/ 6 h 12"/>
                  <a:gd name="T6" fmla="*/ 6 w 84"/>
                  <a:gd name="T7" fmla="*/ 0 h 12"/>
                  <a:gd name="T8" fmla="*/ 78 w 84"/>
                  <a:gd name="T9" fmla="*/ 0 h 12"/>
                  <a:gd name="T10" fmla="*/ 84 w 84"/>
                  <a:gd name="T11" fmla="*/ 6 h 12"/>
                  <a:gd name="T12" fmla="*/ 78 w 8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2">
                    <a:moveTo>
                      <a:pt x="7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1" y="0"/>
                      <a:pt x="84" y="3"/>
                      <a:pt x="84" y="6"/>
                    </a:cubicBezTo>
                    <a:cubicBezTo>
                      <a:pt x="84" y="10"/>
                      <a:pt x="81" y="12"/>
                      <a:pt x="7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587"/>
              <p:cNvSpPr>
                <a:spLocks/>
              </p:cNvSpPr>
              <p:nvPr/>
            </p:nvSpPr>
            <p:spPr bwMode="auto">
              <a:xfrm>
                <a:off x="2555876" y="17860963"/>
                <a:ext cx="141288" cy="34925"/>
              </a:xfrm>
              <a:custGeom>
                <a:avLst/>
                <a:gdLst>
                  <a:gd name="T0" fmla="*/ 42 w 48"/>
                  <a:gd name="T1" fmla="*/ 12 h 12"/>
                  <a:gd name="T2" fmla="*/ 6 w 48"/>
                  <a:gd name="T3" fmla="*/ 12 h 12"/>
                  <a:gd name="T4" fmla="*/ 0 w 48"/>
                  <a:gd name="T5" fmla="*/ 6 h 12"/>
                  <a:gd name="T6" fmla="*/ 6 w 48"/>
                  <a:gd name="T7" fmla="*/ 0 h 12"/>
                  <a:gd name="T8" fmla="*/ 42 w 48"/>
                  <a:gd name="T9" fmla="*/ 0 h 12"/>
                  <a:gd name="T10" fmla="*/ 48 w 48"/>
                  <a:gd name="T11" fmla="*/ 6 h 12"/>
                  <a:gd name="T12" fmla="*/ 42 w 4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2">
                    <a:moveTo>
                      <a:pt x="4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5" y="0"/>
                      <a:pt x="48" y="2"/>
                      <a:pt x="48" y="6"/>
                    </a:cubicBezTo>
                    <a:cubicBezTo>
                      <a:pt x="48" y="9"/>
                      <a:pt x="45" y="12"/>
                      <a:pt x="4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588"/>
              <p:cNvSpPr>
                <a:spLocks/>
              </p:cNvSpPr>
              <p:nvPr/>
            </p:nvSpPr>
            <p:spPr bwMode="auto">
              <a:xfrm>
                <a:off x="2489201" y="17492663"/>
                <a:ext cx="379413" cy="500063"/>
              </a:xfrm>
              <a:custGeom>
                <a:avLst/>
                <a:gdLst>
                  <a:gd name="T0" fmla="*/ 112 w 130"/>
                  <a:gd name="T1" fmla="*/ 171 h 171"/>
                  <a:gd name="T2" fmla="*/ 17 w 130"/>
                  <a:gd name="T3" fmla="*/ 171 h 171"/>
                  <a:gd name="T4" fmla="*/ 0 w 130"/>
                  <a:gd name="T5" fmla="*/ 153 h 171"/>
                  <a:gd name="T6" fmla="*/ 0 w 130"/>
                  <a:gd name="T7" fmla="*/ 18 h 171"/>
                  <a:gd name="T8" fmla="*/ 17 w 130"/>
                  <a:gd name="T9" fmla="*/ 0 h 171"/>
                  <a:gd name="T10" fmla="*/ 23 w 130"/>
                  <a:gd name="T11" fmla="*/ 6 h 171"/>
                  <a:gd name="T12" fmla="*/ 17 w 130"/>
                  <a:gd name="T13" fmla="*/ 12 h 171"/>
                  <a:gd name="T14" fmla="*/ 12 w 130"/>
                  <a:gd name="T15" fmla="*/ 18 h 171"/>
                  <a:gd name="T16" fmla="*/ 12 w 130"/>
                  <a:gd name="T17" fmla="*/ 153 h 171"/>
                  <a:gd name="T18" fmla="*/ 17 w 130"/>
                  <a:gd name="T19" fmla="*/ 159 h 171"/>
                  <a:gd name="T20" fmla="*/ 112 w 130"/>
                  <a:gd name="T21" fmla="*/ 159 h 171"/>
                  <a:gd name="T22" fmla="*/ 118 w 130"/>
                  <a:gd name="T23" fmla="*/ 153 h 171"/>
                  <a:gd name="T24" fmla="*/ 118 w 130"/>
                  <a:gd name="T25" fmla="*/ 18 h 171"/>
                  <a:gd name="T26" fmla="*/ 112 w 130"/>
                  <a:gd name="T27" fmla="*/ 12 h 171"/>
                  <a:gd name="T28" fmla="*/ 89 w 130"/>
                  <a:gd name="T29" fmla="*/ 12 h 171"/>
                  <a:gd name="T30" fmla="*/ 83 w 130"/>
                  <a:gd name="T31" fmla="*/ 6 h 171"/>
                  <a:gd name="T32" fmla="*/ 89 w 130"/>
                  <a:gd name="T33" fmla="*/ 0 h 171"/>
                  <a:gd name="T34" fmla="*/ 112 w 130"/>
                  <a:gd name="T35" fmla="*/ 0 h 171"/>
                  <a:gd name="T36" fmla="*/ 130 w 130"/>
                  <a:gd name="T37" fmla="*/ 18 h 171"/>
                  <a:gd name="T38" fmla="*/ 130 w 130"/>
                  <a:gd name="T39" fmla="*/ 153 h 171"/>
                  <a:gd name="T40" fmla="*/ 112 w 130"/>
                  <a:gd name="T41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0" h="171">
                    <a:moveTo>
                      <a:pt x="112" y="171"/>
                    </a:moveTo>
                    <a:cubicBezTo>
                      <a:pt x="17" y="171"/>
                      <a:pt x="17" y="171"/>
                      <a:pt x="17" y="171"/>
                    </a:cubicBezTo>
                    <a:cubicBezTo>
                      <a:pt x="8" y="171"/>
                      <a:pt x="0" y="163"/>
                      <a:pt x="0" y="1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7" y="0"/>
                    </a:cubicBezTo>
                    <a:cubicBezTo>
                      <a:pt x="21" y="0"/>
                      <a:pt x="23" y="3"/>
                      <a:pt x="23" y="6"/>
                    </a:cubicBezTo>
                    <a:cubicBezTo>
                      <a:pt x="23" y="9"/>
                      <a:pt x="21" y="12"/>
                      <a:pt x="17" y="12"/>
                    </a:cubicBezTo>
                    <a:cubicBezTo>
                      <a:pt x="14" y="12"/>
                      <a:pt x="12" y="14"/>
                      <a:pt x="12" y="18"/>
                    </a:cubicBezTo>
                    <a:cubicBezTo>
                      <a:pt x="12" y="153"/>
                      <a:pt x="12" y="153"/>
                      <a:pt x="12" y="153"/>
                    </a:cubicBezTo>
                    <a:cubicBezTo>
                      <a:pt x="12" y="156"/>
                      <a:pt x="14" y="159"/>
                      <a:pt x="17" y="159"/>
                    </a:cubicBezTo>
                    <a:cubicBezTo>
                      <a:pt x="112" y="159"/>
                      <a:pt x="112" y="159"/>
                      <a:pt x="112" y="159"/>
                    </a:cubicBezTo>
                    <a:cubicBezTo>
                      <a:pt x="116" y="159"/>
                      <a:pt x="118" y="156"/>
                      <a:pt x="118" y="153"/>
                    </a:cubicBezTo>
                    <a:cubicBezTo>
                      <a:pt x="118" y="18"/>
                      <a:pt x="118" y="18"/>
                      <a:pt x="118" y="18"/>
                    </a:cubicBezTo>
                    <a:cubicBezTo>
                      <a:pt x="118" y="14"/>
                      <a:pt x="116" y="12"/>
                      <a:pt x="112" y="12"/>
                    </a:cubicBezTo>
                    <a:cubicBezTo>
                      <a:pt x="89" y="12"/>
                      <a:pt x="89" y="12"/>
                      <a:pt x="89" y="12"/>
                    </a:cubicBezTo>
                    <a:cubicBezTo>
                      <a:pt x="86" y="12"/>
                      <a:pt x="83" y="9"/>
                      <a:pt x="83" y="6"/>
                    </a:cubicBezTo>
                    <a:cubicBezTo>
                      <a:pt x="83" y="3"/>
                      <a:pt x="86" y="0"/>
                      <a:pt x="89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22" y="0"/>
                      <a:pt x="130" y="8"/>
                      <a:pt x="130" y="18"/>
                    </a:cubicBezTo>
                    <a:cubicBezTo>
                      <a:pt x="130" y="153"/>
                      <a:pt x="130" y="153"/>
                      <a:pt x="130" y="153"/>
                    </a:cubicBezTo>
                    <a:cubicBezTo>
                      <a:pt x="130" y="163"/>
                      <a:pt x="122" y="171"/>
                      <a:pt x="112" y="1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589"/>
              <p:cNvSpPr>
                <a:spLocks/>
              </p:cNvSpPr>
              <p:nvPr/>
            </p:nvSpPr>
            <p:spPr bwMode="auto">
              <a:xfrm>
                <a:off x="2573338" y="17492663"/>
                <a:ext cx="141288" cy="142875"/>
              </a:xfrm>
              <a:custGeom>
                <a:avLst/>
                <a:gdLst>
                  <a:gd name="T0" fmla="*/ 32 w 48"/>
                  <a:gd name="T1" fmla="*/ 49 h 49"/>
                  <a:gd name="T2" fmla="*/ 16 w 48"/>
                  <a:gd name="T3" fmla="*/ 49 h 49"/>
                  <a:gd name="T4" fmla="*/ 0 w 48"/>
                  <a:gd name="T5" fmla="*/ 32 h 49"/>
                  <a:gd name="T6" fmla="*/ 0 w 48"/>
                  <a:gd name="T7" fmla="*/ 6 h 49"/>
                  <a:gd name="T8" fmla="*/ 6 w 48"/>
                  <a:gd name="T9" fmla="*/ 0 h 49"/>
                  <a:gd name="T10" fmla="*/ 12 w 48"/>
                  <a:gd name="T11" fmla="*/ 6 h 49"/>
                  <a:gd name="T12" fmla="*/ 12 w 48"/>
                  <a:gd name="T13" fmla="*/ 32 h 49"/>
                  <a:gd name="T14" fmla="*/ 16 w 48"/>
                  <a:gd name="T15" fmla="*/ 37 h 49"/>
                  <a:gd name="T16" fmla="*/ 32 w 48"/>
                  <a:gd name="T17" fmla="*/ 37 h 49"/>
                  <a:gd name="T18" fmla="*/ 36 w 48"/>
                  <a:gd name="T19" fmla="*/ 32 h 49"/>
                  <a:gd name="T20" fmla="*/ 36 w 48"/>
                  <a:gd name="T21" fmla="*/ 6 h 49"/>
                  <a:gd name="T22" fmla="*/ 42 w 48"/>
                  <a:gd name="T23" fmla="*/ 0 h 49"/>
                  <a:gd name="T24" fmla="*/ 48 w 48"/>
                  <a:gd name="T25" fmla="*/ 6 h 49"/>
                  <a:gd name="T26" fmla="*/ 48 w 48"/>
                  <a:gd name="T27" fmla="*/ 32 h 49"/>
                  <a:gd name="T28" fmla="*/ 32 w 48"/>
                  <a:gd name="T29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8" h="49">
                    <a:moveTo>
                      <a:pt x="32" y="49"/>
                    </a:moveTo>
                    <a:cubicBezTo>
                      <a:pt x="16" y="49"/>
                      <a:pt x="16" y="49"/>
                      <a:pt x="16" y="49"/>
                    </a:cubicBezTo>
                    <a:cubicBezTo>
                      <a:pt x="7" y="49"/>
                      <a:pt x="0" y="42"/>
                      <a:pt x="0" y="3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5"/>
                      <a:pt x="14" y="37"/>
                      <a:pt x="16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7"/>
                      <a:pt x="36" y="35"/>
                      <a:pt x="36" y="32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3"/>
                      <a:pt x="39" y="0"/>
                      <a:pt x="42" y="0"/>
                    </a:cubicBezTo>
                    <a:cubicBezTo>
                      <a:pt x="46" y="0"/>
                      <a:pt x="48" y="3"/>
                      <a:pt x="48" y="6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42"/>
                      <a:pt x="41" y="49"/>
                      <a:pt x="32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0173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ятиугольник 10"/>
          <p:cNvSpPr/>
          <p:nvPr/>
        </p:nvSpPr>
        <p:spPr>
          <a:xfrm flipH="1">
            <a:off x="4561367" y="1489539"/>
            <a:ext cx="4645476" cy="1593754"/>
          </a:xfrm>
          <a:prstGeom prst="homePlate">
            <a:avLst/>
          </a:prstGeom>
          <a:solidFill>
            <a:srgbClr val="F8D3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61C1-2457-E848-BB6B-E1DA9A549776}" type="slidenum">
              <a:rPr lang="en-US" smtClean="0">
                <a:solidFill>
                  <a:prstClr val="white"/>
                </a:solidFill>
              </a:rPr>
              <a:pPr/>
              <a:t>5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21534" y="1944347"/>
            <a:ext cx="864096" cy="86409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ятиугольник 9"/>
          <p:cNvSpPr/>
          <p:nvPr/>
        </p:nvSpPr>
        <p:spPr>
          <a:xfrm>
            <a:off x="0" y="1606195"/>
            <a:ext cx="4559021" cy="1373245"/>
          </a:xfrm>
          <a:prstGeom prst="homePlate">
            <a:avLst/>
          </a:prstGeom>
          <a:solidFill>
            <a:srgbClr val="2B6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4800511" y="2466416"/>
            <a:ext cx="7836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>
                <a:latin typeface="Arial" panose="020B0604020202020204" pitchFamily="34" charset="0"/>
              </a:rPr>
              <a:t>цель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-225384" y="1710237"/>
            <a:ext cx="4644983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РОДУКТ «АПК ИНВЕСТ» С УЧАСТИЕМ ГРАНТА «АГРОПРОГРЕСС»</a:t>
            </a:r>
          </a:p>
          <a:p>
            <a:pPr algn="ctr"/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клиентов АПК</a:t>
            </a:r>
          </a:p>
          <a:p>
            <a:pPr algn="ctr"/>
            <a:endParaRPr lang="ru-RU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Freeform 50"/>
          <p:cNvSpPr>
            <a:spLocks noEditPoints="1"/>
          </p:cNvSpPr>
          <p:nvPr/>
        </p:nvSpPr>
        <p:spPr bwMode="auto">
          <a:xfrm>
            <a:off x="4932707" y="1970673"/>
            <a:ext cx="528160" cy="527184"/>
          </a:xfrm>
          <a:custGeom>
            <a:avLst/>
            <a:gdLst>
              <a:gd name="T0" fmla="*/ 4593 w 5497"/>
              <a:gd name="T1" fmla="*/ 1614 h 5487"/>
              <a:gd name="T2" fmla="*/ 5457 w 5497"/>
              <a:gd name="T3" fmla="*/ 750 h 5487"/>
              <a:gd name="T4" fmla="*/ 5458 w 5497"/>
              <a:gd name="T5" fmla="*/ 608 h 5487"/>
              <a:gd name="T6" fmla="*/ 5390 w 5497"/>
              <a:gd name="T7" fmla="*/ 579 h 5487"/>
              <a:gd name="T8" fmla="*/ 5393 w 5497"/>
              <a:gd name="T9" fmla="*/ 585 h 5487"/>
              <a:gd name="T10" fmla="*/ 4923 w 5497"/>
              <a:gd name="T11" fmla="*/ 569 h 5487"/>
              <a:gd name="T12" fmla="*/ 4907 w 5497"/>
              <a:gd name="T13" fmla="*/ 99 h 5487"/>
              <a:gd name="T14" fmla="*/ 4804 w 5497"/>
              <a:gd name="T15" fmla="*/ 2 h 5487"/>
              <a:gd name="T16" fmla="*/ 4736 w 5497"/>
              <a:gd name="T17" fmla="*/ 32 h 5487"/>
              <a:gd name="T18" fmla="*/ 3873 w 5497"/>
              <a:gd name="T19" fmla="*/ 891 h 5487"/>
              <a:gd name="T20" fmla="*/ 3844 w 5497"/>
              <a:gd name="T21" fmla="*/ 965 h 5487"/>
              <a:gd name="T22" fmla="*/ 3844 w 5497"/>
              <a:gd name="T23" fmla="*/ 1065 h 5487"/>
              <a:gd name="T24" fmla="*/ 706 w 5497"/>
              <a:gd name="T25" fmla="*/ 1643 h 5487"/>
              <a:gd name="T26" fmla="*/ 1284 w 5497"/>
              <a:gd name="T27" fmla="*/ 4780 h 5487"/>
              <a:gd name="T28" fmla="*/ 4422 w 5497"/>
              <a:gd name="T29" fmla="*/ 4202 h 5487"/>
              <a:gd name="T30" fmla="*/ 4422 w 5497"/>
              <a:gd name="T31" fmla="*/ 1643 h 5487"/>
              <a:gd name="T32" fmla="*/ 4522 w 5497"/>
              <a:gd name="T33" fmla="*/ 1643 h 5487"/>
              <a:gd name="T34" fmla="*/ 4593 w 5497"/>
              <a:gd name="T35" fmla="*/ 1614 h 5487"/>
              <a:gd name="T36" fmla="*/ 4623 w 5497"/>
              <a:gd name="T37" fmla="*/ 2924 h 5487"/>
              <a:gd name="T38" fmla="*/ 2568 w 5497"/>
              <a:gd name="T39" fmla="*/ 4984 h 5487"/>
              <a:gd name="T40" fmla="*/ 507 w 5497"/>
              <a:gd name="T41" fmla="*/ 2929 h 5487"/>
              <a:gd name="T42" fmla="*/ 2562 w 5497"/>
              <a:gd name="T43" fmla="*/ 868 h 5487"/>
              <a:gd name="T44" fmla="*/ 3856 w 5497"/>
              <a:gd name="T45" fmla="*/ 1324 h 5487"/>
              <a:gd name="T46" fmla="*/ 3861 w 5497"/>
              <a:gd name="T47" fmla="*/ 1491 h 5487"/>
              <a:gd name="T48" fmla="*/ 3461 w 5497"/>
              <a:gd name="T49" fmla="*/ 1891 h 5487"/>
              <a:gd name="T50" fmla="*/ 1528 w 5497"/>
              <a:gd name="T51" fmla="*/ 2018 h 5487"/>
              <a:gd name="T52" fmla="*/ 1655 w 5497"/>
              <a:gd name="T53" fmla="*/ 3951 h 5487"/>
              <a:gd name="T54" fmla="*/ 3588 w 5497"/>
              <a:gd name="T55" fmla="*/ 3824 h 5487"/>
              <a:gd name="T56" fmla="*/ 3601 w 5497"/>
              <a:gd name="T57" fmla="*/ 2033 h 5487"/>
              <a:gd name="T58" fmla="*/ 4001 w 5497"/>
              <a:gd name="T59" fmla="*/ 1633 h 5487"/>
              <a:gd name="T60" fmla="*/ 4166 w 5497"/>
              <a:gd name="T61" fmla="*/ 1639 h 5487"/>
              <a:gd name="T62" fmla="*/ 4623 w 5497"/>
              <a:gd name="T63" fmla="*/ 2924 h 5487"/>
              <a:gd name="T64" fmla="*/ 2501 w 5497"/>
              <a:gd name="T65" fmla="*/ 2991 h 5487"/>
              <a:gd name="T66" fmla="*/ 2642 w 5497"/>
              <a:gd name="T67" fmla="*/ 2991 h 5487"/>
              <a:gd name="T68" fmla="*/ 2842 w 5497"/>
              <a:gd name="T69" fmla="*/ 2791 h 5487"/>
              <a:gd name="T70" fmla="*/ 2872 w 5497"/>
              <a:gd name="T71" fmla="*/ 2920 h 5487"/>
              <a:gd name="T72" fmla="*/ 2572 w 5497"/>
              <a:gd name="T73" fmla="*/ 3220 h 5487"/>
              <a:gd name="T74" fmla="*/ 2272 w 5497"/>
              <a:gd name="T75" fmla="*/ 2920 h 5487"/>
              <a:gd name="T76" fmla="*/ 2572 w 5497"/>
              <a:gd name="T77" fmla="*/ 2620 h 5487"/>
              <a:gd name="T78" fmla="*/ 2701 w 5497"/>
              <a:gd name="T79" fmla="*/ 2650 h 5487"/>
              <a:gd name="T80" fmla="*/ 2501 w 5497"/>
              <a:gd name="T81" fmla="*/ 2850 h 5487"/>
              <a:gd name="T82" fmla="*/ 2501 w 5497"/>
              <a:gd name="T83" fmla="*/ 2991 h 5487"/>
              <a:gd name="T84" fmla="*/ 2847 w 5497"/>
              <a:gd name="T85" fmla="*/ 2503 h 5487"/>
              <a:gd name="T86" fmla="*/ 2154 w 5497"/>
              <a:gd name="T87" fmla="*/ 2644 h 5487"/>
              <a:gd name="T88" fmla="*/ 2295 w 5497"/>
              <a:gd name="T89" fmla="*/ 3337 h 5487"/>
              <a:gd name="T90" fmla="*/ 2988 w 5497"/>
              <a:gd name="T91" fmla="*/ 3196 h 5487"/>
              <a:gd name="T92" fmla="*/ 2988 w 5497"/>
              <a:gd name="T93" fmla="*/ 2644 h 5487"/>
              <a:gd name="T94" fmla="*/ 3462 w 5497"/>
              <a:gd name="T95" fmla="*/ 2170 h 5487"/>
              <a:gd name="T96" fmla="*/ 3321 w 5497"/>
              <a:gd name="T97" fmla="*/ 3815 h 5487"/>
              <a:gd name="T98" fmla="*/ 1675 w 5497"/>
              <a:gd name="T99" fmla="*/ 3674 h 5487"/>
              <a:gd name="T100" fmla="*/ 1816 w 5497"/>
              <a:gd name="T101" fmla="*/ 2029 h 5487"/>
              <a:gd name="T102" fmla="*/ 3321 w 5497"/>
              <a:gd name="T103" fmla="*/ 2029 h 5487"/>
              <a:gd name="T104" fmla="*/ 2847 w 5497"/>
              <a:gd name="T105" fmla="*/ 2503 h 5487"/>
              <a:gd name="T106" fmla="*/ 4063 w 5497"/>
              <a:gd name="T107" fmla="*/ 1429 h 5487"/>
              <a:gd name="T108" fmla="*/ 4049 w 5497"/>
              <a:gd name="T109" fmla="*/ 1003 h 5487"/>
              <a:gd name="T110" fmla="*/ 4719 w 5497"/>
              <a:gd name="T111" fmla="*/ 333 h 5487"/>
              <a:gd name="T112" fmla="*/ 4730 w 5497"/>
              <a:gd name="T113" fmla="*/ 666 h 5487"/>
              <a:gd name="T114" fmla="*/ 4830 w 5497"/>
              <a:gd name="T115" fmla="*/ 766 h 5487"/>
              <a:gd name="T116" fmla="*/ 5163 w 5497"/>
              <a:gd name="T117" fmla="*/ 777 h 5487"/>
              <a:gd name="T118" fmla="*/ 4489 w 5497"/>
              <a:gd name="T119" fmla="*/ 1443 h 5487"/>
              <a:gd name="T120" fmla="*/ 4063 w 5497"/>
              <a:gd name="T121" fmla="*/ 1429 h 5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497" h="5487">
                <a:moveTo>
                  <a:pt x="4593" y="1614"/>
                </a:moveTo>
                <a:lnTo>
                  <a:pt x="5457" y="750"/>
                </a:lnTo>
                <a:cubicBezTo>
                  <a:pt x="5496" y="711"/>
                  <a:pt x="5497" y="647"/>
                  <a:pt x="5458" y="608"/>
                </a:cubicBezTo>
                <a:cubicBezTo>
                  <a:pt x="5440" y="590"/>
                  <a:pt x="5416" y="579"/>
                  <a:pt x="5390" y="579"/>
                </a:cubicBezTo>
                <a:lnTo>
                  <a:pt x="5393" y="585"/>
                </a:lnTo>
                <a:lnTo>
                  <a:pt x="4923" y="569"/>
                </a:lnTo>
                <a:lnTo>
                  <a:pt x="4907" y="99"/>
                </a:lnTo>
                <a:cubicBezTo>
                  <a:pt x="4905" y="43"/>
                  <a:pt x="4859" y="0"/>
                  <a:pt x="4804" y="2"/>
                </a:cubicBezTo>
                <a:cubicBezTo>
                  <a:pt x="4778" y="3"/>
                  <a:pt x="4754" y="13"/>
                  <a:pt x="4736" y="32"/>
                </a:cubicBezTo>
                <a:lnTo>
                  <a:pt x="3873" y="891"/>
                </a:lnTo>
                <a:cubicBezTo>
                  <a:pt x="3854" y="910"/>
                  <a:pt x="3843" y="937"/>
                  <a:pt x="3844" y="965"/>
                </a:cubicBezTo>
                <a:lnTo>
                  <a:pt x="3844" y="1065"/>
                </a:lnTo>
                <a:cubicBezTo>
                  <a:pt x="2818" y="358"/>
                  <a:pt x="1413" y="617"/>
                  <a:pt x="706" y="1643"/>
                </a:cubicBezTo>
                <a:cubicBezTo>
                  <a:pt x="0" y="2669"/>
                  <a:pt x="258" y="4073"/>
                  <a:pt x="1284" y="4780"/>
                </a:cubicBezTo>
                <a:cubicBezTo>
                  <a:pt x="2310" y="5487"/>
                  <a:pt x="3715" y="5228"/>
                  <a:pt x="4422" y="4202"/>
                </a:cubicBezTo>
                <a:cubicBezTo>
                  <a:pt x="4953" y="3432"/>
                  <a:pt x="4953" y="2413"/>
                  <a:pt x="4422" y="1643"/>
                </a:cubicBezTo>
                <a:lnTo>
                  <a:pt x="4522" y="1643"/>
                </a:lnTo>
                <a:cubicBezTo>
                  <a:pt x="4549" y="1643"/>
                  <a:pt x="4574" y="1632"/>
                  <a:pt x="4593" y="1614"/>
                </a:cubicBezTo>
                <a:close/>
                <a:moveTo>
                  <a:pt x="4623" y="2924"/>
                </a:moveTo>
                <a:cubicBezTo>
                  <a:pt x="4625" y="4060"/>
                  <a:pt x="3704" y="4983"/>
                  <a:pt x="2568" y="4984"/>
                </a:cubicBezTo>
                <a:cubicBezTo>
                  <a:pt x="1431" y="4986"/>
                  <a:pt x="509" y="4066"/>
                  <a:pt x="507" y="2929"/>
                </a:cubicBezTo>
                <a:cubicBezTo>
                  <a:pt x="506" y="1792"/>
                  <a:pt x="1426" y="870"/>
                  <a:pt x="2562" y="868"/>
                </a:cubicBezTo>
                <a:cubicBezTo>
                  <a:pt x="3033" y="868"/>
                  <a:pt x="3490" y="1028"/>
                  <a:pt x="3856" y="1324"/>
                </a:cubicBezTo>
                <a:lnTo>
                  <a:pt x="3861" y="1491"/>
                </a:lnTo>
                <a:lnTo>
                  <a:pt x="3461" y="1891"/>
                </a:lnTo>
                <a:cubicBezTo>
                  <a:pt x="2892" y="1392"/>
                  <a:pt x="2026" y="1449"/>
                  <a:pt x="1528" y="2018"/>
                </a:cubicBezTo>
                <a:cubicBezTo>
                  <a:pt x="1029" y="2587"/>
                  <a:pt x="1086" y="3453"/>
                  <a:pt x="1655" y="3951"/>
                </a:cubicBezTo>
                <a:cubicBezTo>
                  <a:pt x="2224" y="4450"/>
                  <a:pt x="3090" y="4393"/>
                  <a:pt x="3588" y="3824"/>
                </a:cubicBezTo>
                <a:cubicBezTo>
                  <a:pt x="4036" y="3313"/>
                  <a:pt x="4042" y="2550"/>
                  <a:pt x="3601" y="2033"/>
                </a:cubicBezTo>
                <a:lnTo>
                  <a:pt x="4001" y="1633"/>
                </a:lnTo>
                <a:lnTo>
                  <a:pt x="4166" y="1639"/>
                </a:lnTo>
                <a:cubicBezTo>
                  <a:pt x="4460" y="2003"/>
                  <a:pt x="4621" y="2456"/>
                  <a:pt x="4623" y="2924"/>
                </a:cubicBezTo>
                <a:close/>
                <a:moveTo>
                  <a:pt x="2501" y="2991"/>
                </a:moveTo>
                <a:cubicBezTo>
                  <a:pt x="2540" y="3029"/>
                  <a:pt x="2603" y="3029"/>
                  <a:pt x="2642" y="2991"/>
                </a:cubicBezTo>
                <a:lnTo>
                  <a:pt x="2842" y="2791"/>
                </a:lnTo>
                <a:cubicBezTo>
                  <a:pt x="2862" y="2831"/>
                  <a:pt x="2872" y="2875"/>
                  <a:pt x="2872" y="2920"/>
                </a:cubicBezTo>
                <a:cubicBezTo>
                  <a:pt x="2872" y="3085"/>
                  <a:pt x="2738" y="3220"/>
                  <a:pt x="2572" y="3220"/>
                </a:cubicBezTo>
                <a:cubicBezTo>
                  <a:pt x="2406" y="3220"/>
                  <a:pt x="2272" y="3085"/>
                  <a:pt x="2272" y="2920"/>
                </a:cubicBezTo>
                <a:cubicBezTo>
                  <a:pt x="2272" y="2754"/>
                  <a:pt x="2406" y="2620"/>
                  <a:pt x="2572" y="2620"/>
                </a:cubicBezTo>
                <a:cubicBezTo>
                  <a:pt x="2617" y="2620"/>
                  <a:pt x="2661" y="2630"/>
                  <a:pt x="2701" y="2650"/>
                </a:cubicBezTo>
                <a:lnTo>
                  <a:pt x="2501" y="2850"/>
                </a:lnTo>
                <a:cubicBezTo>
                  <a:pt x="2462" y="2889"/>
                  <a:pt x="2462" y="2952"/>
                  <a:pt x="2501" y="2991"/>
                </a:cubicBezTo>
                <a:close/>
                <a:moveTo>
                  <a:pt x="2847" y="2503"/>
                </a:moveTo>
                <a:cubicBezTo>
                  <a:pt x="2617" y="2350"/>
                  <a:pt x="2307" y="2413"/>
                  <a:pt x="2154" y="2644"/>
                </a:cubicBezTo>
                <a:cubicBezTo>
                  <a:pt x="2002" y="2874"/>
                  <a:pt x="2065" y="3184"/>
                  <a:pt x="2295" y="3337"/>
                </a:cubicBezTo>
                <a:cubicBezTo>
                  <a:pt x="2525" y="3489"/>
                  <a:pt x="2836" y="3426"/>
                  <a:pt x="2988" y="3196"/>
                </a:cubicBezTo>
                <a:cubicBezTo>
                  <a:pt x="3099" y="3028"/>
                  <a:pt x="3099" y="2811"/>
                  <a:pt x="2988" y="2644"/>
                </a:cubicBezTo>
                <a:lnTo>
                  <a:pt x="3462" y="2170"/>
                </a:lnTo>
                <a:cubicBezTo>
                  <a:pt x="3878" y="2663"/>
                  <a:pt x="3814" y="3400"/>
                  <a:pt x="3321" y="3815"/>
                </a:cubicBezTo>
                <a:cubicBezTo>
                  <a:pt x="2828" y="4231"/>
                  <a:pt x="2091" y="4168"/>
                  <a:pt x="1675" y="3674"/>
                </a:cubicBezTo>
                <a:cubicBezTo>
                  <a:pt x="1260" y="3181"/>
                  <a:pt x="1323" y="2444"/>
                  <a:pt x="1816" y="2029"/>
                </a:cubicBezTo>
                <a:cubicBezTo>
                  <a:pt x="2251" y="1662"/>
                  <a:pt x="2886" y="1662"/>
                  <a:pt x="3321" y="2029"/>
                </a:cubicBezTo>
                <a:lnTo>
                  <a:pt x="2847" y="2503"/>
                </a:lnTo>
                <a:close/>
                <a:moveTo>
                  <a:pt x="4063" y="1429"/>
                </a:moveTo>
                <a:lnTo>
                  <a:pt x="4049" y="1003"/>
                </a:lnTo>
                <a:lnTo>
                  <a:pt x="4719" y="333"/>
                </a:lnTo>
                <a:lnTo>
                  <a:pt x="4730" y="666"/>
                </a:lnTo>
                <a:cubicBezTo>
                  <a:pt x="4730" y="721"/>
                  <a:pt x="4775" y="766"/>
                  <a:pt x="4830" y="766"/>
                </a:cubicBezTo>
                <a:lnTo>
                  <a:pt x="5163" y="777"/>
                </a:lnTo>
                <a:lnTo>
                  <a:pt x="4489" y="1443"/>
                </a:lnTo>
                <a:lnTo>
                  <a:pt x="4063" y="1429"/>
                </a:lnTo>
                <a:close/>
              </a:path>
            </a:pathLst>
          </a:custGeom>
          <a:solidFill>
            <a:schemeClr val="tx1"/>
          </a:solidFill>
          <a:ln w="12700">
            <a:noFill/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9" name="Group 411"/>
          <p:cNvGrpSpPr/>
          <p:nvPr/>
        </p:nvGrpSpPr>
        <p:grpSpPr>
          <a:xfrm>
            <a:off x="474114" y="3407147"/>
            <a:ext cx="121395" cy="161254"/>
            <a:chOff x="2317297" y="1843088"/>
            <a:chExt cx="275230" cy="388938"/>
          </a:xfrm>
          <a:solidFill>
            <a:schemeClr val="bg1"/>
          </a:solidFill>
        </p:grpSpPr>
        <p:sp>
          <p:nvSpPr>
            <p:cNvPr id="60" name="Freeform 280"/>
            <p:cNvSpPr>
              <a:spLocks noEditPoints="1"/>
            </p:cNvSpPr>
            <p:nvPr/>
          </p:nvSpPr>
          <p:spPr bwMode="auto">
            <a:xfrm>
              <a:off x="2405203" y="1843088"/>
              <a:ext cx="187324" cy="263526"/>
            </a:xfrm>
            <a:custGeom>
              <a:avLst/>
              <a:gdLst>
                <a:gd name="T0" fmla="*/ 35 w 64"/>
                <a:gd name="T1" fmla="*/ 90 h 90"/>
                <a:gd name="T2" fmla="*/ 30 w 64"/>
                <a:gd name="T3" fmla="*/ 90 h 90"/>
                <a:gd name="T4" fmla="*/ 0 w 64"/>
                <a:gd name="T5" fmla="*/ 60 h 90"/>
                <a:gd name="T6" fmla="*/ 0 w 64"/>
                <a:gd name="T7" fmla="*/ 30 h 90"/>
                <a:gd name="T8" fmla="*/ 30 w 64"/>
                <a:gd name="T9" fmla="*/ 0 h 90"/>
                <a:gd name="T10" fmla="*/ 35 w 64"/>
                <a:gd name="T11" fmla="*/ 0 h 90"/>
                <a:gd name="T12" fmla="*/ 64 w 64"/>
                <a:gd name="T13" fmla="*/ 30 h 90"/>
                <a:gd name="T14" fmla="*/ 64 w 64"/>
                <a:gd name="T15" fmla="*/ 60 h 90"/>
                <a:gd name="T16" fmla="*/ 35 w 64"/>
                <a:gd name="T17" fmla="*/ 90 h 90"/>
                <a:gd name="T18" fmla="*/ 30 w 64"/>
                <a:gd name="T19" fmla="*/ 12 h 90"/>
                <a:gd name="T20" fmla="*/ 12 w 64"/>
                <a:gd name="T21" fmla="*/ 30 h 90"/>
                <a:gd name="T22" fmla="*/ 12 w 64"/>
                <a:gd name="T23" fmla="*/ 60 h 90"/>
                <a:gd name="T24" fmla="*/ 30 w 64"/>
                <a:gd name="T25" fmla="*/ 78 h 90"/>
                <a:gd name="T26" fmla="*/ 35 w 64"/>
                <a:gd name="T27" fmla="*/ 78 h 90"/>
                <a:gd name="T28" fmla="*/ 52 w 64"/>
                <a:gd name="T29" fmla="*/ 60 h 90"/>
                <a:gd name="T30" fmla="*/ 52 w 64"/>
                <a:gd name="T31" fmla="*/ 30 h 90"/>
                <a:gd name="T32" fmla="*/ 35 w 64"/>
                <a:gd name="T33" fmla="*/ 12 h 90"/>
                <a:gd name="T34" fmla="*/ 30 w 64"/>
                <a:gd name="T35" fmla="*/ 1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" h="90">
                  <a:moveTo>
                    <a:pt x="35" y="90"/>
                  </a:moveTo>
                  <a:cubicBezTo>
                    <a:pt x="30" y="90"/>
                    <a:pt x="30" y="90"/>
                    <a:pt x="30" y="90"/>
                  </a:cubicBezTo>
                  <a:cubicBezTo>
                    <a:pt x="13" y="90"/>
                    <a:pt x="0" y="76"/>
                    <a:pt x="0" y="6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51" y="0"/>
                    <a:pt x="64" y="14"/>
                    <a:pt x="64" y="3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4" y="76"/>
                    <a:pt x="51" y="90"/>
                    <a:pt x="35" y="90"/>
                  </a:cubicBezTo>
                  <a:close/>
                  <a:moveTo>
                    <a:pt x="30" y="12"/>
                  </a:moveTo>
                  <a:cubicBezTo>
                    <a:pt x="20" y="12"/>
                    <a:pt x="12" y="20"/>
                    <a:pt x="12" y="3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2" y="70"/>
                    <a:pt x="20" y="78"/>
                    <a:pt x="30" y="7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45" y="78"/>
                    <a:pt x="52" y="70"/>
                    <a:pt x="52" y="6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20"/>
                    <a:pt x="45" y="12"/>
                    <a:pt x="35" y="12"/>
                  </a:cubicBezTo>
                  <a:lnTo>
                    <a:pt x="3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</a:endParaRPr>
            </a:p>
          </p:txBody>
        </p:sp>
        <p:sp>
          <p:nvSpPr>
            <p:cNvPr id="61" name="Freeform 283"/>
            <p:cNvSpPr>
              <a:spLocks/>
            </p:cNvSpPr>
            <p:nvPr/>
          </p:nvSpPr>
          <p:spPr bwMode="auto">
            <a:xfrm>
              <a:off x="2317297" y="2074863"/>
              <a:ext cx="174624" cy="157163"/>
            </a:xfrm>
            <a:custGeom>
              <a:avLst/>
              <a:gdLst>
                <a:gd name="T0" fmla="*/ 54 w 60"/>
                <a:gd name="T1" fmla="*/ 54 h 54"/>
                <a:gd name="T2" fmla="*/ 48 w 60"/>
                <a:gd name="T3" fmla="*/ 48 h 54"/>
                <a:gd name="T4" fmla="*/ 48 w 60"/>
                <a:gd name="T5" fmla="*/ 38 h 54"/>
                <a:gd name="T6" fmla="*/ 5 w 60"/>
                <a:gd name="T7" fmla="*/ 23 h 54"/>
                <a:gd name="T8" fmla="*/ 0 w 60"/>
                <a:gd name="T9" fmla="*/ 17 h 54"/>
                <a:gd name="T10" fmla="*/ 0 w 60"/>
                <a:gd name="T11" fmla="*/ 6 h 54"/>
                <a:gd name="T12" fmla="*/ 6 w 60"/>
                <a:gd name="T13" fmla="*/ 0 h 54"/>
                <a:gd name="T14" fmla="*/ 12 w 60"/>
                <a:gd name="T15" fmla="*/ 6 h 54"/>
                <a:gd name="T16" fmla="*/ 12 w 60"/>
                <a:gd name="T17" fmla="*/ 12 h 54"/>
                <a:gd name="T18" fmla="*/ 60 w 60"/>
                <a:gd name="T19" fmla="*/ 38 h 54"/>
                <a:gd name="T20" fmla="*/ 60 w 60"/>
                <a:gd name="T21" fmla="*/ 48 h 54"/>
                <a:gd name="T22" fmla="*/ 54 w 60"/>
                <a:gd name="T2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" h="54">
                  <a:moveTo>
                    <a:pt x="54" y="54"/>
                  </a:moveTo>
                  <a:cubicBezTo>
                    <a:pt x="50" y="54"/>
                    <a:pt x="48" y="52"/>
                    <a:pt x="48" y="4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5" y="34"/>
                    <a:pt x="25" y="27"/>
                    <a:pt x="5" y="23"/>
                  </a:cubicBezTo>
                  <a:cubicBezTo>
                    <a:pt x="2" y="22"/>
                    <a:pt x="0" y="20"/>
                    <a:pt x="0" y="1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2" y="2"/>
                    <a:pt x="12" y="6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44" y="20"/>
                    <a:pt x="60" y="28"/>
                    <a:pt x="60" y="3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52"/>
                    <a:pt x="57" y="54"/>
                    <a:pt x="5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63" name="Группа 62"/>
          <p:cNvGrpSpPr/>
          <p:nvPr/>
        </p:nvGrpSpPr>
        <p:grpSpPr>
          <a:xfrm>
            <a:off x="22299" y="3159897"/>
            <a:ext cx="817227" cy="475253"/>
            <a:chOff x="633703" y="4595227"/>
            <a:chExt cx="817227" cy="475253"/>
          </a:xfrm>
        </p:grpSpPr>
        <p:grpSp>
          <p:nvGrpSpPr>
            <p:cNvPr id="64" name="Группа 63"/>
            <p:cNvGrpSpPr/>
            <p:nvPr/>
          </p:nvGrpSpPr>
          <p:grpSpPr>
            <a:xfrm>
              <a:off x="791277" y="4595227"/>
              <a:ext cx="475253" cy="475253"/>
              <a:chOff x="-588233" y="5080746"/>
              <a:chExt cx="475253" cy="475253"/>
            </a:xfrm>
          </p:grpSpPr>
          <p:sp>
            <p:nvSpPr>
              <p:cNvPr id="66" name="Овал 65"/>
              <p:cNvSpPr/>
              <p:nvPr/>
            </p:nvSpPr>
            <p:spPr>
              <a:xfrm>
                <a:off x="-588233" y="5080746"/>
                <a:ext cx="475253" cy="475253"/>
              </a:xfrm>
              <a:prstGeom prst="ellipse">
                <a:avLst/>
              </a:prstGeom>
              <a:solidFill>
                <a:srgbClr val="2B60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67" name="Group 411"/>
              <p:cNvGrpSpPr/>
              <p:nvPr/>
            </p:nvGrpSpPr>
            <p:grpSpPr>
              <a:xfrm>
                <a:off x="-470367" y="5183446"/>
                <a:ext cx="239520" cy="183160"/>
                <a:chOff x="3725863" y="1755775"/>
                <a:chExt cx="674688" cy="476251"/>
              </a:xfrm>
              <a:solidFill>
                <a:schemeClr val="bg1"/>
              </a:solidFill>
            </p:grpSpPr>
            <p:sp>
              <p:nvSpPr>
                <p:cNvPr id="68" name="Freeform 277"/>
                <p:cNvSpPr>
                  <a:spLocks noEditPoints="1"/>
                </p:cNvSpPr>
                <p:nvPr/>
              </p:nvSpPr>
              <p:spPr bwMode="auto">
                <a:xfrm>
                  <a:off x="3844926" y="1755775"/>
                  <a:ext cx="225425" cy="319088"/>
                </a:xfrm>
                <a:custGeom>
                  <a:avLst/>
                  <a:gdLst>
                    <a:gd name="T0" fmla="*/ 42 w 77"/>
                    <a:gd name="T1" fmla="*/ 109 h 109"/>
                    <a:gd name="T2" fmla="*/ 35 w 77"/>
                    <a:gd name="T3" fmla="*/ 109 h 109"/>
                    <a:gd name="T4" fmla="*/ 0 w 77"/>
                    <a:gd name="T5" fmla="*/ 74 h 109"/>
                    <a:gd name="T6" fmla="*/ 0 w 77"/>
                    <a:gd name="T7" fmla="*/ 36 h 109"/>
                    <a:gd name="T8" fmla="*/ 35 w 77"/>
                    <a:gd name="T9" fmla="*/ 0 h 109"/>
                    <a:gd name="T10" fmla="*/ 42 w 77"/>
                    <a:gd name="T11" fmla="*/ 0 h 109"/>
                    <a:gd name="T12" fmla="*/ 77 w 77"/>
                    <a:gd name="T13" fmla="*/ 36 h 109"/>
                    <a:gd name="T14" fmla="*/ 77 w 77"/>
                    <a:gd name="T15" fmla="*/ 74 h 109"/>
                    <a:gd name="T16" fmla="*/ 42 w 77"/>
                    <a:gd name="T17" fmla="*/ 109 h 109"/>
                    <a:gd name="T18" fmla="*/ 35 w 77"/>
                    <a:gd name="T19" fmla="*/ 12 h 109"/>
                    <a:gd name="T20" fmla="*/ 12 w 77"/>
                    <a:gd name="T21" fmla="*/ 36 h 109"/>
                    <a:gd name="T22" fmla="*/ 12 w 77"/>
                    <a:gd name="T23" fmla="*/ 74 h 109"/>
                    <a:gd name="T24" fmla="*/ 35 w 77"/>
                    <a:gd name="T25" fmla="*/ 97 h 109"/>
                    <a:gd name="T26" fmla="*/ 42 w 77"/>
                    <a:gd name="T27" fmla="*/ 97 h 109"/>
                    <a:gd name="T28" fmla="*/ 65 w 77"/>
                    <a:gd name="T29" fmla="*/ 74 h 109"/>
                    <a:gd name="T30" fmla="*/ 65 w 77"/>
                    <a:gd name="T31" fmla="*/ 36 h 109"/>
                    <a:gd name="T32" fmla="*/ 42 w 77"/>
                    <a:gd name="T33" fmla="*/ 12 h 109"/>
                    <a:gd name="T34" fmla="*/ 35 w 77"/>
                    <a:gd name="T35" fmla="*/ 12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" h="109">
                      <a:moveTo>
                        <a:pt x="42" y="109"/>
                      </a:moveTo>
                      <a:cubicBezTo>
                        <a:pt x="35" y="109"/>
                        <a:pt x="35" y="109"/>
                        <a:pt x="35" y="109"/>
                      </a:cubicBezTo>
                      <a:cubicBezTo>
                        <a:pt x="16" y="109"/>
                        <a:pt x="0" y="93"/>
                        <a:pt x="0" y="74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0" y="16"/>
                        <a:pt x="16" y="0"/>
                        <a:pt x="35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61" y="0"/>
                        <a:pt x="77" y="16"/>
                        <a:pt x="77" y="36"/>
                      </a:cubicBezTo>
                      <a:cubicBezTo>
                        <a:pt x="77" y="74"/>
                        <a:pt x="77" y="74"/>
                        <a:pt x="77" y="74"/>
                      </a:cubicBezTo>
                      <a:cubicBezTo>
                        <a:pt x="77" y="93"/>
                        <a:pt x="61" y="109"/>
                        <a:pt x="42" y="109"/>
                      </a:cubicBezTo>
                      <a:close/>
                      <a:moveTo>
                        <a:pt x="35" y="12"/>
                      </a:moveTo>
                      <a:cubicBezTo>
                        <a:pt x="22" y="12"/>
                        <a:pt x="12" y="23"/>
                        <a:pt x="12" y="36"/>
                      </a:cubicBezTo>
                      <a:cubicBezTo>
                        <a:pt x="12" y="74"/>
                        <a:pt x="12" y="74"/>
                        <a:pt x="12" y="74"/>
                      </a:cubicBezTo>
                      <a:cubicBezTo>
                        <a:pt x="12" y="86"/>
                        <a:pt x="22" y="97"/>
                        <a:pt x="35" y="97"/>
                      </a:cubicBezTo>
                      <a:cubicBezTo>
                        <a:pt x="42" y="97"/>
                        <a:pt x="42" y="97"/>
                        <a:pt x="42" y="97"/>
                      </a:cubicBezTo>
                      <a:cubicBezTo>
                        <a:pt x="55" y="97"/>
                        <a:pt x="65" y="86"/>
                        <a:pt x="65" y="74"/>
                      </a:cubicBezTo>
                      <a:cubicBezTo>
                        <a:pt x="65" y="36"/>
                        <a:pt x="65" y="36"/>
                        <a:pt x="65" y="36"/>
                      </a:cubicBezTo>
                      <a:cubicBezTo>
                        <a:pt x="65" y="23"/>
                        <a:pt x="55" y="12"/>
                        <a:pt x="42" y="12"/>
                      </a:cubicBezTo>
                      <a:lnTo>
                        <a:pt x="35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9" name="Freeform 278"/>
                <p:cNvSpPr>
                  <a:spLocks/>
                </p:cNvSpPr>
                <p:nvPr/>
              </p:nvSpPr>
              <p:spPr bwMode="auto">
                <a:xfrm>
                  <a:off x="3725863" y="2044700"/>
                  <a:ext cx="461963" cy="187325"/>
                </a:xfrm>
                <a:custGeom>
                  <a:avLst/>
                  <a:gdLst>
                    <a:gd name="T0" fmla="*/ 152 w 158"/>
                    <a:gd name="T1" fmla="*/ 64 h 64"/>
                    <a:gd name="T2" fmla="*/ 7 w 158"/>
                    <a:gd name="T3" fmla="*/ 64 h 64"/>
                    <a:gd name="T4" fmla="*/ 1 w 158"/>
                    <a:gd name="T5" fmla="*/ 58 h 64"/>
                    <a:gd name="T6" fmla="*/ 1 w 158"/>
                    <a:gd name="T7" fmla="*/ 45 h 64"/>
                    <a:gd name="T8" fmla="*/ 60 w 158"/>
                    <a:gd name="T9" fmla="*/ 14 h 64"/>
                    <a:gd name="T10" fmla="*/ 60 w 158"/>
                    <a:gd name="T11" fmla="*/ 6 h 64"/>
                    <a:gd name="T12" fmla="*/ 66 w 158"/>
                    <a:gd name="T13" fmla="*/ 0 h 64"/>
                    <a:gd name="T14" fmla="*/ 72 w 158"/>
                    <a:gd name="T15" fmla="*/ 6 h 64"/>
                    <a:gd name="T16" fmla="*/ 72 w 158"/>
                    <a:gd name="T17" fmla="*/ 19 h 64"/>
                    <a:gd name="T18" fmla="*/ 67 w 158"/>
                    <a:gd name="T19" fmla="*/ 25 h 64"/>
                    <a:gd name="T20" fmla="*/ 13 w 158"/>
                    <a:gd name="T21" fmla="*/ 45 h 64"/>
                    <a:gd name="T22" fmla="*/ 13 w 158"/>
                    <a:gd name="T23" fmla="*/ 52 h 64"/>
                    <a:gd name="T24" fmla="*/ 152 w 158"/>
                    <a:gd name="T25" fmla="*/ 52 h 64"/>
                    <a:gd name="T26" fmla="*/ 158 w 158"/>
                    <a:gd name="T27" fmla="*/ 58 h 64"/>
                    <a:gd name="T28" fmla="*/ 152 w 158"/>
                    <a:gd name="T29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58" h="64">
                      <a:moveTo>
                        <a:pt x="152" y="64"/>
                      </a:moveTo>
                      <a:cubicBezTo>
                        <a:pt x="7" y="64"/>
                        <a:pt x="7" y="64"/>
                        <a:pt x="7" y="64"/>
                      </a:cubicBezTo>
                      <a:cubicBezTo>
                        <a:pt x="3" y="64"/>
                        <a:pt x="1" y="62"/>
                        <a:pt x="1" y="58"/>
                      </a:cubicBezTo>
                      <a:cubicBezTo>
                        <a:pt x="1" y="45"/>
                        <a:pt x="1" y="45"/>
                        <a:pt x="1" y="45"/>
                      </a:cubicBezTo>
                      <a:cubicBezTo>
                        <a:pt x="0" y="31"/>
                        <a:pt x="32" y="21"/>
                        <a:pt x="60" y="14"/>
                      </a:cubicBezTo>
                      <a:cubicBezTo>
                        <a:pt x="60" y="6"/>
                        <a:pt x="60" y="6"/>
                        <a:pt x="60" y="6"/>
                      </a:cubicBezTo>
                      <a:cubicBezTo>
                        <a:pt x="60" y="2"/>
                        <a:pt x="63" y="0"/>
                        <a:pt x="66" y="0"/>
                      </a:cubicBezTo>
                      <a:cubicBezTo>
                        <a:pt x="69" y="0"/>
                        <a:pt x="72" y="2"/>
                        <a:pt x="72" y="6"/>
                      </a:cubicBezTo>
                      <a:cubicBezTo>
                        <a:pt x="72" y="19"/>
                        <a:pt x="72" y="19"/>
                        <a:pt x="72" y="19"/>
                      </a:cubicBezTo>
                      <a:cubicBezTo>
                        <a:pt x="72" y="22"/>
                        <a:pt x="70" y="24"/>
                        <a:pt x="67" y="25"/>
                      </a:cubicBezTo>
                      <a:cubicBezTo>
                        <a:pt x="41" y="31"/>
                        <a:pt x="15" y="40"/>
                        <a:pt x="13" y="45"/>
                      </a:cubicBezTo>
                      <a:cubicBezTo>
                        <a:pt x="13" y="52"/>
                        <a:pt x="13" y="52"/>
                        <a:pt x="13" y="52"/>
                      </a:cubicBezTo>
                      <a:cubicBezTo>
                        <a:pt x="152" y="52"/>
                        <a:pt x="152" y="52"/>
                        <a:pt x="152" y="52"/>
                      </a:cubicBezTo>
                      <a:cubicBezTo>
                        <a:pt x="156" y="52"/>
                        <a:pt x="158" y="55"/>
                        <a:pt x="158" y="58"/>
                      </a:cubicBezTo>
                      <a:cubicBezTo>
                        <a:pt x="158" y="62"/>
                        <a:pt x="156" y="64"/>
                        <a:pt x="152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" name="Freeform 279"/>
                <p:cNvSpPr>
                  <a:spLocks/>
                </p:cNvSpPr>
                <p:nvPr/>
              </p:nvSpPr>
              <p:spPr bwMode="auto">
                <a:xfrm>
                  <a:off x="3979863" y="2041525"/>
                  <a:ext cx="209550" cy="190500"/>
                </a:xfrm>
                <a:custGeom>
                  <a:avLst/>
                  <a:gdLst>
                    <a:gd name="T0" fmla="*/ 65 w 72"/>
                    <a:gd name="T1" fmla="*/ 65 h 65"/>
                    <a:gd name="T2" fmla="*/ 59 w 72"/>
                    <a:gd name="T3" fmla="*/ 59 h 65"/>
                    <a:gd name="T4" fmla="*/ 59 w 72"/>
                    <a:gd name="T5" fmla="*/ 46 h 65"/>
                    <a:gd name="T6" fmla="*/ 5 w 72"/>
                    <a:gd name="T7" fmla="*/ 26 h 65"/>
                    <a:gd name="T8" fmla="*/ 0 w 72"/>
                    <a:gd name="T9" fmla="*/ 20 h 65"/>
                    <a:gd name="T10" fmla="*/ 0 w 72"/>
                    <a:gd name="T11" fmla="*/ 6 h 65"/>
                    <a:gd name="T12" fmla="*/ 6 w 72"/>
                    <a:gd name="T13" fmla="*/ 0 h 65"/>
                    <a:gd name="T14" fmla="*/ 12 w 72"/>
                    <a:gd name="T15" fmla="*/ 6 h 65"/>
                    <a:gd name="T16" fmla="*/ 12 w 72"/>
                    <a:gd name="T17" fmla="*/ 15 h 65"/>
                    <a:gd name="T18" fmla="*/ 71 w 72"/>
                    <a:gd name="T19" fmla="*/ 47 h 65"/>
                    <a:gd name="T20" fmla="*/ 71 w 72"/>
                    <a:gd name="T21" fmla="*/ 59 h 65"/>
                    <a:gd name="T22" fmla="*/ 65 w 72"/>
                    <a:gd name="T23" fmla="*/ 65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2" h="65">
                      <a:moveTo>
                        <a:pt x="65" y="65"/>
                      </a:moveTo>
                      <a:cubicBezTo>
                        <a:pt x="62" y="65"/>
                        <a:pt x="59" y="63"/>
                        <a:pt x="59" y="59"/>
                      </a:cubicBezTo>
                      <a:cubicBezTo>
                        <a:pt x="59" y="46"/>
                        <a:pt x="59" y="46"/>
                        <a:pt x="59" y="46"/>
                      </a:cubicBezTo>
                      <a:cubicBezTo>
                        <a:pt x="57" y="41"/>
                        <a:pt x="31" y="32"/>
                        <a:pt x="5" y="26"/>
                      </a:cubicBezTo>
                      <a:cubicBezTo>
                        <a:pt x="2" y="25"/>
                        <a:pt x="0" y="23"/>
                        <a:pt x="0" y="20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9" y="0"/>
                        <a:pt x="12" y="3"/>
                        <a:pt x="12" y="6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40" y="22"/>
                        <a:pt x="72" y="32"/>
                        <a:pt x="71" y="47"/>
                      </a:cubicBezTo>
                      <a:cubicBezTo>
                        <a:pt x="71" y="59"/>
                        <a:pt x="71" y="59"/>
                        <a:pt x="71" y="59"/>
                      </a:cubicBezTo>
                      <a:cubicBezTo>
                        <a:pt x="71" y="63"/>
                        <a:pt x="69" y="65"/>
                        <a:pt x="65" y="6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" name="Freeform 280"/>
                <p:cNvSpPr>
                  <a:spLocks noEditPoints="1"/>
                </p:cNvSpPr>
                <p:nvPr/>
              </p:nvSpPr>
              <p:spPr bwMode="auto">
                <a:xfrm>
                  <a:off x="4116388" y="1843088"/>
                  <a:ext cx="187325" cy="263525"/>
                </a:xfrm>
                <a:custGeom>
                  <a:avLst/>
                  <a:gdLst>
                    <a:gd name="T0" fmla="*/ 35 w 64"/>
                    <a:gd name="T1" fmla="*/ 90 h 90"/>
                    <a:gd name="T2" fmla="*/ 30 w 64"/>
                    <a:gd name="T3" fmla="*/ 90 h 90"/>
                    <a:gd name="T4" fmla="*/ 0 w 64"/>
                    <a:gd name="T5" fmla="*/ 60 h 90"/>
                    <a:gd name="T6" fmla="*/ 0 w 64"/>
                    <a:gd name="T7" fmla="*/ 30 h 90"/>
                    <a:gd name="T8" fmla="*/ 30 w 64"/>
                    <a:gd name="T9" fmla="*/ 0 h 90"/>
                    <a:gd name="T10" fmla="*/ 35 w 64"/>
                    <a:gd name="T11" fmla="*/ 0 h 90"/>
                    <a:gd name="T12" fmla="*/ 64 w 64"/>
                    <a:gd name="T13" fmla="*/ 30 h 90"/>
                    <a:gd name="T14" fmla="*/ 64 w 64"/>
                    <a:gd name="T15" fmla="*/ 60 h 90"/>
                    <a:gd name="T16" fmla="*/ 35 w 64"/>
                    <a:gd name="T17" fmla="*/ 90 h 90"/>
                    <a:gd name="T18" fmla="*/ 30 w 64"/>
                    <a:gd name="T19" fmla="*/ 12 h 90"/>
                    <a:gd name="T20" fmla="*/ 12 w 64"/>
                    <a:gd name="T21" fmla="*/ 30 h 90"/>
                    <a:gd name="T22" fmla="*/ 12 w 64"/>
                    <a:gd name="T23" fmla="*/ 60 h 90"/>
                    <a:gd name="T24" fmla="*/ 30 w 64"/>
                    <a:gd name="T25" fmla="*/ 78 h 90"/>
                    <a:gd name="T26" fmla="*/ 35 w 64"/>
                    <a:gd name="T27" fmla="*/ 78 h 90"/>
                    <a:gd name="T28" fmla="*/ 52 w 64"/>
                    <a:gd name="T29" fmla="*/ 60 h 90"/>
                    <a:gd name="T30" fmla="*/ 52 w 64"/>
                    <a:gd name="T31" fmla="*/ 30 h 90"/>
                    <a:gd name="T32" fmla="*/ 35 w 64"/>
                    <a:gd name="T33" fmla="*/ 12 h 90"/>
                    <a:gd name="T34" fmla="*/ 30 w 64"/>
                    <a:gd name="T35" fmla="*/ 1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64" h="90">
                      <a:moveTo>
                        <a:pt x="35" y="90"/>
                      </a:moveTo>
                      <a:cubicBezTo>
                        <a:pt x="30" y="90"/>
                        <a:pt x="30" y="90"/>
                        <a:pt x="30" y="90"/>
                      </a:cubicBezTo>
                      <a:cubicBezTo>
                        <a:pt x="13" y="90"/>
                        <a:pt x="0" y="76"/>
                        <a:pt x="0" y="6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14"/>
                        <a:pt x="13" y="0"/>
                        <a:pt x="30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51" y="0"/>
                        <a:pt x="64" y="14"/>
                        <a:pt x="64" y="3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4" y="76"/>
                        <a:pt x="51" y="90"/>
                        <a:pt x="35" y="90"/>
                      </a:cubicBezTo>
                      <a:close/>
                      <a:moveTo>
                        <a:pt x="30" y="12"/>
                      </a:moveTo>
                      <a:cubicBezTo>
                        <a:pt x="20" y="12"/>
                        <a:pt x="12" y="20"/>
                        <a:pt x="12" y="30"/>
                      </a:cubicBezTo>
                      <a:cubicBezTo>
                        <a:pt x="12" y="60"/>
                        <a:pt x="12" y="60"/>
                        <a:pt x="12" y="60"/>
                      </a:cubicBezTo>
                      <a:cubicBezTo>
                        <a:pt x="12" y="70"/>
                        <a:pt x="20" y="78"/>
                        <a:pt x="30" y="78"/>
                      </a:cubicBezTo>
                      <a:cubicBezTo>
                        <a:pt x="35" y="78"/>
                        <a:pt x="35" y="78"/>
                        <a:pt x="35" y="78"/>
                      </a:cubicBezTo>
                      <a:cubicBezTo>
                        <a:pt x="45" y="78"/>
                        <a:pt x="52" y="70"/>
                        <a:pt x="52" y="60"/>
                      </a:cubicBezTo>
                      <a:cubicBezTo>
                        <a:pt x="52" y="30"/>
                        <a:pt x="52" y="30"/>
                        <a:pt x="52" y="30"/>
                      </a:cubicBezTo>
                      <a:cubicBezTo>
                        <a:pt x="52" y="20"/>
                        <a:pt x="45" y="12"/>
                        <a:pt x="35" y="12"/>
                      </a:cubicBezTo>
                      <a:lnTo>
                        <a:pt x="3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" name="Freeform 281"/>
                <p:cNvSpPr>
                  <a:spLocks/>
                </p:cNvSpPr>
                <p:nvPr/>
              </p:nvSpPr>
              <p:spPr bwMode="auto">
                <a:xfrm>
                  <a:off x="4164013" y="2074863"/>
                  <a:ext cx="34925" cy="66675"/>
                </a:xfrm>
                <a:custGeom>
                  <a:avLst/>
                  <a:gdLst>
                    <a:gd name="T0" fmla="*/ 6 w 12"/>
                    <a:gd name="T1" fmla="*/ 23 h 23"/>
                    <a:gd name="T2" fmla="*/ 0 w 12"/>
                    <a:gd name="T3" fmla="*/ 17 h 23"/>
                    <a:gd name="T4" fmla="*/ 0 w 12"/>
                    <a:gd name="T5" fmla="*/ 6 h 23"/>
                    <a:gd name="T6" fmla="*/ 6 w 12"/>
                    <a:gd name="T7" fmla="*/ 0 h 23"/>
                    <a:gd name="T8" fmla="*/ 12 w 12"/>
                    <a:gd name="T9" fmla="*/ 6 h 23"/>
                    <a:gd name="T10" fmla="*/ 12 w 12"/>
                    <a:gd name="T11" fmla="*/ 17 h 23"/>
                    <a:gd name="T12" fmla="*/ 6 w 12"/>
                    <a:gd name="T13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23">
                      <a:moveTo>
                        <a:pt x="6" y="23"/>
                      </a:moveTo>
                      <a:cubicBezTo>
                        <a:pt x="2" y="23"/>
                        <a:pt x="0" y="20"/>
                        <a:pt x="0" y="17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2" y="0"/>
                        <a:pt x="6" y="0"/>
                      </a:cubicBezTo>
                      <a:cubicBezTo>
                        <a:pt x="9" y="0"/>
                        <a:pt x="12" y="3"/>
                        <a:pt x="12" y="6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2" y="20"/>
                        <a:pt x="9" y="23"/>
                        <a:pt x="6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" name="Freeform 282"/>
                <p:cNvSpPr>
                  <a:spLocks/>
                </p:cNvSpPr>
                <p:nvPr/>
              </p:nvSpPr>
              <p:spPr bwMode="auto">
                <a:xfrm>
                  <a:off x="4227513" y="2197100"/>
                  <a:ext cx="173038" cy="34925"/>
                </a:xfrm>
                <a:custGeom>
                  <a:avLst/>
                  <a:gdLst>
                    <a:gd name="T0" fmla="*/ 53 w 59"/>
                    <a:gd name="T1" fmla="*/ 12 h 12"/>
                    <a:gd name="T2" fmla="*/ 6 w 59"/>
                    <a:gd name="T3" fmla="*/ 12 h 12"/>
                    <a:gd name="T4" fmla="*/ 0 w 59"/>
                    <a:gd name="T5" fmla="*/ 6 h 12"/>
                    <a:gd name="T6" fmla="*/ 6 w 59"/>
                    <a:gd name="T7" fmla="*/ 0 h 12"/>
                    <a:gd name="T8" fmla="*/ 53 w 59"/>
                    <a:gd name="T9" fmla="*/ 0 h 12"/>
                    <a:gd name="T10" fmla="*/ 59 w 59"/>
                    <a:gd name="T11" fmla="*/ 6 h 12"/>
                    <a:gd name="T12" fmla="*/ 53 w 59"/>
                    <a:gd name="T13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" h="12">
                      <a:moveTo>
                        <a:pt x="53" y="12"/>
                      </a:move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3" y="12"/>
                        <a:pt x="0" y="10"/>
                        <a:pt x="0" y="6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56" y="0"/>
                        <a:pt x="59" y="3"/>
                        <a:pt x="59" y="6"/>
                      </a:cubicBezTo>
                      <a:cubicBezTo>
                        <a:pt x="59" y="10"/>
                        <a:pt x="56" y="12"/>
                        <a:pt x="5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7" name="Freeform 283"/>
                <p:cNvSpPr>
                  <a:spLocks/>
                </p:cNvSpPr>
                <p:nvPr/>
              </p:nvSpPr>
              <p:spPr bwMode="auto">
                <a:xfrm>
                  <a:off x="4225926" y="2074863"/>
                  <a:ext cx="174625" cy="157163"/>
                </a:xfrm>
                <a:custGeom>
                  <a:avLst/>
                  <a:gdLst>
                    <a:gd name="T0" fmla="*/ 54 w 60"/>
                    <a:gd name="T1" fmla="*/ 54 h 54"/>
                    <a:gd name="T2" fmla="*/ 48 w 60"/>
                    <a:gd name="T3" fmla="*/ 48 h 54"/>
                    <a:gd name="T4" fmla="*/ 48 w 60"/>
                    <a:gd name="T5" fmla="*/ 38 h 54"/>
                    <a:gd name="T6" fmla="*/ 5 w 60"/>
                    <a:gd name="T7" fmla="*/ 23 h 54"/>
                    <a:gd name="T8" fmla="*/ 0 w 60"/>
                    <a:gd name="T9" fmla="*/ 17 h 54"/>
                    <a:gd name="T10" fmla="*/ 0 w 60"/>
                    <a:gd name="T11" fmla="*/ 6 h 54"/>
                    <a:gd name="T12" fmla="*/ 6 w 60"/>
                    <a:gd name="T13" fmla="*/ 0 h 54"/>
                    <a:gd name="T14" fmla="*/ 12 w 60"/>
                    <a:gd name="T15" fmla="*/ 6 h 54"/>
                    <a:gd name="T16" fmla="*/ 12 w 60"/>
                    <a:gd name="T17" fmla="*/ 12 h 54"/>
                    <a:gd name="T18" fmla="*/ 60 w 60"/>
                    <a:gd name="T19" fmla="*/ 38 h 54"/>
                    <a:gd name="T20" fmla="*/ 60 w 60"/>
                    <a:gd name="T21" fmla="*/ 48 h 54"/>
                    <a:gd name="T22" fmla="*/ 54 w 60"/>
                    <a:gd name="T23" fmla="*/ 5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0" h="54">
                      <a:moveTo>
                        <a:pt x="54" y="54"/>
                      </a:moveTo>
                      <a:cubicBezTo>
                        <a:pt x="50" y="54"/>
                        <a:pt x="48" y="52"/>
                        <a:pt x="48" y="48"/>
                      </a:cubicBezTo>
                      <a:cubicBezTo>
                        <a:pt x="48" y="38"/>
                        <a:pt x="48" y="38"/>
                        <a:pt x="48" y="38"/>
                      </a:cubicBezTo>
                      <a:cubicBezTo>
                        <a:pt x="45" y="34"/>
                        <a:pt x="25" y="27"/>
                        <a:pt x="5" y="23"/>
                      </a:cubicBezTo>
                      <a:cubicBezTo>
                        <a:pt x="2" y="22"/>
                        <a:pt x="0" y="20"/>
                        <a:pt x="0" y="17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3" y="0"/>
                        <a:pt x="6" y="0"/>
                      </a:cubicBezTo>
                      <a:cubicBezTo>
                        <a:pt x="9" y="0"/>
                        <a:pt x="12" y="2"/>
                        <a:pt x="12" y="6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44" y="20"/>
                        <a:pt x="60" y="28"/>
                        <a:pt x="60" y="38"/>
                      </a:cubicBezTo>
                      <a:cubicBezTo>
                        <a:pt x="60" y="48"/>
                        <a:pt x="60" y="48"/>
                        <a:pt x="60" y="48"/>
                      </a:cubicBezTo>
                      <a:cubicBezTo>
                        <a:pt x="60" y="52"/>
                        <a:pt x="57" y="54"/>
                        <a:pt x="54" y="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65" name="Прямоугольник 64"/>
            <p:cNvSpPr/>
            <p:nvPr/>
          </p:nvSpPr>
          <p:spPr>
            <a:xfrm>
              <a:off x="633703" y="4819920"/>
              <a:ext cx="817227" cy="2443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клиент</a:t>
              </a:r>
            </a:p>
          </p:txBody>
        </p:sp>
      </p:grpSp>
      <p:grpSp>
        <p:nvGrpSpPr>
          <p:cNvPr id="118" name="Группа 117"/>
          <p:cNvGrpSpPr/>
          <p:nvPr/>
        </p:nvGrpSpPr>
        <p:grpSpPr>
          <a:xfrm>
            <a:off x="34821" y="4080885"/>
            <a:ext cx="817227" cy="475253"/>
            <a:chOff x="-792725" y="4047737"/>
            <a:chExt cx="817227" cy="475253"/>
          </a:xfrm>
        </p:grpSpPr>
        <p:sp>
          <p:nvSpPr>
            <p:cNvPr id="119" name="Овал 118"/>
            <p:cNvSpPr/>
            <p:nvPr/>
          </p:nvSpPr>
          <p:spPr>
            <a:xfrm>
              <a:off x="-624029" y="4047737"/>
              <a:ext cx="475253" cy="475253"/>
            </a:xfrm>
            <a:prstGeom prst="ellipse">
              <a:avLst/>
            </a:prstGeom>
            <a:solidFill>
              <a:srgbClr val="2B60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0" name="Прямоугольник 119"/>
            <p:cNvSpPr/>
            <p:nvPr/>
          </p:nvSpPr>
          <p:spPr>
            <a:xfrm>
              <a:off x="-792725" y="4253256"/>
              <a:ext cx="817227" cy="2443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сумма</a:t>
              </a:r>
            </a:p>
          </p:txBody>
        </p:sp>
        <p:sp>
          <p:nvSpPr>
            <p:cNvPr id="121" name="Freeform 9"/>
            <p:cNvSpPr>
              <a:spLocks noEditPoints="1"/>
            </p:cNvSpPr>
            <p:nvPr/>
          </p:nvSpPr>
          <p:spPr bwMode="auto">
            <a:xfrm>
              <a:off x="-463612" y="4124529"/>
              <a:ext cx="164566" cy="173904"/>
            </a:xfrm>
            <a:custGeom>
              <a:avLst/>
              <a:gdLst>
                <a:gd name="T0" fmla="*/ 240 w 1477"/>
                <a:gd name="T1" fmla="*/ 188 h 1850"/>
                <a:gd name="T2" fmla="*/ 77 w 1477"/>
                <a:gd name="T3" fmla="*/ 577 h 1850"/>
                <a:gd name="T4" fmla="*/ 169 w 1477"/>
                <a:gd name="T5" fmla="*/ 970 h 1850"/>
                <a:gd name="T6" fmla="*/ 162 w 1477"/>
                <a:gd name="T7" fmla="*/ 1240 h 1850"/>
                <a:gd name="T8" fmla="*/ 0 w 1477"/>
                <a:gd name="T9" fmla="*/ 1631 h 1850"/>
                <a:gd name="T10" fmla="*/ 1243 w 1477"/>
                <a:gd name="T11" fmla="*/ 1396 h 1850"/>
                <a:gd name="T12" fmla="*/ 1399 w 1477"/>
                <a:gd name="T13" fmla="*/ 973 h 1850"/>
                <a:gd name="T14" fmla="*/ 1315 w 1477"/>
                <a:gd name="T15" fmla="*/ 611 h 1850"/>
                <a:gd name="T16" fmla="*/ 1472 w 1477"/>
                <a:gd name="T17" fmla="*/ 188 h 1850"/>
                <a:gd name="T18" fmla="*/ 386 w 1477"/>
                <a:gd name="T19" fmla="*/ 508 h 1850"/>
                <a:gd name="T20" fmla="*/ 271 w 1477"/>
                <a:gd name="T21" fmla="*/ 538 h 1850"/>
                <a:gd name="T22" fmla="*/ 693 w 1477"/>
                <a:gd name="T23" fmla="*/ 736 h 1850"/>
                <a:gd name="T24" fmla="*/ 477 w 1477"/>
                <a:gd name="T25" fmla="*/ 541 h 1850"/>
                <a:gd name="T26" fmla="*/ 598 w 1477"/>
                <a:gd name="T27" fmla="*/ 567 h 1850"/>
                <a:gd name="T28" fmla="*/ 689 w 1477"/>
                <a:gd name="T29" fmla="*/ 431 h 1850"/>
                <a:gd name="T30" fmla="*/ 689 w 1477"/>
                <a:gd name="T31" fmla="*/ 579 h 1850"/>
                <a:gd name="T32" fmla="*/ 1023 w 1477"/>
                <a:gd name="T33" fmla="*/ 431 h 1850"/>
                <a:gd name="T34" fmla="*/ 1163 w 1477"/>
                <a:gd name="T35" fmla="*/ 897 h 1850"/>
                <a:gd name="T36" fmla="*/ 1224 w 1477"/>
                <a:gd name="T37" fmla="*/ 846 h 1850"/>
                <a:gd name="T38" fmla="*/ 1113 w 1477"/>
                <a:gd name="T39" fmla="*/ 567 h 1850"/>
                <a:gd name="T40" fmla="*/ 1235 w 1477"/>
                <a:gd name="T41" fmla="*/ 541 h 1850"/>
                <a:gd name="T42" fmla="*/ 951 w 1477"/>
                <a:gd name="T43" fmla="*/ 956 h 1850"/>
                <a:gd name="T44" fmla="*/ 860 w 1477"/>
                <a:gd name="T45" fmla="*/ 820 h 1850"/>
                <a:gd name="T46" fmla="*/ 739 w 1477"/>
                <a:gd name="T47" fmla="*/ 826 h 1850"/>
                <a:gd name="T48" fmla="*/ 648 w 1477"/>
                <a:gd name="T49" fmla="*/ 974 h 1850"/>
                <a:gd name="T50" fmla="*/ 648 w 1477"/>
                <a:gd name="T51" fmla="*/ 826 h 1850"/>
                <a:gd name="T52" fmla="*/ 314 w 1477"/>
                <a:gd name="T53" fmla="*/ 930 h 1850"/>
                <a:gd name="T54" fmla="*/ 163 w 1477"/>
                <a:gd name="T55" fmla="*/ 729 h 1850"/>
                <a:gd name="T56" fmla="*/ 163 w 1477"/>
                <a:gd name="T57" fmla="*/ 846 h 1850"/>
                <a:gd name="T58" fmla="*/ 314 w 1477"/>
                <a:gd name="T59" fmla="*/ 1154 h 1850"/>
                <a:gd name="T60" fmla="*/ 253 w 1477"/>
                <a:gd name="T61" fmla="*/ 1126 h 1850"/>
                <a:gd name="T62" fmla="*/ 91 w 1477"/>
                <a:gd name="T63" fmla="*/ 1514 h 1850"/>
                <a:gd name="T64" fmla="*/ 364 w 1477"/>
                <a:gd name="T65" fmla="*/ 1741 h 1850"/>
                <a:gd name="T66" fmla="*/ 364 w 1477"/>
                <a:gd name="T67" fmla="*/ 1594 h 1850"/>
                <a:gd name="T68" fmla="*/ 454 w 1477"/>
                <a:gd name="T69" fmla="*/ 1752 h 1850"/>
                <a:gd name="T70" fmla="*/ 576 w 1477"/>
                <a:gd name="T71" fmla="*/ 1759 h 1850"/>
                <a:gd name="T72" fmla="*/ 784 w 1477"/>
                <a:gd name="T73" fmla="*/ 1462 h 1850"/>
                <a:gd name="T74" fmla="*/ 91 w 1477"/>
                <a:gd name="T75" fmla="*/ 1393 h 1850"/>
                <a:gd name="T76" fmla="*/ 526 w 1477"/>
                <a:gd name="T77" fmla="*/ 1206 h 1850"/>
                <a:gd name="T78" fmla="*/ 617 w 1477"/>
                <a:gd name="T79" fmla="*/ 1364 h 1850"/>
                <a:gd name="T80" fmla="*/ 738 w 1477"/>
                <a:gd name="T81" fmla="*/ 1370 h 1850"/>
                <a:gd name="T82" fmla="*/ 829 w 1477"/>
                <a:gd name="T83" fmla="*/ 1223 h 1850"/>
                <a:gd name="T84" fmla="*/ 829 w 1477"/>
                <a:gd name="T85" fmla="*/ 1370 h 1850"/>
                <a:gd name="T86" fmla="*/ 667 w 1477"/>
                <a:gd name="T87" fmla="*/ 1611 h 1850"/>
                <a:gd name="T88" fmla="*/ 1000 w 1477"/>
                <a:gd name="T89" fmla="*/ 1715 h 1850"/>
                <a:gd name="T90" fmla="*/ 1000 w 1477"/>
                <a:gd name="T91" fmla="*/ 1571 h 1850"/>
                <a:gd name="T92" fmla="*/ 1091 w 1477"/>
                <a:gd name="T93" fmla="*/ 1682 h 1850"/>
                <a:gd name="T94" fmla="*/ 1152 w 1477"/>
                <a:gd name="T95" fmla="*/ 1631 h 1850"/>
                <a:gd name="T96" fmla="*/ 1041 w 1477"/>
                <a:gd name="T97" fmla="*/ 1206 h 1850"/>
                <a:gd name="T98" fmla="*/ 1314 w 1477"/>
                <a:gd name="T99" fmla="*/ 1243 h 1850"/>
                <a:gd name="T100" fmla="*/ 1314 w 1477"/>
                <a:gd name="T101" fmla="*/ 1126 h 1850"/>
                <a:gd name="T102" fmla="*/ 254 w 1477"/>
                <a:gd name="T103" fmla="*/ 1006 h 1850"/>
                <a:gd name="T104" fmla="*/ 1314 w 1477"/>
                <a:gd name="T105" fmla="*/ 1005 h 1850"/>
                <a:gd name="T106" fmla="*/ 1326 w 1477"/>
                <a:gd name="T107" fmla="*/ 508 h 1850"/>
                <a:gd name="T108" fmla="*/ 1386 w 1477"/>
                <a:gd name="T109" fmla="*/ 458 h 1850"/>
                <a:gd name="T110" fmla="*/ 856 w 1477"/>
                <a:gd name="T111" fmla="*/ 91 h 1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77" h="1850">
                  <a:moveTo>
                    <a:pt x="1472" y="188"/>
                  </a:moveTo>
                  <a:cubicBezTo>
                    <a:pt x="1430" y="59"/>
                    <a:pt x="1133" y="0"/>
                    <a:pt x="856" y="0"/>
                  </a:cubicBezTo>
                  <a:cubicBezTo>
                    <a:pt x="578" y="0"/>
                    <a:pt x="282" y="59"/>
                    <a:pt x="240" y="188"/>
                  </a:cubicBezTo>
                  <a:cubicBezTo>
                    <a:pt x="237" y="194"/>
                    <a:pt x="234" y="201"/>
                    <a:pt x="234" y="208"/>
                  </a:cubicBezTo>
                  <a:cubicBezTo>
                    <a:pt x="234" y="455"/>
                    <a:pt x="234" y="455"/>
                    <a:pt x="234" y="455"/>
                  </a:cubicBezTo>
                  <a:cubicBezTo>
                    <a:pt x="131" y="493"/>
                    <a:pt x="90" y="538"/>
                    <a:pt x="77" y="577"/>
                  </a:cubicBezTo>
                  <a:cubicBezTo>
                    <a:pt x="74" y="583"/>
                    <a:pt x="72" y="590"/>
                    <a:pt x="72" y="597"/>
                  </a:cubicBezTo>
                  <a:cubicBezTo>
                    <a:pt x="72" y="846"/>
                    <a:pt x="72" y="846"/>
                    <a:pt x="72" y="846"/>
                  </a:cubicBezTo>
                  <a:cubicBezTo>
                    <a:pt x="72" y="897"/>
                    <a:pt x="109" y="938"/>
                    <a:pt x="169" y="970"/>
                  </a:cubicBezTo>
                  <a:cubicBezTo>
                    <a:pt x="168" y="971"/>
                    <a:pt x="168" y="972"/>
                    <a:pt x="168" y="973"/>
                  </a:cubicBezTo>
                  <a:cubicBezTo>
                    <a:pt x="164" y="980"/>
                    <a:pt x="162" y="986"/>
                    <a:pt x="162" y="993"/>
                  </a:cubicBezTo>
                  <a:cubicBezTo>
                    <a:pt x="162" y="1240"/>
                    <a:pt x="162" y="1240"/>
                    <a:pt x="162" y="1240"/>
                  </a:cubicBezTo>
                  <a:cubicBezTo>
                    <a:pt x="59" y="1278"/>
                    <a:pt x="18" y="1323"/>
                    <a:pt x="5" y="1362"/>
                  </a:cubicBezTo>
                  <a:cubicBezTo>
                    <a:pt x="2" y="1368"/>
                    <a:pt x="0" y="1375"/>
                    <a:pt x="0" y="1382"/>
                  </a:cubicBezTo>
                  <a:cubicBezTo>
                    <a:pt x="0" y="1631"/>
                    <a:pt x="0" y="1631"/>
                    <a:pt x="0" y="1631"/>
                  </a:cubicBezTo>
                  <a:cubicBezTo>
                    <a:pt x="0" y="1782"/>
                    <a:pt x="322" y="1850"/>
                    <a:pt x="621" y="1850"/>
                  </a:cubicBezTo>
                  <a:cubicBezTo>
                    <a:pt x="920" y="1850"/>
                    <a:pt x="1243" y="1782"/>
                    <a:pt x="1243" y="1631"/>
                  </a:cubicBezTo>
                  <a:cubicBezTo>
                    <a:pt x="1243" y="1396"/>
                    <a:pt x="1243" y="1396"/>
                    <a:pt x="1243" y="1396"/>
                  </a:cubicBezTo>
                  <a:cubicBezTo>
                    <a:pt x="1340" y="1361"/>
                    <a:pt x="1405" y="1310"/>
                    <a:pt x="1405" y="1243"/>
                  </a:cubicBezTo>
                  <a:cubicBezTo>
                    <a:pt x="1405" y="993"/>
                    <a:pt x="1405" y="993"/>
                    <a:pt x="1405" y="993"/>
                  </a:cubicBezTo>
                  <a:cubicBezTo>
                    <a:pt x="1405" y="986"/>
                    <a:pt x="1403" y="979"/>
                    <a:pt x="1399" y="973"/>
                  </a:cubicBezTo>
                  <a:cubicBezTo>
                    <a:pt x="1388" y="938"/>
                    <a:pt x="1358" y="907"/>
                    <a:pt x="1308" y="880"/>
                  </a:cubicBezTo>
                  <a:cubicBezTo>
                    <a:pt x="1312" y="869"/>
                    <a:pt x="1315" y="858"/>
                    <a:pt x="1315" y="846"/>
                  </a:cubicBezTo>
                  <a:cubicBezTo>
                    <a:pt x="1315" y="611"/>
                    <a:pt x="1315" y="611"/>
                    <a:pt x="1315" y="611"/>
                  </a:cubicBezTo>
                  <a:cubicBezTo>
                    <a:pt x="1413" y="576"/>
                    <a:pt x="1477" y="525"/>
                    <a:pt x="1477" y="458"/>
                  </a:cubicBezTo>
                  <a:cubicBezTo>
                    <a:pt x="1477" y="208"/>
                    <a:pt x="1477" y="208"/>
                    <a:pt x="1477" y="208"/>
                  </a:cubicBezTo>
                  <a:cubicBezTo>
                    <a:pt x="1477" y="201"/>
                    <a:pt x="1475" y="194"/>
                    <a:pt x="1472" y="188"/>
                  </a:cubicBezTo>
                  <a:close/>
                  <a:moveTo>
                    <a:pt x="325" y="341"/>
                  </a:moveTo>
                  <a:cubicBezTo>
                    <a:pt x="343" y="351"/>
                    <a:pt x="364" y="361"/>
                    <a:pt x="386" y="369"/>
                  </a:cubicBezTo>
                  <a:cubicBezTo>
                    <a:pt x="386" y="508"/>
                    <a:pt x="386" y="508"/>
                    <a:pt x="386" y="508"/>
                  </a:cubicBezTo>
                  <a:cubicBezTo>
                    <a:pt x="346" y="489"/>
                    <a:pt x="325" y="471"/>
                    <a:pt x="325" y="458"/>
                  </a:cubicBezTo>
                  <a:lnTo>
                    <a:pt x="325" y="341"/>
                  </a:lnTo>
                  <a:close/>
                  <a:moveTo>
                    <a:pt x="271" y="538"/>
                  </a:moveTo>
                  <a:cubicBezTo>
                    <a:pt x="363" y="633"/>
                    <a:pt x="616" y="677"/>
                    <a:pt x="856" y="677"/>
                  </a:cubicBezTo>
                  <a:cubicBezTo>
                    <a:pt x="969" y="677"/>
                    <a:pt x="1085" y="667"/>
                    <a:pt x="1186" y="647"/>
                  </a:cubicBezTo>
                  <a:cubicBezTo>
                    <a:pt x="1116" y="688"/>
                    <a:pt x="951" y="736"/>
                    <a:pt x="693" y="736"/>
                  </a:cubicBezTo>
                  <a:cubicBezTo>
                    <a:pt x="343" y="736"/>
                    <a:pt x="163" y="646"/>
                    <a:pt x="163" y="608"/>
                  </a:cubicBezTo>
                  <a:cubicBezTo>
                    <a:pt x="163" y="599"/>
                    <a:pt x="184" y="569"/>
                    <a:pt x="271" y="538"/>
                  </a:cubicBezTo>
                  <a:close/>
                  <a:moveTo>
                    <a:pt x="477" y="541"/>
                  </a:moveTo>
                  <a:cubicBezTo>
                    <a:pt x="477" y="397"/>
                    <a:pt x="477" y="397"/>
                    <a:pt x="477" y="397"/>
                  </a:cubicBezTo>
                  <a:cubicBezTo>
                    <a:pt x="515" y="407"/>
                    <a:pt x="556" y="415"/>
                    <a:pt x="598" y="421"/>
                  </a:cubicBezTo>
                  <a:cubicBezTo>
                    <a:pt x="598" y="567"/>
                    <a:pt x="598" y="567"/>
                    <a:pt x="598" y="567"/>
                  </a:cubicBezTo>
                  <a:cubicBezTo>
                    <a:pt x="552" y="560"/>
                    <a:pt x="511" y="551"/>
                    <a:pt x="477" y="541"/>
                  </a:cubicBezTo>
                  <a:close/>
                  <a:moveTo>
                    <a:pt x="689" y="579"/>
                  </a:moveTo>
                  <a:cubicBezTo>
                    <a:pt x="689" y="431"/>
                    <a:pt x="689" y="431"/>
                    <a:pt x="689" y="431"/>
                  </a:cubicBezTo>
                  <a:cubicBezTo>
                    <a:pt x="729" y="435"/>
                    <a:pt x="770" y="437"/>
                    <a:pt x="811" y="438"/>
                  </a:cubicBezTo>
                  <a:cubicBezTo>
                    <a:pt x="811" y="585"/>
                    <a:pt x="811" y="585"/>
                    <a:pt x="811" y="585"/>
                  </a:cubicBezTo>
                  <a:cubicBezTo>
                    <a:pt x="767" y="584"/>
                    <a:pt x="726" y="582"/>
                    <a:pt x="689" y="579"/>
                  </a:cubicBezTo>
                  <a:close/>
                  <a:moveTo>
                    <a:pt x="901" y="585"/>
                  </a:moveTo>
                  <a:cubicBezTo>
                    <a:pt x="901" y="438"/>
                    <a:pt x="901" y="438"/>
                    <a:pt x="901" y="438"/>
                  </a:cubicBezTo>
                  <a:cubicBezTo>
                    <a:pt x="942" y="437"/>
                    <a:pt x="983" y="435"/>
                    <a:pt x="1023" y="431"/>
                  </a:cubicBezTo>
                  <a:cubicBezTo>
                    <a:pt x="1023" y="579"/>
                    <a:pt x="1023" y="579"/>
                    <a:pt x="1023" y="579"/>
                  </a:cubicBezTo>
                  <a:cubicBezTo>
                    <a:pt x="985" y="582"/>
                    <a:pt x="945" y="584"/>
                    <a:pt x="901" y="585"/>
                  </a:cubicBezTo>
                  <a:close/>
                  <a:moveTo>
                    <a:pt x="1163" y="897"/>
                  </a:moveTo>
                  <a:cubicBezTo>
                    <a:pt x="1163" y="758"/>
                    <a:pt x="1163" y="758"/>
                    <a:pt x="1163" y="758"/>
                  </a:cubicBezTo>
                  <a:cubicBezTo>
                    <a:pt x="1186" y="749"/>
                    <a:pt x="1206" y="739"/>
                    <a:pt x="1224" y="729"/>
                  </a:cubicBezTo>
                  <a:cubicBezTo>
                    <a:pt x="1224" y="846"/>
                    <a:pt x="1224" y="846"/>
                    <a:pt x="1224" y="846"/>
                  </a:cubicBezTo>
                  <a:cubicBezTo>
                    <a:pt x="1224" y="859"/>
                    <a:pt x="1203" y="878"/>
                    <a:pt x="1163" y="897"/>
                  </a:cubicBezTo>
                  <a:close/>
                  <a:moveTo>
                    <a:pt x="1235" y="541"/>
                  </a:moveTo>
                  <a:cubicBezTo>
                    <a:pt x="1200" y="551"/>
                    <a:pt x="1160" y="560"/>
                    <a:pt x="1113" y="567"/>
                  </a:cubicBezTo>
                  <a:cubicBezTo>
                    <a:pt x="1113" y="421"/>
                    <a:pt x="1113" y="421"/>
                    <a:pt x="1113" y="421"/>
                  </a:cubicBezTo>
                  <a:cubicBezTo>
                    <a:pt x="1156" y="415"/>
                    <a:pt x="1197" y="407"/>
                    <a:pt x="1235" y="397"/>
                  </a:cubicBezTo>
                  <a:lnTo>
                    <a:pt x="1235" y="541"/>
                  </a:lnTo>
                  <a:close/>
                  <a:moveTo>
                    <a:pt x="1073" y="786"/>
                  </a:moveTo>
                  <a:cubicBezTo>
                    <a:pt x="1073" y="930"/>
                    <a:pt x="1073" y="930"/>
                    <a:pt x="1073" y="930"/>
                  </a:cubicBezTo>
                  <a:cubicBezTo>
                    <a:pt x="1038" y="939"/>
                    <a:pt x="997" y="948"/>
                    <a:pt x="951" y="956"/>
                  </a:cubicBezTo>
                  <a:cubicBezTo>
                    <a:pt x="951" y="809"/>
                    <a:pt x="951" y="809"/>
                    <a:pt x="951" y="809"/>
                  </a:cubicBezTo>
                  <a:cubicBezTo>
                    <a:pt x="994" y="803"/>
                    <a:pt x="1035" y="795"/>
                    <a:pt x="1073" y="786"/>
                  </a:cubicBezTo>
                  <a:close/>
                  <a:moveTo>
                    <a:pt x="860" y="820"/>
                  </a:moveTo>
                  <a:cubicBezTo>
                    <a:pt x="860" y="967"/>
                    <a:pt x="860" y="967"/>
                    <a:pt x="860" y="967"/>
                  </a:cubicBezTo>
                  <a:cubicBezTo>
                    <a:pt x="823" y="971"/>
                    <a:pt x="782" y="973"/>
                    <a:pt x="739" y="974"/>
                  </a:cubicBezTo>
                  <a:cubicBezTo>
                    <a:pt x="739" y="826"/>
                    <a:pt x="739" y="826"/>
                    <a:pt x="739" y="826"/>
                  </a:cubicBezTo>
                  <a:cubicBezTo>
                    <a:pt x="779" y="825"/>
                    <a:pt x="820" y="823"/>
                    <a:pt x="860" y="820"/>
                  </a:cubicBezTo>
                  <a:close/>
                  <a:moveTo>
                    <a:pt x="648" y="826"/>
                  </a:moveTo>
                  <a:cubicBezTo>
                    <a:pt x="648" y="974"/>
                    <a:pt x="648" y="974"/>
                    <a:pt x="648" y="974"/>
                  </a:cubicBezTo>
                  <a:cubicBezTo>
                    <a:pt x="605" y="973"/>
                    <a:pt x="564" y="971"/>
                    <a:pt x="526" y="967"/>
                  </a:cubicBezTo>
                  <a:cubicBezTo>
                    <a:pt x="526" y="820"/>
                    <a:pt x="526" y="820"/>
                    <a:pt x="526" y="820"/>
                  </a:cubicBezTo>
                  <a:cubicBezTo>
                    <a:pt x="566" y="823"/>
                    <a:pt x="607" y="825"/>
                    <a:pt x="648" y="826"/>
                  </a:cubicBezTo>
                  <a:close/>
                  <a:moveTo>
                    <a:pt x="436" y="809"/>
                  </a:moveTo>
                  <a:cubicBezTo>
                    <a:pt x="436" y="956"/>
                    <a:pt x="436" y="956"/>
                    <a:pt x="436" y="956"/>
                  </a:cubicBezTo>
                  <a:cubicBezTo>
                    <a:pt x="389" y="948"/>
                    <a:pt x="349" y="939"/>
                    <a:pt x="314" y="930"/>
                  </a:cubicBezTo>
                  <a:cubicBezTo>
                    <a:pt x="314" y="786"/>
                    <a:pt x="314" y="786"/>
                    <a:pt x="314" y="786"/>
                  </a:cubicBezTo>
                  <a:cubicBezTo>
                    <a:pt x="352" y="795"/>
                    <a:pt x="393" y="803"/>
                    <a:pt x="436" y="809"/>
                  </a:cubicBezTo>
                  <a:close/>
                  <a:moveTo>
                    <a:pt x="163" y="729"/>
                  </a:moveTo>
                  <a:cubicBezTo>
                    <a:pt x="181" y="739"/>
                    <a:pt x="201" y="749"/>
                    <a:pt x="223" y="758"/>
                  </a:cubicBezTo>
                  <a:cubicBezTo>
                    <a:pt x="223" y="897"/>
                    <a:pt x="223" y="897"/>
                    <a:pt x="223" y="897"/>
                  </a:cubicBezTo>
                  <a:cubicBezTo>
                    <a:pt x="183" y="878"/>
                    <a:pt x="163" y="859"/>
                    <a:pt x="163" y="846"/>
                  </a:cubicBezTo>
                  <a:lnTo>
                    <a:pt x="163" y="729"/>
                  </a:lnTo>
                  <a:close/>
                  <a:moveTo>
                    <a:pt x="253" y="1126"/>
                  </a:moveTo>
                  <a:cubicBezTo>
                    <a:pt x="271" y="1136"/>
                    <a:pt x="291" y="1146"/>
                    <a:pt x="314" y="1154"/>
                  </a:cubicBezTo>
                  <a:cubicBezTo>
                    <a:pt x="314" y="1293"/>
                    <a:pt x="314" y="1293"/>
                    <a:pt x="314" y="1293"/>
                  </a:cubicBezTo>
                  <a:cubicBezTo>
                    <a:pt x="274" y="1274"/>
                    <a:pt x="253" y="1256"/>
                    <a:pt x="253" y="1243"/>
                  </a:cubicBezTo>
                  <a:lnTo>
                    <a:pt x="253" y="1126"/>
                  </a:lnTo>
                  <a:close/>
                  <a:moveTo>
                    <a:pt x="151" y="1682"/>
                  </a:moveTo>
                  <a:cubicBezTo>
                    <a:pt x="111" y="1663"/>
                    <a:pt x="91" y="1644"/>
                    <a:pt x="91" y="1631"/>
                  </a:cubicBezTo>
                  <a:cubicBezTo>
                    <a:pt x="91" y="1514"/>
                    <a:pt x="91" y="1514"/>
                    <a:pt x="91" y="1514"/>
                  </a:cubicBezTo>
                  <a:cubicBezTo>
                    <a:pt x="109" y="1524"/>
                    <a:pt x="129" y="1534"/>
                    <a:pt x="151" y="1543"/>
                  </a:cubicBezTo>
                  <a:lnTo>
                    <a:pt x="151" y="1682"/>
                  </a:lnTo>
                  <a:close/>
                  <a:moveTo>
                    <a:pt x="364" y="1741"/>
                  </a:moveTo>
                  <a:cubicBezTo>
                    <a:pt x="317" y="1733"/>
                    <a:pt x="277" y="1724"/>
                    <a:pt x="242" y="1715"/>
                  </a:cubicBezTo>
                  <a:cubicBezTo>
                    <a:pt x="242" y="1571"/>
                    <a:pt x="242" y="1571"/>
                    <a:pt x="242" y="1571"/>
                  </a:cubicBezTo>
                  <a:cubicBezTo>
                    <a:pt x="280" y="1580"/>
                    <a:pt x="321" y="1588"/>
                    <a:pt x="364" y="1594"/>
                  </a:cubicBezTo>
                  <a:lnTo>
                    <a:pt x="364" y="1741"/>
                  </a:lnTo>
                  <a:close/>
                  <a:moveTo>
                    <a:pt x="576" y="1759"/>
                  </a:moveTo>
                  <a:cubicBezTo>
                    <a:pt x="533" y="1758"/>
                    <a:pt x="492" y="1756"/>
                    <a:pt x="454" y="1752"/>
                  </a:cubicBezTo>
                  <a:cubicBezTo>
                    <a:pt x="454" y="1605"/>
                    <a:pt x="454" y="1605"/>
                    <a:pt x="454" y="1605"/>
                  </a:cubicBezTo>
                  <a:cubicBezTo>
                    <a:pt x="494" y="1608"/>
                    <a:pt x="535" y="1610"/>
                    <a:pt x="576" y="1611"/>
                  </a:cubicBezTo>
                  <a:lnTo>
                    <a:pt x="576" y="1759"/>
                  </a:lnTo>
                  <a:close/>
                  <a:moveTo>
                    <a:pt x="91" y="1393"/>
                  </a:moveTo>
                  <a:cubicBezTo>
                    <a:pt x="91" y="1384"/>
                    <a:pt x="112" y="1354"/>
                    <a:pt x="199" y="1323"/>
                  </a:cubicBezTo>
                  <a:cubicBezTo>
                    <a:pt x="291" y="1418"/>
                    <a:pt x="544" y="1462"/>
                    <a:pt x="784" y="1462"/>
                  </a:cubicBezTo>
                  <a:cubicBezTo>
                    <a:pt x="897" y="1462"/>
                    <a:pt x="1013" y="1452"/>
                    <a:pt x="1114" y="1432"/>
                  </a:cubicBezTo>
                  <a:cubicBezTo>
                    <a:pt x="1044" y="1473"/>
                    <a:pt x="879" y="1521"/>
                    <a:pt x="621" y="1521"/>
                  </a:cubicBezTo>
                  <a:cubicBezTo>
                    <a:pt x="271" y="1521"/>
                    <a:pt x="91" y="1431"/>
                    <a:pt x="91" y="1393"/>
                  </a:cubicBezTo>
                  <a:close/>
                  <a:moveTo>
                    <a:pt x="404" y="1326"/>
                  </a:moveTo>
                  <a:cubicBezTo>
                    <a:pt x="404" y="1182"/>
                    <a:pt x="404" y="1182"/>
                    <a:pt x="404" y="1182"/>
                  </a:cubicBezTo>
                  <a:cubicBezTo>
                    <a:pt x="442" y="1192"/>
                    <a:pt x="483" y="1200"/>
                    <a:pt x="526" y="1206"/>
                  </a:cubicBezTo>
                  <a:cubicBezTo>
                    <a:pt x="526" y="1352"/>
                    <a:pt x="526" y="1352"/>
                    <a:pt x="526" y="1352"/>
                  </a:cubicBezTo>
                  <a:cubicBezTo>
                    <a:pt x="480" y="1345"/>
                    <a:pt x="439" y="1336"/>
                    <a:pt x="404" y="1326"/>
                  </a:cubicBezTo>
                  <a:close/>
                  <a:moveTo>
                    <a:pt x="617" y="1364"/>
                  </a:moveTo>
                  <a:cubicBezTo>
                    <a:pt x="617" y="1216"/>
                    <a:pt x="617" y="1216"/>
                    <a:pt x="617" y="1216"/>
                  </a:cubicBezTo>
                  <a:cubicBezTo>
                    <a:pt x="657" y="1220"/>
                    <a:pt x="698" y="1222"/>
                    <a:pt x="738" y="1223"/>
                  </a:cubicBezTo>
                  <a:cubicBezTo>
                    <a:pt x="738" y="1370"/>
                    <a:pt x="738" y="1370"/>
                    <a:pt x="738" y="1370"/>
                  </a:cubicBezTo>
                  <a:cubicBezTo>
                    <a:pt x="695" y="1369"/>
                    <a:pt x="654" y="1367"/>
                    <a:pt x="617" y="1364"/>
                  </a:cubicBezTo>
                  <a:close/>
                  <a:moveTo>
                    <a:pt x="829" y="1370"/>
                  </a:moveTo>
                  <a:cubicBezTo>
                    <a:pt x="829" y="1223"/>
                    <a:pt x="829" y="1223"/>
                    <a:pt x="829" y="1223"/>
                  </a:cubicBezTo>
                  <a:cubicBezTo>
                    <a:pt x="870" y="1222"/>
                    <a:pt x="911" y="1220"/>
                    <a:pt x="951" y="1216"/>
                  </a:cubicBezTo>
                  <a:cubicBezTo>
                    <a:pt x="951" y="1364"/>
                    <a:pt x="951" y="1364"/>
                    <a:pt x="951" y="1364"/>
                  </a:cubicBezTo>
                  <a:cubicBezTo>
                    <a:pt x="913" y="1367"/>
                    <a:pt x="872" y="1369"/>
                    <a:pt x="829" y="1370"/>
                  </a:cubicBezTo>
                  <a:close/>
                  <a:moveTo>
                    <a:pt x="788" y="1752"/>
                  </a:moveTo>
                  <a:cubicBezTo>
                    <a:pt x="751" y="1756"/>
                    <a:pt x="710" y="1758"/>
                    <a:pt x="667" y="1759"/>
                  </a:cubicBezTo>
                  <a:cubicBezTo>
                    <a:pt x="667" y="1611"/>
                    <a:pt x="667" y="1611"/>
                    <a:pt x="667" y="1611"/>
                  </a:cubicBezTo>
                  <a:cubicBezTo>
                    <a:pt x="707" y="1610"/>
                    <a:pt x="748" y="1608"/>
                    <a:pt x="788" y="1605"/>
                  </a:cubicBezTo>
                  <a:lnTo>
                    <a:pt x="788" y="1752"/>
                  </a:lnTo>
                  <a:close/>
                  <a:moveTo>
                    <a:pt x="1000" y="1715"/>
                  </a:moveTo>
                  <a:cubicBezTo>
                    <a:pt x="966" y="1724"/>
                    <a:pt x="925" y="1733"/>
                    <a:pt x="879" y="1741"/>
                  </a:cubicBezTo>
                  <a:cubicBezTo>
                    <a:pt x="879" y="1594"/>
                    <a:pt x="879" y="1594"/>
                    <a:pt x="879" y="1594"/>
                  </a:cubicBezTo>
                  <a:cubicBezTo>
                    <a:pt x="921" y="1588"/>
                    <a:pt x="963" y="1580"/>
                    <a:pt x="1000" y="1571"/>
                  </a:cubicBezTo>
                  <a:lnTo>
                    <a:pt x="1000" y="1715"/>
                  </a:lnTo>
                  <a:close/>
                  <a:moveTo>
                    <a:pt x="1152" y="1631"/>
                  </a:moveTo>
                  <a:cubicBezTo>
                    <a:pt x="1152" y="1644"/>
                    <a:pt x="1131" y="1663"/>
                    <a:pt x="1091" y="1682"/>
                  </a:cubicBezTo>
                  <a:cubicBezTo>
                    <a:pt x="1091" y="1543"/>
                    <a:pt x="1091" y="1543"/>
                    <a:pt x="1091" y="1543"/>
                  </a:cubicBezTo>
                  <a:cubicBezTo>
                    <a:pt x="1113" y="1534"/>
                    <a:pt x="1134" y="1524"/>
                    <a:pt x="1152" y="1514"/>
                  </a:cubicBezTo>
                  <a:lnTo>
                    <a:pt x="1152" y="1631"/>
                  </a:lnTo>
                  <a:close/>
                  <a:moveTo>
                    <a:pt x="1163" y="1326"/>
                  </a:moveTo>
                  <a:cubicBezTo>
                    <a:pt x="1128" y="1336"/>
                    <a:pt x="1088" y="1345"/>
                    <a:pt x="1041" y="1352"/>
                  </a:cubicBezTo>
                  <a:cubicBezTo>
                    <a:pt x="1041" y="1206"/>
                    <a:pt x="1041" y="1206"/>
                    <a:pt x="1041" y="1206"/>
                  </a:cubicBezTo>
                  <a:cubicBezTo>
                    <a:pt x="1084" y="1200"/>
                    <a:pt x="1125" y="1192"/>
                    <a:pt x="1163" y="1182"/>
                  </a:cubicBezTo>
                  <a:lnTo>
                    <a:pt x="1163" y="1326"/>
                  </a:lnTo>
                  <a:close/>
                  <a:moveTo>
                    <a:pt x="1314" y="1243"/>
                  </a:moveTo>
                  <a:cubicBezTo>
                    <a:pt x="1314" y="1256"/>
                    <a:pt x="1294" y="1274"/>
                    <a:pt x="1254" y="1293"/>
                  </a:cubicBezTo>
                  <a:cubicBezTo>
                    <a:pt x="1254" y="1154"/>
                    <a:pt x="1254" y="1154"/>
                    <a:pt x="1254" y="1154"/>
                  </a:cubicBezTo>
                  <a:cubicBezTo>
                    <a:pt x="1276" y="1146"/>
                    <a:pt x="1296" y="1136"/>
                    <a:pt x="1314" y="1126"/>
                  </a:cubicBezTo>
                  <a:lnTo>
                    <a:pt x="1314" y="1243"/>
                  </a:lnTo>
                  <a:close/>
                  <a:moveTo>
                    <a:pt x="784" y="1133"/>
                  </a:moveTo>
                  <a:cubicBezTo>
                    <a:pt x="439" y="1133"/>
                    <a:pt x="259" y="1046"/>
                    <a:pt x="254" y="1006"/>
                  </a:cubicBezTo>
                  <a:cubicBezTo>
                    <a:pt x="373" y="1046"/>
                    <a:pt x="536" y="1065"/>
                    <a:pt x="693" y="1065"/>
                  </a:cubicBezTo>
                  <a:cubicBezTo>
                    <a:pt x="911" y="1065"/>
                    <a:pt x="1139" y="1029"/>
                    <a:pt x="1249" y="951"/>
                  </a:cubicBezTo>
                  <a:cubicBezTo>
                    <a:pt x="1302" y="976"/>
                    <a:pt x="1314" y="998"/>
                    <a:pt x="1314" y="1005"/>
                  </a:cubicBezTo>
                  <a:cubicBezTo>
                    <a:pt x="1314" y="1043"/>
                    <a:pt x="1134" y="1133"/>
                    <a:pt x="784" y="1133"/>
                  </a:cubicBezTo>
                  <a:close/>
                  <a:moveTo>
                    <a:pt x="1386" y="458"/>
                  </a:moveTo>
                  <a:cubicBezTo>
                    <a:pt x="1386" y="471"/>
                    <a:pt x="1366" y="489"/>
                    <a:pt x="1326" y="508"/>
                  </a:cubicBezTo>
                  <a:cubicBezTo>
                    <a:pt x="1326" y="369"/>
                    <a:pt x="1326" y="369"/>
                    <a:pt x="1326" y="369"/>
                  </a:cubicBezTo>
                  <a:cubicBezTo>
                    <a:pt x="1348" y="361"/>
                    <a:pt x="1368" y="351"/>
                    <a:pt x="1386" y="341"/>
                  </a:cubicBezTo>
                  <a:lnTo>
                    <a:pt x="1386" y="458"/>
                  </a:lnTo>
                  <a:close/>
                  <a:moveTo>
                    <a:pt x="856" y="348"/>
                  </a:moveTo>
                  <a:cubicBezTo>
                    <a:pt x="506" y="348"/>
                    <a:pt x="325" y="258"/>
                    <a:pt x="325" y="220"/>
                  </a:cubicBezTo>
                  <a:cubicBezTo>
                    <a:pt x="325" y="181"/>
                    <a:pt x="506" y="91"/>
                    <a:pt x="856" y="91"/>
                  </a:cubicBezTo>
                  <a:cubicBezTo>
                    <a:pt x="1206" y="91"/>
                    <a:pt x="1386" y="181"/>
                    <a:pt x="1386" y="220"/>
                  </a:cubicBezTo>
                  <a:cubicBezTo>
                    <a:pt x="1386" y="258"/>
                    <a:pt x="1206" y="348"/>
                    <a:pt x="856" y="3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22" name="Группа 121"/>
          <p:cNvGrpSpPr/>
          <p:nvPr/>
        </p:nvGrpSpPr>
        <p:grpSpPr>
          <a:xfrm>
            <a:off x="22299" y="5064414"/>
            <a:ext cx="817227" cy="475253"/>
            <a:chOff x="2273440" y="5295480"/>
            <a:chExt cx="817227" cy="475253"/>
          </a:xfrm>
        </p:grpSpPr>
        <p:grpSp>
          <p:nvGrpSpPr>
            <p:cNvPr id="123" name="Группа 122"/>
            <p:cNvGrpSpPr/>
            <p:nvPr/>
          </p:nvGrpSpPr>
          <p:grpSpPr>
            <a:xfrm>
              <a:off x="2273440" y="5295480"/>
              <a:ext cx="817227" cy="475253"/>
              <a:chOff x="-792725" y="4047737"/>
              <a:chExt cx="817227" cy="475253"/>
            </a:xfrm>
          </p:grpSpPr>
          <p:sp>
            <p:nvSpPr>
              <p:cNvPr id="128" name="Овал 127"/>
              <p:cNvSpPr/>
              <p:nvPr/>
            </p:nvSpPr>
            <p:spPr>
              <a:xfrm>
                <a:off x="-624029" y="4047737"/>
                <a:ext cx="475253" cy="475253"/>
              </a:xfrm>
              <a:prstGeom prst="ellipse">
                <a:avLst/>
              </a:prstGeom>
              <a:solidFill>
                <a:srgbClr val="2B60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9" name="Прямоугольник 128"/>
              <p:cNvSpPr/>
              <p:nvPr/>
            </p:nvSpPr>
            <p:spPr>
              <a:xfrm>
                <a:off x="-792725" y="4253256"/>
                <a:ext cx="817227" cy="24439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8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срок</a:t>
                </a:r>
              </a:p>
            </p:txBody>
          </p:sp>
        </p:grpSp>
        <p:grpSp>
          <p:nvGrpSpPr>
            <p:cNvPr id="124" name="Group 39"/>
            <p:cNvGrpSpPr>
              <a:grpSpLocks noChangeAspect="1"/>
            </p:cNvGrpSpPr>
            <p:nvPr/>
          </p:nvGrpSpPr>
          <p:grpSpPr bwMode="auto">
            <a:xfrm>
              <a:off x="2615575" y="5399902"/>
              <a:ext cx="131234" cy="143868"/>
              <a:chOff x="-186" y="1572"/>
              <a:chExt cx="374" cy="410"/>
            </a:xfrm>
            <a:solidFill>
              <a:schemeClr val="bg1"/>
            </a:solidFill>
          </p:grpSpPr>
          <p:sp>
            <p:nvSpPr>
              <p:cNvPr id="125" name="Freeform 40"/>
              <p:cNvSpPr>
                <a:spLocks noEditPoints="1"/>
              </p:cNvSpPr>
              <p:nvPr/>
            </p:nvSpPr>
            <p:spPr bwMode="auto">
              <a:xfrm>
                <a:off x="-186" y="1572"/>
                <a:ext cx="374" cy="410"/>
              </a:xfrm>
              <a:custGeom>
                <a:avLst/>
                <a:gdLst>
                  <a:gd name="T0" fmla="*/ 148 w 155"/>
                  <a:gd name="T1" fmla="*/ 0 h 170"/>
                  <a:gd name="T2" fmla="*/ 142 w 155"/>
                  <a:gd name="T3" fmla="*/ 16 h 170"/>
                  <a:gd name="T4" fmla="*/ 108 w 155"/>
                  <a:gd name="T5" fmla="*/ 85 h 170"/>
                  <a:gd name="T6" fmla="*/ 142 w 155"/>
                  <a:gd name="T7" fmla="*/ 153 h 170"/>
                  <a:gd name="T8" fmla="*/ 149 w 155"/>
                  <a:gd name="T9" fmla="*/ 156 h 170"/>
                  <a:gd name="T10" fmla="*/ 152 w 155"/>
                  <a:gd name="T11" fmla="*/ 163 h 170"/>
                  <a:gd name="T12" fmla="*/ 146 w 155"/>
                  <a:gd name="T13" fmla="*/ 169 h 170"/>
                  <a:gd name="T14" fmla="*/ 141 w 155"/>
                  <a:gd name="T15" fmla="*/ 169 h 170"/>
                  <a:gd name="T16" fmla="*/ 15 w 155"/>
                  <a:gd name="T17" fmla="*/ 169 h 170"/>
                  <a:gd name="T18" fmla="*/ 3 w 155"/>
                  <a:gd name="T19" fmla="*/ 162 h 170"/>
                  <a:gd name="T20" fmla="*/ 13 w 155"/>
                  <a:gd name="T21" fmla="*/ 153 h 170"/>
                  <a:gd name="T22" fmla="*/ 47 w 155"/>
                  <a:gd name="T23" fmla="*/ 85 h 170"/>
                  <a:gd name="T24" fmla="*/ 13 w 155"/>
                  <a:gd name="T25" fmla="*/ 16 h 170"/>
                  <a:gd name="T26" fmla="*/ 8 w 155"/>
                  <a:gd name="T27" fmla="*/ 0 h 170"/>
                  <a:gd name="T28" fmla="*/ 148 w 155"/>
                  <a:gd name="T29" fmla="*/ 0 h 170"/>
                  <a:gd name="T30" fmla="*/ 127 w 155"/>
                  <a:gd name="T31" fmla="*/ 153 h 170"/>
                  <a:gd name="T32" fmla="*/ 126 w 155"/>
                  <a:gd name="T33" fmla="*/ 146 h 170"/>
                  <a:gd name="T34" fmla="*/ 96 w 155"/>
                  <a:gd name="T35" fmla="*/ 93 h 170"/>
                  <a:gd name="T36" fmla="*/ 96 w 155"/>
                  <a:gd name="T37" fmla="*/ 76 h 170"/>
                  <a:gd name="T38" fmla="*/ 124 w 155"/>
                  <a:gd name="T39" fmla="*/ 32 h 170"/>
                  <a:gd name="T40" fmla="*/ 128 w 155"/>
                  <a:gd name="T41" fmla="*/ 16 h 170"/>
                  <a:gd name="T42" fmla="*/ 28 w 155"/>
                  <a:gd name="T43" fmla="*/ 16 h 170"/>
                  <a:gd name="T44" fmla="*/ 29 w 155"/>
                  <a:gd name="T45" fmla="*/ 23 h 170"/>
                  <a:gd name="T46" fmla="*/ 59 w 155"/>
                  <a:gd name="T47" fmla="*/ 76 h 170"/>
                  <a:gd name="T48" fmla="*/ 59 w 155"/>
                  <a:gd name="T49" fmla="*/ 93 h 170"/>
                  <a:gd name="T50" fmla="*/ 32 w 155"/>
                  <a:gd name="T51" fmla="*/ 137 h 170"/>
                  <a:gd name="T52" fmla="*/ 28 w 155"/>
                  <a:gd name="T53" fmla="*/ 153 h 170"/>
                  <a:gd name="T54" fmla="*/ 127 w 155"/>
                  <a:gd name="T55" fmla="*/ 153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5" h="170">
                    <a:moveTo>
                      <a:pt x="148" y="0"/>
                    </a:moveTo>
                    <a:cubicBezTo>
                      <a:pt x="155" y="8"/>
                      <a:pt x="153" y="13"/>
                      <a:pt x="142" y="16"/>
                    </a:cubicBezTo>
                    <a:cubicBezTo>
                      <a:pt x="139" y="43"/>
                      <a:pt x="126" y="64"/>
                      <a:pt x="108" y="85"/>
                    </a:cubicBezTo>
                    <a:cubicBezTo>
                      <a:pt x="125" y="105"/>
                      <a:pt x="139" y="126"/>
                      <a:pt x="142" y="153"/>
                    </a:cubicBezTo>
                    <a:cubicBezTo>
                      <a:pt x="145" y="154"/>
                      <a:pt x="147" y="154"/>
                      <a:pt x="149" y="156"/>
                    </a:cubicBezTo>
                    <a:cubicBezTo>
                      <a:pt x="150" y="158"/>
                      <a:pt x="152" y="161"/>
                      <a:pt x="152" y="163"/>
                    </a:cubicBezTo>
                    <a:cubicBezTo>
                      <a:pt x="151" y="165"/>
                      <a:pt x="148" y="167"/>
                      <a:pt x="146" y="169"/>
                    </a:cubicBezTo>
                    <a:cubicBezTo>
                      <a:pt x="144" y="170"/>
                      <a:pt x="142" y="169"/>
                      <a:pt x="141" y="169"/>
                    </a:cubicBezTo>
                    <a:cubicBezTo>
                      <a:pt x="99" y="169"/>
                      <a:pt x="57" y="169"/>
                      <a:pt x="15" y="169"/>
                    </a:cubicBezTo>
                    <a:cubicBezTo>
                      <a:pt x="9" y="169"/>
                      <a:pt x="4" y="169"/>
                      <a:pt x="3" y="162"/>
                    </a:cubicBezTo>
                    <a:cubicBezTo>
                      <a:pt x="3" y="156"/>
                      <a:pt x="8" y="154"/>
                      <a:pt x="13" y="153"/>
                    </a:cubicBezTo>
                    <a:cubicBezTo>
                      <a:pt x="16" y="127"/>
                      <a:pt x="30" y="105"/>
                      <a:pt x="47" y="85"/>
                    </a:cubicBezTo>
                    <a:cubicBezTo>
                      <a:pt x="30" y="65"/>
                      <a:pt x="16" y="43"/>
                      <a:pt x="13" y="16"/>
                    </a:cubicBezTo>
                    <a:cubicBezTo>
                      <a:pt x="2" y="13"/>
                      <a:pt x="0" y="8"/>
                      <a:pt x="8" y="0"/>
                    </a:cubicBezTo>
                    <a:cubicBezTo>
                      <a:pt x="54" y="0"/>
                      <a:pt x="101" y="0"/>
                      <a:pt x="148" y="0"/>
                    </a:cubicBezTo>
                    <a:close/>
                    <a:moveTo>
                      <a:pt x="127" y="153"/>
                    </a:moveTo>
                    <a:cubicBezTo>
                      <a:pt x="127" y="151"/>
                      <a:pt x="127" y="149"/>
                      <a:pt x="126" y="146"/>
                    </a:cubicBezTo>
                    <a:cubicBezTo>
                      <a:pt x="122" y="125"/>
                      <a:pt x="110" y="109"/>
                      <a:pt x="96" y="93"/>
                    </a:cubicBezTo>
                    <a:cubicBezTo>
                      <a:pt x="90" y="86"/>
                      <a:pt x="90" y="83"/>
                      <a:pt x="96" y="76"/>
                    </a:cubicBezTo>
                    <a:cubicBezTo>
                      <a:pt x="107" y="63"/>
                      <a:pt x="118" y="49"/>
                      <a:pt x="124" y="32"/>
                    </a:cubicBezTo>
                    <a:cubicBezTo>
                      <a:pt x="125" y="27"/>
                      <a:pt x="126" y="22"/>
                      <a:pt x="128" y="16"/>
                    </a:cubicBezTo>
                    <a:cubicBezTo>
                      <a:pt x="94" y="16"/>
                      <a:pt x="61" y="16"/>
                      <a:pt x="28" y="16"/>
                    </a:cubicBezTo>
                    <a:cubicBezTo>
                      <a:pt x="28" y="19"/>
                      <a:pt x="29" y="21"/>
                      <a:pt x="29" y="23"/>
                    </a:cubicBezTo>
                    <a:cubicBezTo>
                      <a:pt x="33" y="44"/>
                      <a:pt x="46" y="60"/>
                      <a:pt x="59" y="76"/>
                    </a:cubicBezTo>
                    <a:cubicBezTo>
                      <a:pt x="65" y="84"/>
                      <a:pt x="65" y="86"/>
                      <a:pt x="59" y="93"/>
                    </a:cubicBezTo>
                    <a:cubicBezTo>
                      <a:pt x="48" y="106"/>
                      <a:pt x="37" y="120"/>
                      <a:pt x="32" y="137"/>
                    </a:cubicBezTo>
                    <a:cubicBezTo>
                      <a:pt x="30" y="142"/>
                      <a:pt x="29" y="148"/>
                      <a:pt x="28" y="153"/>
                    </a:cubicBezTo>
                    <a:cubicBezTo>
                      <a:pt x="61" y="153"/>
                      <a:pt x="94" y="153"/>
                      <a:pt x="127" y="1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6" name="Freeform 41"/>
              <p:cNvSpPr>
                <a:spLocks/>
              </p:cNvSpPr>
              <p:nvPr/>
            </p:nvSpPr>
            <p:spPr bwMode="auto">
              <a:xfrm>
                <a:off x="-99" y="1796"/>
                <a:ext cx="200" cy="133"/>
              </a:xfrm>
              <a:custGeom>
                <a:avLst/>
                <a:gdLst>
                  <a:gd name="T0" fmla="*/ 41 w 83"/>
                  <a:gd name="T1" fmla="*/ 55 h 55"/>
                  <a:gd name="T2" fmla="*/ 8 w 83"/>
                  <a:gd name="T3" fmla="*/ 55 h 55"/>
                  <a:gd name="T4" fmla="*/ 0 w 83"/>
                  <a:gd name="T5" fmla="*/ 53 h 55"/>
                  <a:gd name="T6" fmla="*/ 3 w 83"/>
                  <a:gd name="T7" fmla="*/ 45 h 55"/>
                  <a:gd name="T8" fmla="*/ 25 w 83"/>
                  <a:gd name="T9" fmla="*/ 22 h 55"/>
                  <a:gd name="T10" fmla="*/ 38 w 83"/>
                  <a:gd name="T11" fmla="*/ 4 h 55"/>
                  <a:gd name="T12" fmla="*/ 41 w 83"/>
                  <a:gd name="T13" fmla="*/ 0 h 55"/>
                  <a:gd name="T14" fmla="*/ 45 w 83"/>
                  <a:gd name="T15" fmla="*/ 4 h 55"/>
                  <a:gd name="T16" fmla="*/ 58 w 83"/>
                  <a:gd name="T17" fmla="*/ 22 h 55"/>
                  <a:gd name="T18" fmla="*/ 81 w 83"/>
                  <a:gd name="T19" fmla="*/ 46 h 55"/>
                  <a:gd name="T20" fmla="*/ 83 w 83"/>
                  <a:gd name="T21" fmla="*/ 53 h 55"/>
                  <a:gd name="T22" fmla="*/ 77 w 83"/>
                  <a:gd name="T23" fmla="*/ 55 h 55"/>
                  <a:gd name="T24" fmla="*/ 41 w 83"/>
                  <a:gd name="T25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55">
                    <a:moveTo>
                      <a:pt x="41" y="55"/>
                    </a:moveTo>
                    <a:cubicBezTo>
                      <a:pt x="30" y="55"/>
                      <a:pt x="19" y="55"/>
                      <a:pt x="8" y="55"/>
                    </a:cubicBezTo>
                    <a:cubicBezTo>
                      <a:pt x="5" y="55"/>
                      <a:pt x="3" y="53"/>
                      <a:pt x="0" y="53"/>
                    </a:cubicBezTo>
                    <a:cubicBezTo>
                      <a:pt x="1" y="50"/>
                      <a:pt x="1" y="47"/>
                      <a:pt x="3" y="45"/>
                    </a:cubicBezTo>
                    <a:cubicBezTo>
                      <a:pt x="10" y="37"/>
                      <a:pt x="17" y="29"/>
                      <a:pt x="25" y="22"/>
                    </a:cubicBezTo>
                    <a:cubicBezTo>
                      <a:pt x="31" y="16"/>
                      <a:pt x="37" y="12"/>
                      <a:pt x="38" y="4"/>
                    </a:cubicBezTo>
                    <a:cubicBezTo>
                      <a:pt x="39" y="2"/>
                      <a:pt x="40" y="1"/>
                      <a:pt x="41" y="0"/>
                    </a:cubicBezTo>
                    <a:cubicBezTo>
                      <a:pt x="43" y="1"/>
                      <a:pt x="45" y="2"/>
                      <a:pt x="45" y="4"/>
                    </a:cubicBezTo>
                    <a:cubicBezTo>
                      <a:pt x="46" y="12"/>
                      <a:pt x="52" y="16"/>
                      <a:pt x="58" y="22"/>
                    </a:cubicBezTo>
                    <a:cubicBezTo>
                      <a:pt x="66" y="29"/>
                      <a:pt x="74" y="38"/>
                      <a:pt x="81" y="46"/>
                    </a:cubicBezTo>
                    <a:cubicBezTo>
                      <a:pt x="82" y="48"/>
                      <a:pt x="83" y="51"/>
                      <a:pt x="83" y="53"/>
                    </a:cubicBezTo>
                    <a:cubicBezTo>
                      <a:pt x="82" y="54"/>
                      <a:pt x="79" y="55"/>
                      <a:pt x="77" y="55"/>
                    </a:cubicBezTo>
                    <a:cubicBezTo>
                      <a:pt x="65" y="55"/>
                      <a:pt x="53" y="55"/>
                      <a:pt x="41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7" name="Freeform 42"/>
              <p:cNvSpPr>
                <a:spLocks/>
              </p:cNvSpPr>
              <p:nvPr/>
            </p:nvSpPr>
            <p:spPr bwMode="auto">
              <a:xfrm>
                <a:off x="-55" y="1666"/>
                <a:ext cx="115" cy="109"/>
              </a:xfrm>
              <a:custGeom>
                <a:avLst/>
                <a:gdLst>
                  <a:gd name="T0" fmla="*/ 24 w 48"/>
                  <a:gd name="T1" fmla="*/ 0 h 45"/>
                  <a:gd name="T2" fmla="*/ 41 w 48"/>
                  <a:gd name="T3" fmla="*/ 0 h 45"/>
                  <a:gd name="T4" fmla="*/ 45 w 48"/>
                  <a:gd name="T5" fmla="*/ 7 h 45"/>
                  <a:gd name="T6" fmla="*/ 35 w 48"/>
                  <a:gd name="T7" fmla="*/ 25 h 45"/>
                  <a:gd name="T8" fmla="*/ 27 w 48"/>
                  <a:gd name="T9" fmla="*/ 41 h 45"/>
                  <a:gd name="T10" fmla="*/ 24 w 48"/>
                  <a:gd name="T11" fmla="*/ 45 h 45"/>
                  <a:gd name="T12" fmla="*/ 21 w 48"/>
                  <a:gd name="T13" fmla="*/ 43 h 45"/>
                  <a:gd name="T14" fmla="*/ 7 w 48"/>
                  <a:gd name="T15" fmla="*/ 18 h 45"/>
                  <a:gd name="T16" fmla="*/ 2 w 48"/>
                  <a:gd name="T17" fmla="*/ 7 h 45"/>
                  <a:gd name="T18" fmla="*/ 6 w 48"/>
                  <a:gd name="T19" fmla="*/ 0 h 45"/>
                  <a:gd name="T20" fmla="*/ 24 w 48"/>
                  <a:gd name="T2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5">
                    <a:moveTo>
                      <a:pt x="24" y="0"/>
                    </a:moveTo>
                    <a:cubicBezTo>
                      <a:pt x="30" y="0"/>
                      <a:pt x="35" y="0"/>
                      <a:pt x="41" y="0"/>
                    </a:cubicBezTo>
                    <a:cubicBezTo>
                      <a:pt x="45" y="0"/>
                      <a:pt x="48" y="2"/>
                      <a:pt x="45" y="7"/>
                    </a:cubicBezTo>
                    <a:cubicBezTo>
                      <a:pt x="42" y="13"/>
                      <a:pt x="39" y="19"/>
                      <a:pt x="35" y="25"/>
                    </a:cubicBezTo>
                    <a:cubicBezTo>
                      <a:pt x="33" y="30"/>
                      <a:pt x="30" y="36"/>
                      <a:pt x="27" y="41"/>
                    </a:cubicBezTo>
                    <a:cubicBezTo>
                      <a:pt x="26" y="43"/>
                      <a:pt x="25" y="44"/>
                      <a:pt x="24" y="45"/>
                    </a:cubicBezTo>
                    <a:cubicBezTo>
                      <a:pt x="23" y="45"/>
                      <a:pt x="21" y="43"/>
                      <a:pt x="21" y="43"/>
                    </a:cubicBezTo>
                    <a:cubicBezTo>
                      <a:pt x="20" y="32"/>
                      <a:pt x="12" y="26"/>
                      <a:pt x="7" y="18"/>
                    </a:cubicBezTo>
                    <a:cubicBezTo>
                      <a:pt x="5" y="14"/>
                      <a:pt x="4" y="10"/>
                      <a:pt x="2" y="7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12" y="0"/>
                      <a:pt x="18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30" name="Группа 129"/>
          <p:cNvGrpSpPr/>
          <p:nvPr/>
        </p:nvGrpSpPr>
        <p:grpSpPr>
          <a:xfrm>
            <a:off x="61775" y="5840385"/>
            <a:ext cx="817227" cy="475253"/>
            <a:chOff x="-795017" y="2692105"/>
            <a:chExt cx="817227" cy="475253"/>
          </a:xfrm>
        </p:grpSpPr>
        <p:grpSp>
          <p:nvGrpSpPr>
            <p:cNvPr id="131" name="Группа 130"/>
            <p:cNvGrpSpPr/>
            <p:nvPr/>
          </p:nvGrpSpPr>
          <p:grpSpPr>
            <a:xfrm>
              <a:off x="-795017" y="2692105"/>
              <a:ext cx="817227" cy="475253"/>
              <a:chOff x="-792725" y="4047737"/>
              <a:chExt cx="817227" cy="475253"/>
            </a:xfrm>
          </p:grpSpPr>
          <p:sp>
            <p:nvSpPr>
              <p:cNvPr id="139" name="Овал 138"/>
              <p:cNvSpPr/>
              <p:nvPr/>
            </p:nvSpPr>
            <p:spPr>
              <a:xfrm>
                <a:off x="-624029" y="4047737"/>
                <a:ext cx="475253" cy="475253"/>
              </a:xfrm>
              <a:prstGeom prst="ellipse">
                <a:avLst/>
              </a:prstGeom>
              <a:solidFill>
                <a:srgbClr val="2B60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0" name="Прямоугольник 139"/>
              <p:cNvSpPr/>
              <p:nvPr/>
            </p:nvSpPr>
            <p:spPr>
              <a:xfrm>
                <a:off x="-792725" y="4253256"/>
                <a:ext cx="817227" cy="24439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5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обеспечение</a:t>
                </a:r>
              </a:p>
            </p:txBody>
          </p:sp>
        </p:grpSp>
        <p:grpSp>
          <p:nvGrpSpPr>
            <p:cNvPr id="132" name="Group 1462"/>
            <p:cNvGrpSpPr/>
            <p:nvPr/>
          </p:nvGrpSpPr>
          <p:grpSpPr>
            <a:xfrm>
              <a:off x="-464841" y="2793202"/>
              <a:ext cx="153095" cy="161033"/>
              <a:chOff x="2489201" y="17492663"/>
              <a:chExt cx="379413" cy="500063"/>
            </a:xfrm>
            <a:solidFill>
              <a:schemeClr val="bg1"/>
            </a:solidFill>
          </p:grpSpPr>
          <p:sp>
            <p:nvSpPr>
              <p:cNvPr id="133" name="Freeform 584"/>
              <p:cNvSpPr>
                <a:spLocks/>
              </p:cNvSpPr>
              <p:nvPr/>
            </p:nvSpPr>
            <p:spPr bwMode="auto">
              <a:xfrm>
                <a:off x="2555876" y="17681575"/>
                <a:ext cx="246063" cy="36513"/>
              </a:xfrm>
              <a:custGeom>
                <a:avLst/>
                <a:gdLst>
                  <a:gd name="T0" fmla="*/ 78 w 84"/>
                  <a:gd name="T1" fmla="*/ 12 h 12"/>
                  <a:gd name="T2" fmla="*/ 6 w 84"/>
                  <a:gd name="T3" fmla="*/ 12 h 12"/>
                  <a:gd name="T4" fmla="*/ 0 w 84"/>
                  <a:gd name="T5" fmla="*/ 6 h 12"/>
                  <a:gd name="T6" fmla="*/ 6 w 84"/>
                  <a:gd name="T7" fmla="*/ 0 h 12"/>
                  <a:gd name="T8" fmla="*/ 78 w 84"/>
                  <a:gd name="T9" fmla="*/ 0 h 12"/>
                  <a:gd name="T10" fmla="*/ 84 w 84"/>
                  <a:gd name="T11" fmla="*/ 6 h 12"/>
                  <a:gd name="T12" fmla="*/ 78 w 8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2">
                    <a:moveTo>
                      <a:pt x="7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1" y="0"/>
                      <a:pt x="84" y="3"/>
                      <a:pt x="84" y="6"/>
                    </a:cubicBezTo>
                    <a:cubicBezTo>
                      <a:pt x="84" y="10"/>
                      <a:pt x="81" y="12"/>
                      <a:pt x="7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585"/>
              <p:cNvSpPr>
                <a:spLocks/>
              </p:cNvSpPr>
              <p:nvPr/>
            </p:nvSpPr>
            <p:spPr bwMode="auto">
              <a:xfrm>
                <a:off x="2555876" y="17740313"/>
                <a:ext cx="246063" cy="34925"/>
              </a:xfrm>
              <a:custGeom>
                <a:avLst/>
                <a:gdLst>
                  <a:gd name="T0" fmla="*/ 78 w 84"/>
                  <a:gd name="T1" fmla="*/ 12 h 12"/>
                  <a:gd name="T2" fmla="*/ 6 w 84"/>
                  <a:gd name="T3" fmla="*/ 12 h 12"/>
                  <a:gd name="T4" fmla="*/ 0 w 84"/>
                  <a:gd name="T5" fmla="*/ 6 h 12"/>
                  <a:gd name="T6" fmla="*/ 6 w 84"/>
                  <a:gd name="T7" fmla="*/ 0 h 12"/>
                  <a:gd name="T8" fmla="*/ 78 w 84"/>
                  <a:gd name="T9" fmla="*/ 0 h 12"/>
                  <a:gd name="T10" fmla="*/ 84 w 84"/>
                  <a:gd name="T11" fmla="*/ 6 h 12"/>
                  <a:gd name="T12" fmla="*/ 78 w 8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2">
                    <a:moveTo>
                      <a:pt x="7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1" y="0"/>
                      <a:pt x="84" y="3"/>
                      <a:pt x="84" y="6"/>
                    </a:cubicBezTo>
                    <a:cubicBezTo>
                      <a:pt x="84" y="10"/>
                      <a:pt x="81" y="12"/>
                      <a:pt x="7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Freeform 586"/>
              <p:cNvSpPr>
                <a:spLocks/>
              </p:cNvSpPr>
              <p:nvPr/>
            </p:nvSpPr>
            <p:spPr bwMode="auto">
              <a:xfrm>
                <a:off x="2555876" y="17799050"/>
                <a:ext cx="246063" cy="34925"/>
              </a:xfrm>
              <a:custGeom>
                <a:avLst/>
                <a:gdLst>
                  <a:gd name="T0" fmla="*/ 78 w 84"/>
                  <a:gd name="T1" fmla="*/ 12 h 12"/>
                  <a:gd name="T2" fmla="*/ 6 w 84"/>
                  <a:gd name="T3" fmla="*/ 12 h 12"/>
                  <a:gd name="T4" fmla="*/ 0 w 84"/>
                  <a:gd name="T5" fmla="*/ 6 h 12"/>
                  <a:gd name="T6" fmla="*/ 6 w 84"/>
                  <a:gd name="T7" fmla="*/ 0 h 12"/>
                  <a:gd name="T8" fmla="*/ 78 w 84"/>
                  <a:gd name="T9" fmla="*/ 0 h 12"/>
                  <a:gd name="T10" fmla="*/ 84 w 84"/>
                  <a:gd name="T11" fmla="*/ 6 h 12"/>
                  <a:gd name="T12" fmla="*/ 78 w 8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2">
                    <a:moveTo>
                      <a:pt x="7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1" y="0"/>
                      <a:pt x="84" y="3"/>
                      <a:pt x="84" y="6"/>
                    </a:cubicBezTo>
                    <a:cubicBezTo>
                      <a:pt x="84" y="10"/>
                      <a:pt x="81" y="12"/>
                      <a:pt x="7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587"/>
              <p:cNvSpPr>
                <a:spLocks/>
              </p:cNvSpPr>
              <p:nvPr/>
            </p:nvSpPr>
            <p:spPr bwMode="auto">
              <a:xfrm>
                <a:off x="2555876" y="17860963"/>
                <a:ext cx="141288" cy="34925"/>
              </a:xfrm>
              <a:custGeom>
                <a:avLst/>
                <a:gdLst>
                  <a:gd name="T0" fmla="*/ 42 w 48"/>
                  <a:gd name="T1" fmla="*/ 12 h 12"/>
                  <a:gd name="T2" fmla="*/ 6 w 48"/>
                  <a:gd name="T3" fmla="*/ 12 h 12"/>
                  <a:gd name="T4" fmla="*/ 0 w 48"/>
                  <a:gd name="T5" fmla="*/ 6 h 12"/>
                  <a:gd name="T6" fmla="*/ 6 w 48"/>
                  <a:gd name="T7" fmla="*/ 0 h 12"/>
                  <a:gd name="T8" fmla="*/ 42 w 48"/>
                  <a:gd name="T9" fmla="*/ 0 h 12"/>
                  <a:gd name="T10" fmla="*/ 48 w 48"/>
                  <a:gd name="T11" fmla="*/ 6 h 12"/>
                  <a:gd name="T12" fmla="*/ 42 w 4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2">
                    <a:moveTo>
                      <a:pt x="4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5" y="0"/>
                      <a:pt x="48" y="2"/>
                      <a:pt x="48" y="6"/>
                    </a:cubicBezTo>
                    <a:cubicBezTo>
                      <a:pt x="48" y="9"/>
                      <a:pt x="45" y="12"/>
                      <a:pt x="4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588"/>
              <p:cNvSpPr>
                <a:spLocks/>
              </p:cNvSpPr>
              <p:nvPr/>
            </p:nvSpPr>
            <p:spPr bwMode="auto">
              <a:xfrm>
                <a:off x="2489201" y="17492663"/>
                <a:ext cx="379413" cy="500063"/>
              </a:xfrm>
              <a:custGeom>
                <a:avLst/>
                <a:gdLst>
                  <a:gd name="T0" fmla="*/ 112 w 130"/>
                  <a:gd name="T1" fmla="*/ 171 h 171"/>
                  <a:gd name="T2" fmla="*/ 17 w 130"/>
                  <a:gd name="T3" fmla="*/ 171 h 171"/>
                  <a:gd name="T4" fmla="*/ 0 w 130"/>
                  <a:gd name="T5" fmla="*/ 153 h 171"/>
                  <a:gd name="T6" fmla="*/ 0 w 130"/>
                  <a:gd name="T7" fmla="*/ 18 h 171"/>
                  <a:gd name="T8" fmla="*/ 17 w 130"/>
                  <a:gd name="T9" fmla="*/ 0 h 171"/>
                  <a:gd name="T10" fmla="*/ 23 w 130"/>
                  <a:gd name="T11" fmla="*/ 6 h 171"/>
                  <a:gd name="T12" fmla="*/ 17 w 130"/>
                  <a:gd name="T13" fmla="*/ 12 h 171"/>
                  <a:gd name="T14" fmla="*/ 12 w 130"/>
                  <a:gd name="T15" fmla="*/ 18 h 171"/>
                  <a:gd name="T16" fmla="*/ 12 w 130"/>
                  <a:gd name="T17" fmla="*/ 153 h 171"/>
                  <a:gd name="T18" fmla="*/ 17 w 130"/>
                  <a:gd name="T19" fmla="*/ 159 h 171"/>
                  <a:gd name="T20" fmla="*/ 112 w 130"/>
                  <a:gd name="T21" fmla="*/ 159 h 171"/>
                  <a:gd name="T22" fmla="*/ 118 w 130"/>
                  <a:gd name="T23" fmla="*/ 153 h 171"/>
                  <a:gd name="T24" fmla="*/ 118 w 130"/>
                  <a:gd name="T25" fmla="*/ 18 h 171"/>
                  <a:gd name="T26" fmla="*/ 112 w 130"/>
                  <a:gd name="T27" fmla="*/ 12 h 171"/>
                  <a:gd name="T28" fmla="*/ 89 w 130"/>
                  <a:gd name="T29" fmla="*/ 12 h 171"/>
                  <a:gd name="T30" fmla="*/ 83 w 130"/>
                  <a:gd name="T31" fmla="*/ 6 h 171"/>
                  <a:gd name="T32" fmla="*/ 89 w 130"/>
                  <a:gd name="T33" fmla="*/ 0 h 171"/>
                  <a:gd name="T34" fmla="*/ 112 w 130"/>
                  <a:gd name="T35" fmla="*/ 0 h 171"/>
                  <a:gd name="T36" fmla="*/ 130 w 130"/>
                  <a:gd name="T37" fmla="*/ 18 h 171"/>
                  <a:gd name="T38" fmla="*/ 130 w 130"/>
                  <a:gd name="T39" fmla="*/ 153 h 171"/>
                  <a:gd name="T40" fmla="*/ 112 w 130"/>
                  <a:gd name="T41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0" h="171">
                    <a:moveTo>
                      <a:pt x="112" y="171"/>
                    </a:moveTo>
                    <a:cubicBezTo>
                      <a:pt x="17" y="171"/>
                      <a:pt x="17" y="171"/>
                      <a:pt x="17" y="171"/>
                    </a:cubicBezTo>
                    <a:cubicBezTo>
                      <a:pt x="8" y="171"/>
                      <a:pt x="0" y="163"/>
                      <a:pt x="0" y="1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7" y="0"/>
                    </a:cubicBezTo>
                    <a:cubicBezTo>
                      <a:pt x="21" y="0"/>
                      <a:pt x="23" y="3"/>
                      <a:pt x="23" y="6"/>
                    </a:cubicBezTo>
                    <a:cubicBezTo>
                      <a:pt x="23" y="9"/>
                      <a:pt x="21" y="12"/>
                      <a:pt x="17" y="12"/>
                    </a:cubicBezTo>
                    <a:cubicBezTo>
                      <a:pt x="14" y="12"/>
                      <a:pt x="12" y="14"/>
                      <a:pt x="12" y="18"/>
                    </a:cubicBezTo>
                    <a:cubicBezTo>
                      <a:pt x="12" y="153"/>
                      <a:pt x="12" y="153"/>
                      <a:pt x="12" y="153"/>
                    </a:cubicBezTo>
                    <a:cubicBezTo>
                      <a:pt x="12" y="156"/>
                      <a:pt x="14" y="159"/>
                      <a:pt x="17" y="159"/>
                    </a:cubicBezTo>
                    <a:cubicBezTo>
                      <a:pt x="112" y="159"/>
                      <a:pt x="112" y="159"/>
                      <a:pt x="112" y="159"/>
                    </a:cubicBezTo>
                    <a:cubicBezTo>
                      <a:pt x="116" y="159"/>
                      <a:pt x="118" y="156"/>
                      <a:pt x="118" y="153"/>
                    </a:cubicBezTo>
                    <a:cubicBezTo>
                      <a:pt x="118" y="18"/>
                      <a:pt x="118" y="18"/>
                      <a:pt x="118" y="18"/>
                    </a:cubicBezTo>
                    <a:cubicBezTo>
                      <a:pt x="118" y="14"/>
                      <a:pt x="116" y="12"/>
                      <a:pt x="112" y="12"/>
                    </a:cubicBezTo>
                    <a:cubicBezTo>
                      <a:pt x="89" y="12"/>
                      <a:pt x="89" y="12"/>
                      <a:pt x="89" y="12"/>
                    </a:cubicBezTo>
                    <a:cubicBezTo>
                      <a:pt x="86" y="12"/>
                      <a:pt x="83" y="9"/>
                      <a:pt x="83" y="6"/>
                    </a:cubicBezTo>
                    <a:cubicBezTo>
                      <a:pt x="83" y="3"/>
                      <a:pt x="86" y="0"/>
                      <a:pt x="89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22" y="0"/>
                      <a:pt x="130" y="8"/>
                      <a:pt x="130" y="18"/>
                    </a:cubicBezTo>
                    <a:cubicBezTo>
                      <a:pt x="130" y="153"/>
                      <a:pt x="130" y="153"/>
                      <a:pt x="130" y="153"/>
                    </a:cubicBezTo>
                    <a:cubicBezTo>
                      <a:pt x="130" y="163"/>
                      <a:pt x="122" y="171"/>
                      <a:pt x="112" y="1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589"/>
              <p:cNvSpPr>
                <a:spLocks/>
              </p:cNvSpPr>
              <p:nvPr/>
            </p:nvSpPr>
            <p:spPr bwMode="auto">
              <a:xfrm>
                <a:off x="2573338" y="17492663"/>
                <a:ext cx="141288" cy="142875"/>
              </a:xfrm>
              <a:custGeom>
                <a:avLst/>
                <a:gdLst>
                  <a:gd name="T0" fmla="*/ 32 w 48"/>
                  <a:gd name="T1" fmla="*/ 49 h 49"/>
                  <a:gd name="T2" fmla="*/ 16 w 48"/>
                  <a:gd name="T3" fmla="*/ 49 h 49"/>
                  <a:gd name="T4" fmla="*/ 0 w 48"/>
                  <a:gd name="T5" fmla="*/ 32 h 49"/>
                  <a:gd name="T6" fmla="*/ 0 w 48"/>
                  <a:gd name="T7" fmla="*/ 6 h 49"/>
                  <a:gd name="T8" fmla="*/ 6 w 48"/>
                  <a:gd name="T9" fmla="*/ 0 h 49"/>
                  <a:gd name="T10" fmla="*/ 12 w 48"/>
                  <a:gd name="T11" fmla="*/ 6 h 49"/>
                  <a:gd name="T12" fmla="*/ 12 w 48"/>
                  <a:gd name="T13" fmla="*/ 32 h 49"/>
                  <a:gd name="T14" fmla="*/ 16 w 48"/>
                  <a:gd name="T15" fmla="*/ 37 h 49"/>
                  <a:gd name="T16" fmla="*/ 32 w 48"/>
                  <a:gd name="T17" fmla="*/ 37 h 49"/>
                  <a:gd name="T18" fmla="*/ 36 w 48"/>
                  <a:gd name="T19" fmla="*/ 32 h 49"/>
                  <a:gd name="T20" fmla="*/ 36 w 48"/>
                  <a:gd name="T21" fmla="*/ 6 h 49"/>
                  <a:gd name="T22" fmla="*/ 42 w 48"/>
                  <a:gd name="T23" fmla="*/ 0 h 49"/>
                  <a:gd name="T24" fmla="*/ 48 w 48"/>
                  <a:gd name="T25" fmla="*/ 6 h 49"/>
                  <a:gd name="T26" fmla="*/ 48 w 48"/>
                  <a:gd name="T27" fmla="*/ 32 h 49"/>
                  <a:gd name="T28" fmla="*/ 32 w 48"/>
                  <a:gd name="T29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8" h="49">
                    <a:moveTo>
                      <a:pt x="32" y="49"/>
                    </a:moveTo>
                    <a:cubicBezTo>
                      <a:pt x="16" y="49"/>
                      <a:pt x="16" y="49"/>
                      <a:pt x="16" y="49"/>
                    </a:cubicBezTo>
                    <a:cubicBezTo>
                      <a:pt x="7" y="49"/>
                      <a:pt x="0" y="42"/>
                      <a:pt x="0" y="3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5"/>
                      <a:pt x="14" y="37"/>
                      <a:pt x="16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7"/>
                      <a:pt x="36" y="35"/>
                      <a:pt x="36" y="32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3"/>
                      <a:pt x="39" y="0"/>
                      <a:pt x="42" y="0"/>
                    </a:cubicBezTo>
                    <a:cubicBezTo>
                      <a:pt x="46" y="0"/>
                      <a:pt x="48" y="3"/>
                      <a:pt x="48" y="6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42"/>
                      <a:pt x="41" y="49"/>
                      <a:pt x="32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56" name="Прямоугольник 55"/>
          <p:cNvSpPr/>
          <p:nvPr/>
        </p:nvSpPr>
        <p:spPr>
          <a:xfrm>
            <a:off x="5504935" y="1742777"/>
            <a:ext cx="3701908" cy="109260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Приобретение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 транспортных средства, с/х техники и оборудование, в том числе б/у с/х техники и оборудования, племенного/ </a:t>
            </a:r>
            <a:r>
              <a:rPr lang="ru-RU" sz="1000" dirty="0" err="1">
                <a:latin typeface="Arial" panose="020B0604020202020204" pitchFamily="34" charset="0"/>
                <a:cs typeface="Arial" panose="020B0604020202020204" pitchFamily="34" charset="0"/>
              </a:rPr>
              <a:t>неплеменного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 (товарного) молодняка с/х животных (кроме свиней)</a:t>
            </a:r>
          </a:p>
          <a:p>
            <a:pPr marL="0" lvl="1" indent="-720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Реализация программ льготного кредитования </a:t>
            </a:r>
            <a:b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№ 1528 и № 1764/иных программ на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инвестиционные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цели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5039618" y="3188835"/>
            <a:ext cx="4167225" cy="249299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180000" indent="-180000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05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собственное участие заемщика - в размере разницы между стоимостью проекта (стоимости приобретаемого имущества по договору купли-продажи) и суммой кредита.</a:t>
            </a:r>
          </a:p>
          <a:p>
            <a:pPr marL="171450" indent="-171450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05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без учета гранта – не менее 5%.</a:t>
            </a:r>
          </a:p>
          <a:p>
            <a:pPr marL="171450" indent="-171450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05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кредитам, предоставляемым с участием гранта «</a:t>
            </a:r>
            <a:r>
              <a:rPr lang="ru-RU" sz="1050" b="1" dirty="0" err="1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ru-RU" sz="1050" b="1" dirty="0" err="1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гропрогресс</a:t>
            </a:r>
            <a:r>
              <a:rPr lang="ru-RU" sz="105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», уровень обеспеченности должен составлять не менее 100% от требуемого объема обеспечения.</a:t>
            </a:r>
          </a:p>
          <a:p>
            <a:pPr marL="171450" indent="-171450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05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Допускается погашение процентов за счет средств гранта «</a:t>
            </a:r>
            <a:r>
              <a:rPr lang="ru-RU" sz="1050" b="1" dirty="0" err="1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Агропрогресс</a:t>
            </a:r>
            <a:r>
              <a:rPr lang="ru-RU" sz="105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в течение не более 13 месяцев с даты получения гранта.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692183" y="3331987"/>
            <a:ext cx="3869587" cy="4904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-1800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С/Х товаропроизводитель – ЮЛ </a:t>
            </a:r>
            <a:r>
              <a:rPr lang="ru-RU" sz="1000" b="1" i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(за исключением </a:t>
            </a:r>
            <a:br>
              <a:rPr lang="ru-RU" sz="1000" b="1" i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00" b="1" i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КФХ, ЛПХ, СПОК)</a:t>
            </a:r>
          </a:p>
          <a:p>
            <a:pPr indent="-1800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ИП </a:t>
            </a:r>
            <a:r>
              <a:rPr lang="ru-RU" sz="1000" b="1" i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(за исключением ИП-ГЛАВ КФХ)</a:t>
            </a:r>
          </a:p>
          <a:p>
            <a:pPr algn="just">
              <a:spcBef>
                <a:spcPts val="600"/>
              </a:spcBef>
            </a:pPr>
            <a:r>
              <a:rPr lang="ru-RU" sz="105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 </a:t>
            </a:r>
            <a:r>
              <a:rPr lang="ru-RU" sz="9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Отраслевая специализация  клиента и ГСК отлична </a:t>
            </a:r>
            <a:r>
              <a:rPr lang="ru-RU" sz="9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</a:t>
            </a:r>
            <a:r>
              <a:rPr lang="ru-RU" sz="9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запрещенных видов деятельности</a:t>
            </a:r>
          </a:p>
          <a:p>
            <a:pPr indent="-18000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ru-RU" sz="1000" b="1" i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630727" y="4060722"/>
            <a:ext cx="3992497" cy="8633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80000" indent="-180000" algn="just" defTabSz="914206">
              <a:buFont typeface="Arial" panose="020B0604020202020204" pitchFamily="34" charset="0"/>
              <a:buChar char="•"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более 30 млн. руб.</a:t>
            </a:r>
          </a:p>
          <a:p>
            <a:pPr marL="180000" indent="-180000" algn="just" defTabSz="914206">
              <a:buFont typeface="Arial" panose="020B0604020202020204" pitchFamily="34" charset="0"/>
              <a:buChar char="•"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менее 70% от стоимости проекта (стоимости приобретаемого имущества по договору купли-продажи)</a:t>
            </a:r>
          </a:p>
          <a:p>
            <a:pPr marL="180000" indent="-180000" algn="just" defTabSz="914206">
              <a:buFont typeface="Arial" panose="020B0604020202020204" pitchFamily="34" charset="0"/>
              <a:buChar char="•"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должна превышать сумму, рассчитанную по показателям текущей деятельности клиента по продукту «</a:t>
            </a:r>
            <a:r>
              <a:rPr lang="ru-RU" sz="1000" b="1" dirty="0" err="1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АПК_Инвест</a:t>
            </a: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1000" b="1" dirty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780313" y="5157332"/>
            <a:ext cx="3946683" cy="406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indent="-180000" algn="just" defTabSz="952500" fontAlgn="base">
              <a:spcAft>
                <a:spcPct val="0"/>
              </a:spcAft>
              <a:buClr>
                <a:srgbClr val="0D4528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0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5 лет - приобретением с/х животных</a:t>
            </a:r>
          </a:p>
          <a:p>
            <a:pPr lvl="0" indent="-180000" algn="just" defTabSz="952500" fontAlgn="base">
              <a:spcAft>
                <a:spcPct val="0"/>
              </a:spcAft>
              <a:buClr>
                <a:srgbClr val="0D4528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0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7 лет - приобретение автотранспорта, техники и оборудования </a:t>
            </a:r>
          </a:p>
        </p:txBody>
      </p:sp>
      <p:sp>
        <p:nvSpPr>
          <p:cNvPr id="82" name="Прямоугольник 81"/>
          <p:cNvSpPr/>
          <p:nvPr/>
        </p:nvSpPr>
        <p:spPr>
          <a:xfrm>
            <a:off x="780313" y="5701004"/>
            <a:ext cx="394910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chemeClr val="accent6">
                  <a:lumMod val="50000"/>
                </a:schemeClr>
              </a:buClr>
              <a:buSzPct val="120000"/>
            </a:pPr>
            <a:r>
              <a:rPr lang="ru-RU" sz="10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алог приобретаемого имущества, залог недвижимого имущества, земельные участки с/х назначения, транспортные средства, с/х техника, оборудование, гарантия АО «Корпорация «МСП» или банковская гарантия, выдаваемая АО «МСП Банк», поручительство</a:t>
            </a:r>
            <a:endParaRPr lang="ru-RU" sz="1000" b="1" dirty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Заголовок 1"/>
          <p:cNvSpPr>
            <a:spLocks noGrp="1"/>
          </p:cNvSpPr>
          <p:nvPr>
            <p:ph type="title"/>
          </p:nvPr>
        </p:nvSpPr>
        <p:spPr>
          <a:xfrm>
            <a:off x="298221" y="533758"/>
            <a:ext cx="4910868" cy="633943"/>
          </a:xfrm>
        </p:spPr>
        <p:txBody>
          <a:bodyPr>
            <a:noAutofit/>
          </a:bodyPr>
          <a:lstStyle/>
          <a:p>
            <a:r>
              <a:rPr lang="ru-RU" sz="2400" dirty="0" smtClean="0"/>
              <a:t>КРЕДИТЫ НА ИНВЕСТИЦИОННЫЕ ЦЕЛИ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68136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ятиугольник 10"/>
          <p:cNvSpPr/>
          <p:nvPr/>
        </p:nvSpPr>
        <p:spPr>
          <a:xfrm flipH="1">
            <a:off x="4561367" y="1489539"/>
            <a:ext cx="4645476" cy="1593754"/>
          </a:xfrm>
          <a:prstGeom prst="homePlate">
            <a:avLst/>
          </a:prstGeom>
          <a:solidFill>
            <a:srgbClr val="F8D3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221" y="533758"/>
            <a:ext cx="4910868" cy="633943"/>
          </a:xfrm>
        </p:spPr>
        <p:txBody>
          <a:bodyPr>
            <a:noAutofit/>
          </a:bodyPr>
          <a:lstStyle/>
          <a:p>
            <a:r>
              <a:rPr lang="ru-RU" sz="2400" dirty="0" smtClean="0"/>
              <a:t>ПРОГРАММЫ ДЛЯ ВНОВЬ СОЗДАННЫХ ХОЗЯЙСТВ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61C1-2457-E848-BB6B-E1DA9A549776}" type="slidenum">
              <a:rPr lang="en-US" smtClean="0">
                <a:solidFill>
                  <a:prstClr val="white"/>
                </a:solidFill>
              </a:rPr>
              <a:pPr/>
              <a:t>6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21534" y="1944347"/>
            <a:ext cx="864096" cy="86409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ятиугольник 9"/>
          <p:cNvSpPr/>
          <p:nvPr/>
        </p:nvSpPr>
        <p:spPr>
          <a:xfrm>
            <a:off x="0" y="1606195"/>
            <a:ext cx="4559021" cy="1373245"/>
          </a:xfrm>
          <a:prstGeom prst="homePlate">
            <a:avLst/>
          </a:prstGeom>
          <a:solidFill>
            <a:srgbClr val="2B6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4844579" y="2301161"/>
            <a:ext cx="7836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>
                <a:latin typeface="Arial" panose="020B0604020202020204" pitchFamily="34" charset="0"/>
              </a:rPr>
              <a:t>цель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-223735" y="1853072"/>
            <a:ext cx="4423572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ПРОДУКТ «СТАНЬ ФЕРМЕРОМ»</a:t>
            </a:r>
          </a:p>
          <a:p>
            <a:pPr algn="ctr"/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клиентов АПК</a:t>
            </a:r>
          </a:p>
          <a:p>
            <a:pPr algn="ctr"/>
            <a:endParaRPr lang="ru-RU" sz="24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Freeform 50"/>
          <p:cNvSpPr>
            <a:spLocks noEditPoints="1"/>
          </p:cNvSpPr>
          <p:nvPr/>
        </p:nvSpPr>
        <p:spPr bwMode="auto">
          <a:xfrm>
            <a:off x="4976775" y="1805418"/>
            <a:ext cx="528160" cy="527184"/>
          </a:xfrm>
          <a:custGeom>
            <a:avLst/>
            <a:gdLst>
              <a:gd name="T0" fmla="*/ 4593 w 5497"/>
              <a:gd name="T1" fmla="*/ 1614 h 5487"/>
              <a:gd name="T2" fmla="*/ 5457 w 5497"/>
              <a:gd name="T3" fmla="*/ 750 h 5487"/>
              <a:gd name="T4" fmla="*/ 5458 w 5497"/>
              <a:gd name="T5" fmla="*/ 608 h 5487"/>
              <a:gd name="T6" fmla="*/ 5390 w 5497"/>
              <a:gd name="T7" fmla="*/ 579 h 5487"/>
              <a:gd name="T8" fmla="*/ 5393 w 5497"/>
              <a:gd name="T9" fmla="*/ 585 h 5487"/>
              <a:gd name="T10" fmla="*/ 4923 w 5497"/>
              <a:gd name="T11" fmla="*/ 569 h 5487"/>
              <a:gd name="T12" fmla="*/ 4907 w 5497"/>
              <a:gd name="T13" fmla="*/ 99 h 5487"/>
              <a:gd name="T14" fmla="*/ 4804 w 5497"/>
              <a:gd name="T15" fmla="*/ 2 h 5487"/>
              <a:gd name="T16" fmla="*/ 4736 w 5497"/>
              <a:gd name="T17" fmla="*/ 32 h 5487"/>
              <a:gd name="T18" fmla="*/ 3873 w 5497"/>
              <a:gd name="T19" fmla="*/ 891 h 5487"/>
              <a:gd name="T20" fmla="*/ 3844 w 5497"/>
              <a:gd name="T21" fmla="*/ 965 h 5487"/>
              <a:gd name="T22" fmla="*/ 3844 w 5497"/>
              <a:gd name="T23" fmla="*/ 1065 h 5487"/>
              <a:gd name="T24" fmla="*/ 706 w 5497"/>
              <a:gd name="T25" fmla="*/ 1643 h 5487"/>
              <a:gd name="T26" fmla="*/ 1284 w 5497"/>
              <a:gd name="T27" fmla="*/ 4780 h 5487"/>
              <a:gd name="T28" fmla="*/ 4422 w 5497"/>
              <a:gd name="T29" fmla="*/ 4202 h 5487"/>
              <a:gd name="T30" fmla="*/ 4422 w 5497"/>
              <a:gd name="T31" fmla="*/ 1643 h 5487"/>
              <a:gd name="T32" fmla="*/ 4522 w 5497"/>
              <a:gd name="T33" fmla="*/ 1643 h 5487"/>
              <a:gd name="T34" fmla="*/ 4593 w 5497"/>
              <a:gd name="T35" fmla="*/ 1614 h 5487"/>
              <a:gd name="T36" fmla="*/ 4623 w 5497"/>
              <a:gd name="T37" fmla="*/ 2924 h 5487"/>
              <a:gd name="T38" fmla="*/ 2568 w 5497"/>
              <a:gd name="T39" fmla="*/ 4984 h 5487"/>
              <a:gd name="T40" fmla="*/ 507 w 5497"/>
              <a:gd name="T41" fmla="*/ 2929 h 5487"/>
              <a:gd name="T42" fmla="*/ 2562 w 5497"/>
              <a:gd name="T43" fmla="*/ 868 h 5487"/>
              <a:gd name="T44" fmla="*/ 3856 w 5497"/>
              <a:gd name="T45" fmla="*/ 1324 h 5487"/>
              <a:gd name="T46" fmla="*/ 3861 w 5497"/>
              <a:gd name="T47" fmla="*/ 1491 h 5487"/>
              <a:gd name="T48" fmla="*/ 3461 w 5497"/>
              <a:gd name="T49" fmla="*/ 1891 h 5487"/>
              <a:gd name="T50" fmla="*/ 1528 w 5497"/>
              <a:gd name="T51" fmla="*/ 2018 h 5487"/>
              <a:gd name="T52" fmla="*/ 1655 w 5497"/>
              <a:gd name="T53" fmla="*/ 3951 h 5487"/>
              <a:gd name="T54" fmla="*/ 3588 w 5497"/>
              <a:gd name="T55" fmla="*/ 3824 h 5487"/>
              <a:gd name="T56" fmla="*/ 3601 w 5497"/>
              <a:gd name="T57" fmla="*/ 2033 h 5487"/>
              <a:gd name="T58" fmla="*/ 4001 w 5497"/>
              <a:gd name="T59" fmla="*/ 1633 h 5487"/>
              <a:gd name="T60" fmla="*/ 4166 w 5497"/>
              <a:gd name="T61" fmla="*/ 1639 h 5487"/>
              <a:gd name="T62" fmla="*/ 4623 w 5497"/>
              <a:gd name="T63" fmla="*/ 2924 h 5487"/>
              <a:gd name="T64" fmla="*/ 2501 w 5497"/>
              <a:gd name="T65" fmla="*/ 2991 h 5487"/>
              <a:gd name="T66" fmla="*/ 2642 w 5497"/>
              <a:gd name="T67" fmla="*/ 2991 h 5487"/>
              <a:gd name="T68" fmla="*/ 2842 w 5497"/>
              <a:gd name="T69" fmla="*/ 2791 h 5487"/>
              <a:gd name="T70" fmla="*/ 2872 w 5497"/>
              <a:gd name="T71" fmla="*/ 2920 h 5487"/>
              <a:gd name="T72" fmla="*/ 2572 w 5497"/>
              <a:gd name="T73" fmla="*/ 3220 h 5487"/>
              <a:gd name="T74" fmla="*/ 2272 w 5497"/>
              <a:gd name="T75" fmla="*/ 2920 h 5487"/>
              <a:gd name="T76" fmla="*/ 2572 w 5497"/>
              <a:gd name="T77" fmla="*/ 2620 h 5487"/>
              <a:gd name="T78" fmla="*/ 2701 w 5497"/>
              <a:gd name="T79" fmla="*/ 2650 h 5487"/>
              <a:gd name="T80" fmla="*/ 2501 w 5497"/>
              <a:gd name="T81" fmla="*/ 2850 h 5487"/>
              <a:gd name="T82" fmla="*/ 2501 w 5497"/>
              <a:gd name="T83" fmla="*/ 2991 h 5487"/>
              <a:gd name="T84" fmla="*/ 2847 w 5497"/>
              <a:gd name="T85" fmla="*/ 2503 h 5487"/>
              <a:gd name="T86" fmla="*/ 2154 w 5497"/>
              <a:gd name="T87" fmla="*/ 2644 h 5487"/>
              <a:gd name="T88" fmla="*/ 2295 w 5497"/>
              <a:gd name="T89" fmla="*/ 3337 h 5487"/>
              <a:gd name="T90" fmla="*/ 2988 w 5497"/>
              <a:gd name="T91" fmla="*/ 3196 h 5487"/>
              <a:gd name="T92" fmla="*/ 2988 w 5497"/>
              <a:gd name="T93" fmla="*/ 2644 h 5487"/>
              <a:gd name="T94" fmla="*/ 3462 w 5497"/>
              <a:gd name="T95" fmla="*/ 2170 h 5487"/>
              <a:gd name="T96" fmla="*/ 3321 w 5497"/>
              <a:gd name="T97" fmla="*/ 3815 h 5487"/>
              <a:gd name="T98" fmla="*/ 1675 w 5497"/>
              <a:gd name="T99" fmla="*/ 3674 h 5487"/>
              <a:gd name="T100" fmla="*/ 1816 w 5497"/>
              <a:gd name="T101" fmla="*/ 2029 h 5487"/>
              <a:gd name="T102" fmla="*/ 3321 w 5497"/>
              <a:gd name="T103" fmla="*/ 2029 h 5487"/>
              <a:gd name="T104" fmla="*/ 2847 w 5497"/>
              <a:gd name="T105" fmla="*/ 2503 h 5487"/>
              <a:gd name="T106" fmla="*/ 4063 w 5497"/>
              <a:gd name="T107" fmla="*/ 1429 h 5487"/>
              <a:gd name="T108" fmla="*/ 4049 w 5497"/>
              <a:gd name="T109" fmla="*/ 1003 h 5487"/>
              <a:gd name="T110" fmla="*/ 4719 w 5497"/>
              <a:gd name="T111" fmla="*/ 333 h 5487"/>
              <a:gd name="T112" fmla="*/ 4730 w 5497"/>
              <a:gd name="T113" fmla="*/ 666 h 5487"/>
              <a:gd name="T114" fmla="*/ 4830 w 5497"/>
              <a:gd name="T115" fmla="*/ 766 h 5487"/>
              <a:gd name="T116" fmla="*/ 5163 w 5497"/>
              <a:gd name="T117" fmla="*/ 777 h 5487"/>
              <a:gd name="T118" fmla="*/ 4489 w 5497"/>
              <a:gd name="T119" fmla="*/ 1443 h 5487"/>
              <a:gd name="T120" fmla="*/ 4063 w 5497"/>
              <a:gd name="T121" fmla="*/ 1429 h 5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497" h="5487">
                <a:moveTo>
                  <a:pt x="4593" y="1614"/>
                </a:moveTo>
                <a:lnTo>
                  <a:pt x="5457" y="750"/>
                </a:lnTo>
                <a:cubicBezTo>
                  <a:pt x="5496" y="711"/>
                  <a:pt x="5497" y="647"/>
                  <a:pt x="5458" y="608"/>
                </a:cubicBezTo>
                <a:cubicBezTo>
                  <a:pt x="5440" y="590"/>
                  <a:pt x="5416" y="579"/>
                  <a:pt x="5390" y="579"/>
                </a:cubicBezTo>
                <a:lnTo>
                  <a:pt x="5393" y="585"/>
                </a:lnTo>
                <a:lnTo>
                  <a:pt x="4923" y="569"/>
                </a:lnTo>
                <a:lnTo>
                  <a:pt x="4907" y="99"/>
                </a:lnTo>
                <a:cubicBezTo>
                  <a:pt x="4905" y="43"/>
                  <a:pt x="4859" y="0"/>
                  <a:pt x="4804" y="2"/>
                </a:cubicBezTo>
                <a:cubicBezTo>
                  <a:pt x="4778" y="3"/>
                  <a:pt x="4754" y="13"/>
                  <a:pt x="4736" y="32"/>
                </a:cubicBezTo>
                <a:lnTo>
                  <a:pt x="3873" y="891"/>
                </a:lnTo>
                <a:cubicBezTo>
                  <a:pt x="3854" y="910"/>
                  <a:pt x="3843" y="937"/>
                  <a:pt x="3844" y="965"/>
                </a:cubicBezTo>
                <a:lnTo>
                  <a:pt x="3844" y="1065"/>
                </a:lnTo>
                <a:cubicBezTo>
                  <a:pt x="2818" y="358"/>
                  <a:pt x="1413" y="617"/>
                  <a:pt x="706" y="1643"/>
                </a:cubicBezTo>
                <a:cubicBezTo>
                  <a:pt x="0" y="2669"/>
                  <a:pt x="258" y="4073"/>
                  <a:pt x="1284" y="4780"/>
                </a:cubicBezTo>
                <a:cubicBezTo>
                  <a:pt x="2310" y="5487"/>
                  <a:pt x="3715" y="5228"/>
                  <a:pt x="4422" y="4202"/>
                </a:cubicBezTo>
                <a:cubicBezTo>
                  <a:pt x="4953" y="3432"/>
                  <a:pt x="4953" y="2413"/>
                  <a:pt x="4422" y="1643"/>
                </a:cubicBezTo>
                <a:lnTo>
                  <a:pt x="4522" y="1643"/>
                </a:lnTo>
                <a:cubicBezTo>
                  <a:pt x="4549" y="1643"/>
                  <a:pt x="4574" y="1632"/>
                  <a:pt x="4593" y="1614"/>
                </a:cubicBezTo>
                <a:close/>
                <a:moveTo>
                  <a:pt x="4623" y="2924"/>
                </a:moveTo>
                <a:cubicBezTo>
                  <a:pt x="4625" y="4060"/>
                  <a:pt x="3704" y="4983"/>
                  <a:pt x="2568" y="4984"/>
                </a:cubicBezTo>
                <a:cubicBezTo>
                  <a:pt x="1431" y="4986"/>
                  <a:pt x="509" y="4066"/>
                  <a:pt x="507" y="2929"/>
                </a:cubicBezTo>
                <a:cubicBezTo>
                  <a:pt x="506" y="1792"/>
                  <a:pt x="1426" y="870"/>
                  <a:pt x="2562" y="868"/>
                </a:cubicBezTo>
                <a:cubicBezTo>
                  <a:pt x="3033" y="868"/>
                  <a:pt x="3490" y="1028"/>
                  <a:pt x="3856" y="1324"/>
                </a:cubicBezTo>
                <a:lnTo>
                  <a:pt x="3861" y="1491"/>
                </a:lnTo>
                <a:lnTo>
                  <a:pt x="3461" y="1891"/>
                </a:lnTo>
                <a:cubicBezTo>
                  <a:pt x="2892" y="1392"/>
                  <a:pt x="2026" y="1449"/>
                  <a:pt x="1528" y="2018"/>
                </a:cubicBezTo>
                <a:cubicBezTo>
                  <a:pt x="1029" y="2587"/>
                  <a:pt x="1086" y="3453"/>
                  <a:pt x="1655" y="3951"/>
                </a:cubicBezTo>
                <a:cubicBezTo>
                  <a:pt x="2224" y="4450"/>
                  <a:pt x="3090" y="4393"/>
                  <a:pt x="3588" y="3824"/>
                </a:cubicBezTo>
                <a:cubicBezTo>
                  <a:pt x="4036" y="3313"/>
                  <a:pt x="4042" y="2550"/>
                  <a:pt x="3601" y="2033"/>
                </a:cubicBezTo>
                <a:lnTo>
                  <a:pt x="4001" y="1633"/>
                </a:lnTo>
                <a:lnTo>
                  <a:pt x="4166" y="1639"/>
                </a:lnTo>
                <a:cubicBezTo>
                  <a:pt x="4460" y="2003"/>
                  <a:pt x="4621" y="2456"/>
                  <a:pt x="4623" y="2924"/>
                </a:cubicBezTo>
                <a:close/>
                <a:moveTo>
                  <a:pt x="2501" y="2991"/>
                </a:moveTo>
                <a:cubicBezTo>
                  <a:pt x="2540" y="3029"/>
                  <a:pt x="2603" y="3029"/>
                  <a:pt x="2642" y="2991"/>
                </a:cubicBezTo>
                <a:lnTo>
                  <a:pt x="2842" y="2791"/>
                </a:lnTo>
                <a:cubicBezTo>
                  <a:pt x="2862" y="2831"/>
                  <a:pt x="2872" y="2875"/>
                  <a:pt x="2872" y="2920"/>
                </a:cubicBezTo>
                <a:cubicBezTo>
                  <a:pt x="2872" y="3085"/>
                  <a:pt x="2738" y="3220"/>
                  <a:pt x="2572" y="3220"/>
                </a:cubicBezTo>
                <a:cubicBezTo>
                  <a:pt x="2406" y="3220"/>
                  <a:pt x="2272" y="3085"/>
                  <a:pt x="2272" y="2920"/>
                </a:cubicBezTo>
                <a:cubicBezTo>
                  <a:pt x="2272" y="2754"/>
                  <a:pt x="2406" y="2620"/>
                  <a:pt x="2572" y="2620"/>
                </a:cubicBezTo>
                <a:cubicBezTo>
                  <a:pt x="2617" y="2620"/>
                  <a:pt x="2661" y="2630"/>
                  <a:pt x="2701" y="2650"/>
                </a:cubicBezTo>
                <a:lnTo>
                  <a:pt x="2501" y="2850"/>
                </a:lnTo>
                <a:cubicBezTo>
                  <a:pt x="2462" y="2889"/>
                  <a:pt x="2462" y="2952"/>
                  <a:pt x="2501" y="2991"/>
                </a:cubicBezTo>
                <a:close/>
                <a:moveTo>
                  <a:pt x="2847" y="2503"/>
                </a:moveTo>
                <a:cubicBezTo>
                  <a:pt x="2617" y="2350"/>
                  <a:pt x="2307" y="2413"/>
                  <a:pt x="2154" y="2644"/>
                </a:cubicBezTo>
                <a:cubicBezTo>
                  <a:pt x="2002" y="2874"/>
                  <a:pt x="2065" y="3184"/>
                  <a:pt x="2295" y="3337"/>
                </a:cubicBezTo>
                <a:cubicBezTo>
                  <a:pt x="2525" y="3489"/>
                  <a:pt x="2836" y="3426"/>
                  <a:pt x="2988" y="3196"/>
                </a:cubicBezTo>
                <a:cubicBezTo>
                  <a:pt x="3099" y="3028"/>
                  <a:pt x="3099" y="2811"/>
                  <a:pt x="2988" y="2644"/>
                </a:cubicBezTo>
                <a:lnTo>
                  <a:pt x="3462" y="2170"/>
                </a:lnTo>
                <a:cubicBezTo>
                  <a:pt x="3878" y="2663"/>
                  <a:pt x="3814" y="3400"/>
                  <a:pt x="3321" y="3815"/>
                </a:cubicBezTo>
                <a:cubicBezTo>
                  <a:pt x="2828" y="4231"/>
                  <a:pt x="2091" y="4168"/>
                  <a:pt x="1675" y="3674"/>
                </a:cubicBezTo>
                <a:cubicBezTo>
                  <a:pt x="1260" y="3181"/>
                  <a:pt x="1323" y="2444"/>
                  <a:pt x="1816" y="2029"/>
                </a:cubicBezTo>
                <a:cubicBezTo>
                  <a:pt x="2251" y="1662"/>
                  <a:pt x="2886" y="1662"/>
                  <a:pt x="3321" y="2029"/>
                </a:cubicBezTo>
                <a:lnTo>
                  <a:pt x="2847" y="2503"/>
                </a:lnTo>
                <a:close/>
                <a:moveTo>
                  <a:pt x="4063" y="1429"/>
                </a:moveTo>
                <a:lnTo>
                  <a:pt x="4049" y="1003"/>
                </a:lnTo>
                <a:lnTo>
                  <a:pt x="4719" y="333"/>
                </a:lnTo>
                <a:lnTo>
                  <a:pt x="4730" y="666"/>
                </a:lnTo>
                <a:cubicBezTo>
                  <a:pt x="4730" y="721"/>
                  <a:pt x="4775" y="766"/>
                  <a:pt x="4830" y="766"/>
                </a:cubicBezTo>
                <a:lnTo>
                  <a:pt x="5163" y="777"/>
                </a:lnTo>
                <a:lnTo>
                  <a:pt x="4489" y="1443"/>
                </a:lnTo>
                <a:lnTo>
                  <a:pt x="4063" y="1429"/>
                </a:lnTo>
                <a:close/>
              </a:path>
            </a:pathLst>
          </a:custGeom>
          <a:solidFill>
            <a:schemeClr val="tx1"/>
          </a:solidFill>
          <a:ln w="12700">
            <a:noFill/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9" name="Group 411"/>
          <p:cNvGrpSpPr/>
          <p:nvPr/>
        </p:nvGrpSpPr>
        <p:grpSpPr>
          <a:xfrm>
            <a:off x="474114" y="3407147"/>
            <a:ext cx="121395" cy="161254"/>
            <a:chOff x="2317297" y="1843088"/>
            <a:chExt cx="275230" cy="388938"/>
          </a:xfrm>
          <a:solidFill>
            <a:schemeClr val="bg1"/>
          </a:solidFill>
        </p:grpSpPr>
        <p:sp>
          <p:nvSpPr>
            <p:cNvPr id="60" name="Freeform 280"/>
            <p:cNvSpPr>
              <a:spLocks noEditPoints="1"/>
            </p:cNvSpPr>
            <p:nvPr/>
          </p:nvSpPr>
          <p:spPr bwMode="auto">
            <a:xfrm>
              <a:off x="2405203" y="1843088"/>
              <a:ext cx="187324" cy="263526"/>
            </a:xfrm>
            <a:custGeom>
              <a:avLst/>
              <a:gdLst>
                <a:gd name="T0" fmla="*/ 35 w 64"/>
                <a:gd name="T1" fmla="*/ 90 h 90"/>
                <a:gd name="T2" fmla="*/ 30 w 64"/>
                <a:gd name="T3" fmla="*/ 90 h 90"/>
                <a:gd name="T4" fmla="*/ 0 w 64"/>
                <a:gd name="T5" fmla="*/ 60 h 90"/>
                <a:gd name="T6" fmla="*/ 0 w 64"/>
                <a:gd name="T7" fmla="*/ 30 h 90"/>
                <a:gd name="T8" fmla="*/ 30 w 64"/>
                <a:gd name="T9" fmla="*/ 0 h 90"/>
                <a:gd name="T10" fmla="*/ 35 w 64"/>
                <a:gd name="T11" fmla="*/ 0 h 90"/>
                <a:gd name="T12" fmla="*/ 64 w 64"/>
                <a:gd name="T13" fmla="*/ 30 h 90"/>
                <a:gd name="T14" fmla="*/ 64 w 64"/>
                <a:gd name="T15" fmla="*/ 60 h 90"/>
                <a:gd name="T16" fmla="*/ 35 w 64"/>
                <a:gd name="T17" fmla="*/ 90 h 90"/>
                <a:gd name="T18" fmla="*/ 30 w 64"/>
                <a:gd name="T19" fmla="*/ 12 h 90"/>
                <a:gd name="T20" fmla="*/ 12 w 64"/>
                <a:gd name="T21" fmla="*/ 30 h 90"/>
                <a:gd name="T22" fmla="*/ 12 w 64"/>
                <a:gd name="T23" fmla="*/ 60 h 90"/>
                <a:gd name="T24" fmla="*/ 30 w 64"/>
                <a:gd name="T25" fmla="*/ 78 h 90"/>
                <a:gd name="T26" fmla="*/ 35 w 64"/>
                <a:gd name="T27" fmla="*/ 78 h 90"/>
                <a:gd name="T28" fmla="*/ 52 w 64"/>
                <a:gd name="T29" fmla="*/ 60 h 90"/>
                <a:gd name="T30" fmla="*/ 52 w 64"/>
                <a:gd name="T31" fmla="*/ 30 h 90"/>
                <a:gd name="T32" fmla="*/ 35 w 64"/>
                <a:gd name="T33" fmla="*/ 12 h 90"/>
                <a:gd name="T34" fmla="*/ 30 w 64"/>
                <a:gd name="T35" fmla="*/ 1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" h="90">
                  <a:moveTo>
                    <a:pt x="35" y="90"/>
                  </a:moveTo>
                  <a:cubicBezTo>
                    <a:pt x="30" y="90"/>
                    <a:pt x="30" y="90"/>
                    <a:pt x="30" y="90"/>
                  </a:cubicBezTo>
                  <a:cubicBezTo>
                    <a:pt x="13" y="90"/>
                    <a:pt x="0" y="76"/>
                    <a:pt x="0" y="6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51" y="0"/>
                    <a:pt x="64" y="14"/>
                    <a:pt x="64" y="3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4" y="76"/>
                    <a:pt x="51" y="90"/>
                    <a:pt x="35" y="90"/>
                  </a:cubicBezTo>
                  <a:close/>
                  <a:moveTo>
                    <a:pt x="30" y="12"/>
                  </a:moveTo>
                  <a:cubicBezTo>
                    <a:pt x="20" y="12"/>
                    <a:pt x="12" y="20"/>
                    <a:pt x="12" y="3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2" y="70"/>
                    <a:pt x="20" y="78"/>
                    <a:pt x="30" y="7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45" y="78"/>
                    <a:pt x="52" y="70"/>
                    <a:pt x="52" y="6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20"/>
                    <a:pt x="45" y="12"/>
                    <a:pt x="35" y="12"/>
                  </a:cubicBezTo>
                  <a:lnTo>
                    <a:pt x="3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</a:endParaRPr>
            </a:p>
          </p:txBody>
        </p:sp>
        <p:sp>
          <p:nvSpPr>
            <p:cNvPr id="61" name="Freeform 283"/>
            <p:cNvSpPr>
              <a:spLocks/>
            </p:cNvSpPr>
            <p:nvPr/>
          </p:nvSpPr>
          <p:spPr bwMode="auto">
            <a:xfrm>
              <a:off x="2317297" y="2074863"/>
              <a:ext cx="174624" cy="157163"/>
            </a:xfrm>
            <a:custGeom>
              <a:avLst/>
              <a:gdLst>
                <a:gd name="T0" fmla="*/ 54 w 60"/>
                <a:gd name="T1" fmla="*/ 54 h 54"/>
                <a:gd name="T2" fmla="*/ 48 w 60"/>
                <a:gd name="T3" fmla="*/ 48 h 54"/>
                <a:gd name="T4" fmla="*/ 48 w 60"/>
                <a:gd name="T5" fmla="*/ 38 h 54"/>
                <a:gd name="T6" fmla="*/ 5 w 60"/>
                <a:gd name="T7" fmla="*/ 23 h 54"/>
                <a:gd name="T8" fmla="*/ 0 w 60"/>
                <a:gd name="T9" fmla="*/ 17 h 54"/>
                <a:gd name="T10" fmla="*/ 0 w 60"/>
                <a:gd name="T11" fmla="*/ 6 h 54"/>
                <a:gd name="T12" fmla="*/ 6 w 60"/>
                <a:gd name="T13" fmla="*/ 0 h 54"/>
                <a:gd name="T14" fmla="*/ 12 w 60"/>
                <a:gd name="T15" fmla="*/ 6 h 54"/>
                <a:gd name="T16" fmla="*/ 12 w 60"/>
                <a:gd name="T17" fmla="*/ 12 h 54"/>
                <a:gd name="T18" fmla="*/ 60 w 60"/>
                <a:gd name="T19" fmla="*/ 38 h 54"/>
                <a:gd name="T20" fmla="*/ 60 w 60"/>
                <a:gd name="T21" fmla="*/ 48 h 54"/>
                <a:gd name="T22" fmla="*/ 54 w 60"/>
                <a:gd name="T2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" h="54">
                  <a:moveTo>
                    <a:pt x="54" y="54"/>
                  </a:moveTo>
                  <a:cubicBezTo>
                    <a:pt x="50" y="54"/>
                    <a:pt x="48" y="52"/>
                    <a:pt x="48" y="4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5" y="34"/>
                    <a:pt x="25" y="27"/>
                    <a:pt x="5" y="23"/>
                  </a:cubicBezTo>
                  <a:cubicBezTo>
                    <a:pt x="2" y="22"/>
                    <a:pt x="0" y="20"/>
                    <a:pt x="0" y="1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2" y="2"/>
                    <a:pt x="12" y="6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44" y="20"/>
                    <a:pt x="60" y="28"/>
                    <a:pt x="60" y="3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52"/>
                    <a:pt x="57" y="54"/>
                    <a:pt x="5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63" name="Группа 62"/>
          <p:cNvGrpSpPr/>
          <p:nvPr/>
        </p:nvGrpSpPr>
        <p:grpSpPr>
          <a:xfrm>
            <a:off x="11421" y="3341374"/>
            <a:ext cx="817227" cy="475253"/>
            <a:chOff x="633703" y="4595227"/>
            <a:chExt cx="817227" cy="475253"/>
          </a:xfrm>
        </p:grpSpPr>
        <p:grpSp>
          <p:nvGrpSpPr>
            <p:cNvPr id="64" name="Группа 63"/>
            <p:cNvGrpSpPr/>
            <p:nvPr/>
          </p:nvGrpSpPr>
          <p:grpSpPr>
            <a:xfrm>
              <a:off x="791277" y="4595227"/>
              <a:ext cx="475253" cy="475253"/>
              <a:chOff x="-588233" y="5080746"/>
              <a:chExt cx="475253" cy="475253"/>
            </a:xfrm>
          </p:grpSpPr>
          <p:sp>
            <p:nvSpPr>
              <p:cNvPr id="66" name="Овал 65"/>
              <p:cNvSpPr/>
              <p:nvPr/>
            </p:nvSpPr>
            <p:spPr>
              <a:xfrm>
                <a:off x="-588233" y="5080746"/>
                <a:ext cx="475253" cy="475253"/>
              </a:xfrm>
              <a:prstGeom prst="ellipse">
                <a:avLst/>
              </a:prstGeom>
              <a:solidFill>
                <a:srgbClr val="2B60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67" name="Group 411"/>
              <p:cNvGrpSpPr/>
              <p:nvPr/>
            </p:nvGrpSpPr>
            <p:grpSpPr>
              <a:xfrm>
                <a:off x="-470367" y="5183446"/>
                <a:ext cx="239520" cy="183160"/>
                <a:chOff x="3725863" y="1755775"/>
                <a:chExt cx="674688" cy="476251"/>
              </a:xfrm>
              <a:solidFill>
                <a:schemeClr val="bg1"/>
              </a:solidFill>
            </p:grpSpPr>
            <p:sp>
              <p:nvSpPr>
                <p:cNvPr id="68" name="Freeform 277"/>
                <p:cNvSpPr>
                  <a:spLocks noEditPoints="1"/>
                </p:cNvSpPr>
                <p:nvPr/>
              </p:nvSpPr>
              <p:spPr bwMode="auto">
                <a:xfrm>
                  <a:off x="3844926" y="1755775"/>
                  <a:ext cx="225425" cy="319088"/>
                </a:xfrm>
                <a:custGeom>
                  <a:avLst/>
                  <a:gdLst>
                    <a:gd name="T0" fmla="*/ 42 w 77"/>
                    <a:gd name="T1" fmla="*/ 109 h 109"/>
                    <a:gd name="T2" fmla="*/ 35 w 77"/>
                    <a:gd name="T3" fmla="*/ 109 h 109"/>
                    <a:gd name="T4" fmla="*/ 0 w 77"/>
                    <a:gd name="T5" fmla="*/ 74 h 109"/>
                    <a:gd name="T6" fmla="*/ 0 w 77"/>
                    <a:gd name="T7" fmla="*/ 36 h 109"/>
                    <a:gd name="T8" fmla="*/ 35 w 77"/>
                    <a:gd name="T9" fmla="*/ 0 h 109"/>
                    <a:gd name="T10" fmla="*/ 42 w 77"/>
                    <a:gd name="T11" fmla="*/ 0 h 109"/>
                    <a:gd name="T12" fmla="*/ 77 w 77"/>
                    <a:gd name="T13" fmla="*/ 36 h 109"/>
                    <a:gd name="T14" fmla="*/ 77 w 77"/>
                    <a:gd name="T15" fmla="*/ 74 h 109"/>
                    <a:gd name="T16" fmla="*/ 42 w 77"/>
                    <a:gd name="T17" fmla="*/ 109 h 109"/>
                    <a:gd name="T18" fmla="*/ 35 w 77"/>
                    <a:gd name="T19" fmla="*/ 12 h 109"/>
                    <a:gd name="T20" fmla="*/ 12 w 77"/>
                    <a:gd name="T21" fmla="*/ 36 h 109"/>
                    <a:gd name="T22" fmla="*/ 12 w 77"/>
                    <a:gd name="T23" fmla="*/ 74 h 109"/>
                    <a:gd name="T24" fmla="*/ 35 w 77"/>
                    <a:gd name="T25" fmla="*/ 97 h 109"/>
                    <a:gd name="T26" fmla="*/ 42 w 77"/>
                    <a:gd name="T27" fmla="*/ 97 h 109"/>
                    <a:gd name="T28" fmla="*/ 65 w 77"/>
                    <a:gd name="T29" fmla="*/ 74 h 109"/>
                    <a:gd name="T30" fmla="*/ 65 w 77"/>
                    <a:gd name="T31" fmla="*/ 36 h 109"/>
                    <a:gd name="T32" fmla="*/ 42 w 77"/>
                    <a:gd name="T33" fmla="*/ 12 h 109"/>
                    <a:gd name="T34" fmla="*/ 35 w 77"/>
                    <a:gd name="T35" fmla="*/ 12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" h="109">
                      <a:moveTo>
                        <a:pt x="42" y="109"/>
                      </a:moveTo>
                      <a:cubicBezTo>
                        <a:pt x="35" y="109"/>
                        <a:pt x="35" y="109"/>
                        <a:pt x="35" y="109"/>
                      </a:cubicBezTo>
                      <a:cubicBezTo>
                        <a:pt x="16" y="109"/>
                        <a:pt x="0" y="93"/>
                        <a:pt x="0" y="74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0" y="16"/>
                        <a:pt x="16" y="0"/>
                        <a:pt x="35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61" y="0"/>
                        <a:pt x="77" y="16"/>
                        <a:pt x="77" y="36"/>
                      </a:cubicBezTo>
                      <a:cubicBezTo>
                        <a:pt x="77" y="74"/>
                        <a:pt x="77" y="74"/>
                        <a:pt x="77" y="74"/>
                      </a:cubicBezTo>
                      <a:cubicBezTo>
                        <a:pt x="77" y="93"/>
                        <a:pt x="61" y="109"/>
                        <a:pt x="42" y="109"/>
                      </a:cubicBezTo>
                      <a:close/>
                      <a:moveTo>
                        <a:pt x="35" y="12"/>
                      </a:moveTo>
                      <a:cubicBezTo>
                        <a:pt x="22" y="12"/>
                        <a:pt x="12" y="23"/>
                        <a:pt x="12" y="36"/>
                      </a:cubicBezTo>
                      <a:cubicBezTo>
                        <a:pt x="12" y="74"/>
                        <a:pt x="12" y="74"/>
                        <a:pt x="12" y="74"/>
                      </a:cubicBezTo>
                      <a:cubicBezTo>
                        <a:pt x="12" y="86"/>
                        <a:pt x="22" y="97"/>
                        <a:pt x="35" y="97"/>
                      </a:cubicBezTo>
                      <a:cubicBezTo>
                        <a:pt x="42" y="97"/>
                        <a:pt x="42" y="97"/>
                        <a:pt x="42" y="97"/>
                      </a:cubicBezTo>
                      <a:cubicBezTo>
                        <a:pt x="55" y="97"/>
                        <a:pt x="65" y="86"/>
                        <a:pt x="65" y="74"/>
                      </a:cubicBezTo>
                      <a:cubicBezTo>
                        <a:pt x="65" y="36"/>
                        <a:pt x="65" y="36"/>
                        <a:pt x="65" y="36"/>
                      </a:cubicBezTo>
                      <a:cubicBezTo>
                        <a:pt x="65" y="23"/>
                        <a:pt x="55" y="12"/>
                        <a:pt x="42" y="12"/>
                      </a:cubicBezTo>
                      <a:lnTo>
                        <a:pt x="35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9" name="Freeform 278"/>
                <p:cNvSpPr>
                  <a:spLocks/>
                </p:cNvSpPr>
                <p:nvPr/>
              </p:nvSpPr>
              <p:spPr bwMode="auto">
                <a:xfrm>
                  <a:off x="3725863" y="2044700"/>
                  <a:ext cx="461963" cy="187325"/>
                </a:xfrm>
                <a:custGeom>
                  <a:avLst/>
                  <a:gdLst>
                    <a:gd name="T0" fmla="*/ 152 w 158"/>
                    <a:gd name="T1" fmla="*/ 64 h 64"/>
                    <a:gd name="T2" fmla="*/ 7 w 158"/>
                    <a:gd name="T3" fmla="*/ 64 h 64"/>
                    <a:gd name="T4" fmla="*/ 1 w 158"/>
                    <a:gd name="T5" fmla="*/ 58 h 64"/>
                    <a:gd name="T6" fmla="*/ 1 w 158"/>
                    <a:gd name="T7" fmla="*/ 45 h 64"/>
                    <a:gd name="T8" fmla="*/ 60 w 158"/>
                    <a:gd name="T9" fmla="*/ 14 h 64"/>
                    <a:gd name="T10" fmla="*/ 60 w 158"/>
                    <a:gd name="T11" fmla="*/ 6 h 64"/>
                    <a:gd name="T12" fmla="*/ 66 w 158"/>
                    <a:gd name="T13" fmla="*/ 0 h 64"/>
                    <a:gd name="T14" fmla="*/ 72 w 158"/>
                    <a:gd name="T15" fmla="*/ 6 h 64"/>
                    <a:gd name="T16" fmla="*/ 72 w 158"/>
                    <a:gd name="T17" fmla="*/ 19 h 64"/>
                    <a:gd name="T18" fmla="*/ 67 w 158"/>
                    <a:gd name="T19" fmla="*/ 25 h 64"/>
                    <a:gd name="T20" fmla="*/ 13 w 158"/>
                    <a:gd name="T21" fmla="*/ 45 h 64"/>
                    <a:gd name="T22" fmla="*/ 13 w 158"/>
                    <a:gd name="T23" fmla="*/ 52 h 64"/>
                    <a:gd name="T24" fmla="*/ 152 w 158"/>
                    <a:gd name="T25" fmla="*/ 52 h 64"/>
                    <a:gd name="T26" fmla="*/ 158 w 158"/>
                    <a:gd name="T27" fmla="*/ 58 h 64"/>
                    <a:gd name="T28" fmla="*/ 152 w 158"/>
                    <a:gd name="T29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58" h="64">
                      <a:moveTo>
                        <a:pt x="152" y="64"/>
                      </a:moveTo>
                      <a:cubicBezTo>
                        <a:pt x="7" y="64"/>
                        <a:pt x="7" y="64"/>
                        <a:pt x="7" y="64"/>
                      </a:cubicBezTo>
                      <a:cubicBezTo>
                        <a:pt x="3" y="64"/>
                        <a:pt x="1" y="62"/>
                        <a:pt x="1" y="58"/>
                      </a:cubicBezTo>
                      <a:cubicBezTo>
                        <a:pt x="1" y="45"/>
                        <a:pt x="1" y="45"/>
                        <a:pt x="1" y="45"/>
                      </a:cubicBezTo>
                      <a:cubicBezTo>
                        <a:pt x="0" y="31"/>
                        <a:pt x="32" y="21"/>
                        <a:pt x="60" y="14"/>
                      </a:cubicBezTo>
                      <a:cubicBezTo>
                        <a:pt x="60" y="6"/>
                        <a:pt x="60" y="6"/>
                        <a:pt x="60" y="6"/>
                      </a:cubicBezTo>
                      <a:cubicBezTo>
                        <a:pt x="60" y="2"/>
                        <a:pt x="63" y="0"/>
                        <a:pt x="66" y="0"/>
                      </a:cubicBezTo>
                      <a:cubicBezTo>
                        <a:pt x="69" y="0"/>
                        <a:pt x="72" y="2"/>
                        <a:pt x="72" y="6"/>
                      </a:cubicBezTo>
                      <a:cubicBezTo>
                        <a:pt x="72" y="19"/>
                        <a:pt x="72" y="19"/>
                        <a:pt x="72" y="19"/>
                      </a:cubicBezTo>
                      <a:cubicBezTo>
                        <a:pt x="72" y="22"/>
                        <a:pt x="70" y="24"/>
                        <a:pt x="67" y="25"/>
                      </a:cubicBezTo>
                      <a:cubicBezTo>
                        <a:pt x="41" y="31"/>
                        <a:pt x="15" y="40"/>
                        <a:pt x="13" y="45"/>
                      </a:cubicBezTo>
                      <a:cubicBezTo>
                        <a:pt x="13" y="52"/>
                        <a:pt x="13" y="52"/>
                        <a:pt x="13" y="52"/>
                      </a:cubicBezTo>
                      <a:cubicBezTo>
                        <a:pt x="152" y="52"/>
                        <a:pt x="152" y="52"/>
                        <a:pt x="152" y="52"/>
                      </a:cubicBezTo>
                      <a:cubicBezTo>
                        <a:pt x="156" y="52"/>
                        <a:pt x="158" y="55"/>
                        <a:pt x="158" y="58"/>
                      </a:cubicBezTo>
                      <a:cubicBezTo>
                        <a:pt x="158" y="62"/>
                        <a:pt x="156" y="64"/>
                        <a:pt x="152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" name="Freeform 279"/>
                <p:cNvSpPr>
                  <a:spLocks/>
                </p:cNvSpPr>
                <p:nvPr/>
              </p:nvSpPr>
              <p:spPr bwMode="auto">
                <a:xfrm>
                  <a:off x="3979863" y="2041525"/>
                  <a:ext cx="209550" cy="190500"/>
                </a:xfrm>
                <a:custGeom>
                  <a:avLst/>
                  <a:gdLst>
                    <a:gd name="T0" fmla="*/ 65 w 72"/>
                    <a:gd name="T1" fmla="*/ 65 h 65"/>
                    <a:gd name="T2" fmla="*/ 59 w 72"/>
                    <a:gd name="T3" fmla="*/ 59 h 65"/>
                    <a:gd name="T4" fmla="*/ 59 w 72"/>
                    <a:gd name="T5" fmla="*/ 46 h 65"/>
                    <a:gd name="T6" fmla="*/ 5 w 72"/>
                    <a:gd name="T7" fmla="*/ 26 h 65"/>
                    <a:gd name="T8" fmla="*/ 0 w 72"/>
                    <a:gd name="T9" fmla="*/ 20 h 65"/>
                    <a:gd name="T10" fmla="*/ 0 w 72"/>
                    <a:gd name="T11" fmla="*/ 6 h 65"/>
                    <a:gd name="T12" fmla="*/ 6 w 72"/>
                    <a:gd name="T13" fmla="*/ 0 h 65"/>
                    <a:gd name="T14" fmla="*/ 12 w 72"/>
                    <a:gd name="T15" fmla="*/ 6 h 65"/>
                    <a:gd name="T16" fmla="*/ 12 w 72"/>
                    <a:gd name="T17" fmla="*/ 15 h 65"/>
                    <a:gd name="T18" fmla="*/ 71 w 72"/>
                    <a:gd name="T19" fmla="*/ 47 h 65"/>
                    <a:gd name="T20" fmla="*/ 71 w 72"/>
                    <a:gd name="T21" fmla="*/ 59 h 65"/>
                    <a:gd name="T22" fmla="*/ 65 w 72"/>
                    <a:gd name="T23" fmla="*/ 65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2" h="65">
                      <a:moveTo>
                        <a:pt x="65" y="65"/>
                      </a:moveTo>
                      <a:cubicBezTo>
                        <a:pt x="62" y="65"/>
                        <a:pt x="59" y="63"/>
                        <a:pt x="59" y="59"/>
                      </a:cubicBezTo>
                      <a:cubicBezTo>
                        <a:pt x="59" y="46"/>
                        <a:pt x="59" y="46"/>
                        <a:pt x="59" y="46"/>
                      </a:cubicBezTo>
                      <a:cubicBezTo>
                        <a:pt x="57" y="41"/>
                        <a:pt x="31" y="32"/>
                        <a:pt x="5" y="26"/>
                      </a:cubicBezTo>
                      <a:cubicBezTo>
                        <a:pt x="2" y="25"/>
                        <a:pt x="0" y="23"/>
                        <a:pt x="0" y="20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9" y="0"/>
                        <a:pt x="12" y="3"/>
                        <a:pt x="12" y="6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40" y="22"/>
                        <a:pt x="72" y="32"/>
                        <a:pt x="71" y="47"/>
                      </a:cubicBezTo>
                      <a:cubicBezTo>
                        <a:pt x="71" y="59"/>
                        <a:pt x="71" y="59"/>
                        <a:pt x="71" y="59"/>
                      </a:cubicBezTo>
                      <a:cubicBezTo>
                        <a:pt x="71" y="63"/>
                        <a:pt x="69" y="65"/>
                        <a:pt x="65" y="6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" name="Freeform 280"/>
                <p:cNvSpPr>
                  <a:spLocks noEditPoints="1"/>
                </p:cNvSpPr>
                <p:nvPr/>
              </p:nvSpPr>
              <p:spPr bwMode="auto">
                <a:xfrm>
                  <a:off x="4116388" y="1843088"/>
                  <a:ext cx="187325" cy="263525"/>
                </a:xfrm>
                <a:custGeom>
                  <a:avLst/>
                  <a:gdLst>
                    <a:gd name="T0" fmla="*/ 35 w 64"/>
                    <a:gd name="T1" fmla="*/ 90 h 90"/>
                    <a:gd name="T2" fmla="*/ 30 w 64"/>
                    <a:gd name="T3" fmla="*/ 90 h 90"/>
                    <a:gd name="T4" fmla="*/ 0 w 64"/>
                    <a:gd name="T5" fmla="*/ 60 h 90"/>
                    <a:gd name="T6" fmla="*/ 0 w 64"/>
                    <a:gd name="T7" fmla="*/ 30 h 90"/>
                    <a:gd name="T8" fmla="*/ 30 w 64"/>
                    <a:gd name="T9" fmla="*/ 0 h 90"/>
                    <a:gd name="T10" fmla="*/ 35 w 64"/>
                    <a:gd name="T11" fmla="*/ 0 h 90"/>
                    <a:gd name="T12" fmla="*/ 64 w 64"/>
                    <a:gd name="T13" fmla="*/ 30 h 90"/>
                    <a:gd name="T14" fmla="*/ 64 w 64"/>
                    <a:gd name="T15" fmla="*/ 60 h 90"/>
                    <a:gd name="T16" fmla="*/ 35 w 64"/>
                    <a:gd name="T17" fmla="*/ 90 h 90"/>
                    <a:gd name="T18" fmla="*/ 30 w 64"/>
                    <a:gd name="T19" fmla="*/ 12 h 90"/>
                    <a:gd name="T20" fmla="*/ 12 w 64"/>
                    <a:gd name="T21" fmla="*/ 30 h 90"/>
                    <a:gd name="T22" fmla="*/ 12 w 64"/>
                    <a:gd name="T23" fmla="*/ 60 h 90"/>
                    <a:gd name="T24" fmla="*/ 30 w 64"/>
                    <a:gd name="T25" fmla="*/ 78 h 90"/>
                    <a:gd name="T26" fmla="*/ 35 w 64"/>
                    <a:gd name="T27" fmla="*/ 78 h 90"/>
                    <a:gd name="T28" fmla="*/ 52 w 64"/>
                    <a:gd name="T29" fmla="*/ 60 h 90"/>
                    <a:gd name="T30" fmla="*/ 52 w 64"/>
                    <a:gd name="T31" fmla="*/ 30 h 90"/>
                    <a:gd name="T32" fmla="*/ 35 w 64"/>
                    <a:gd name="T33" fmla="*/ 12 h 90"/>
                    <a:gd name="T34" fmla="*/ 30 w 64"/>
                    <a:gd name="T35" fmla="*/ 1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64" h="90">
                      <a:moveTo>
                        <a:pt x="35" y="90"/>
                      </a:moveTo>
                      <a:cubicBezTo>
                        <a:pt x="30" y="90"/>
                        <a:pt x="30" y="90"/>
                        <a:pt x="30" y="90"/>
                      </a:cubicBezTo>
                      <a:cubicBezTo>
                        <a:pt x="13" y="90"/>
                        <a:pt x="0" y="76"/>
                        <a:pt x="0" y="6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14"/>
                        <a:pt x="13" y="0"/>
                        <a:pt x="30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51" y="0"/>
                        <a:pt x="64" y="14"/>
                        <a:pt x="64" y="3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4" y="76"/>
                        <a:pt x="51" y="90"/>
                        <a:pt x="35" y="90"/>
                      </a:cubicBezTo>
                      <a:close/>
                      <a:moveTo>
                        <a:pt x="30" y="12"/>
                      </a:moveTo>
                      <a:cubicBezTo>
                        <a:pt x="20" y="12"/>
                        <a:pt x="12" y="20"/>
                        <a:pt x="12" y="30"/>
                      </a:cubicBezTo>
                      <a:cubicBezTo>
                        <a:pt x="12" y="60"/>
                        <a:pt x="12" y="60"/>
                        <a:pt x="12" y="60"/>
                      </a:cubicBezTo>
                      <a:cubicBezTo>
                        <a:pt x="12" y="70"/>
                        <a:pt x="20" y="78"/>
                        <a:pt x="30" y="78"/>
                      </a:cubicBezTo>
                      <a:cubicBezTo>
                        <a:pt x="35" y="78"/>
                        <a:pt x="35" y="78"/>
                        <a:pt x="35" y="78"/>
                      </a:cubicBezTo>
                      <a:cubicBezTo>
                        <a:pt x="45" y="78"/>
                        <a:pt x="52" y="70"/>
                        <a:pt x="52" y="60"/>
                      </a:cubicBezTo>
                      <a:cubicBezTo>
                        <a:pt x="52" y="30"/>
                        <a:pt x="52" y="30"/>
                        <a:pt x="52" y="30"/>
                      </a:cubicBezTo>
                      <a:cubicBezTo>
                        <a:pt x="52" y="20"/>
                        <a:pt x="45" y="12"/>
                        <a:pt x="35" y="12"/>
                      </a:cubicBezTo>
                      <a:lnTo>
                        <a:pt x="3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" name="Freeform 281"/>
                <p:cNvSpPr>
                  <a:spLocks/>
                </p:cNvSpPr>
                <p:nvPr/>
              </p:nvSpPr>
              <p:spPr bwMode="auto">
                <a:xfrm>
                  <a:off x="4164013" y="2074863"/>
                  <a:ext cx="34925" cy="66675"/>
                </a:xfrm>
                <a:custGeom>
                  <a:avLst/>
                  <a:gdLst>
                    <a:gd name="T0" fmla="*/ 6 w 12"/>
                    <a:gd name="T1" fmla="*/ 23 h 23"/>
                    <a:gd name="T2" fmla="*/ 0 w 12"/>
                    <a:gd name="T3" fmla="*/ 17 h 23"/>
                    <a:gd name="T4" fmla="*/ 0 w 12"/>
                    <a:gd name="T5" fmla="*/ 6 h 23"/>
                    <a:gd name="T6" fmla="*/ 6 w 12"/>
                    <a:gd name="T7" fmla="*/ 0 h 23"/>
                    <a:gd name="T8" fmla="*/ 12 w 12"/>
                    <a:gd name="T9" fmla="*/ 6 h 23"/>
                    <a:gd name="T10" fmla="*/ 12 w 12"/>
                    <a:gd name="T11" fmla="*/ 17 h 23"/>
                    <a:gd name="T12" fmla="*/ 6 w 12"/>
                    <a:gd name="T13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23">
                      <a:moveTo>
                        <a:pt x="6" y="23"/>
                      </a:moveTo>
                      <a:cubicBezTo>
                        <a:pt x="2" y="23"/>
                        <a:pt x="0" y="20"/>
                        <a:pt x="0" y="17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2" y="0"/>
                        <a:pt x="6" y="0"/>
                      </a:cubicBezTo>
                      <a:cubicBezTo>
                        <a:pt x="9" y="0"/>
                        <a:pt x="12" y="3"/>
                        <a:pt x="12" y="6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2" y="20"/>
                        <a:pt x="9" y="23"/>
                        <a:pt x="6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" name="Freeform 282"/>
                <p:cNvSpPr>
                  <a:spLocks/>
                </p:cNvSpPr>
                <p:nvPr/>
              </p:nvSpPr>
              <p:spPr bwMode="auto">
                <a:xfrm>
                  <a:off x="4227513" y="2197100"/>
                  <a:ext cx="173038" cy="34925"/>
                </a:xfrm>
                <a:custGeom>
                  <a:avLst/>
                  <a:gdLst>
                    <a:gd name="T0" fmla="*/ 53 w 59"/>
                    <a:gd name="T1" fmla="*/ 12 h 12"/>
                    <a:gd name="T2" fmla="*/ 6 w 59"/>
                    <a:gd name="T3" fmla="*/ 12 h 12"/>
                    <a:gd name="T4" fmla="*/ 0 w 59"/>
                    <a:gd name="T5" fmla="*/ 6 h 12"/>
                    <a:gd name="T6" fmla="*/ 6 w 59"/>
                    <a:gd name="T7" fmla="*/ 0 h 12"/>
                    <a:gd name="T8" fmla="*/ 53 w 59"/>
                    <a:gd name="T9" fmla="*/ 0 h 12"/>
                    <a:gd name="T10" fmla="*/ 59 w 59"/>
                    <a:gd name="T11" fmla="*/ 6 h 12"/>
                    <a:gd name="T12" fmla="*/ 53 w 59"/>
                    <a:gd name="T13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" h="12">
                      <a:moveTo>
                        <a:pt x="53" y="12"/>
                      </a:move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3" y="12"/>
                        <a:pt x="0" y="10"/>
                        <a:pt x="0" y="6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56" y="0"/>
                        <a:pt x="59" y="3"/>
                        <a:pt x="59" y="6"/>
                      </a:cubicBezTo>
                      <a:cubicBezTo>
                        <a:pt x="59" y="10"/>
                        <a:pt x="56" y="12"/>
                        <a:pt x="5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7" name="Freeform 283"/>
                <p:cNvSpPr>
                  <a:spLocks/>
                </p:cNvSpPr>
                <p:nvPr/>
              </p:nvSpPr>
              <p:spPr bwMode="auto">
                <a:xfrm>
                  <a:off x="4225926" y="2074863"/>
                  <a:ext cx="174625" cy="157163"/>
                </a:xfrm>
                <a:custGeom>
                  <a:avLst/>
                  <a:gdLst>
                    <a:gd name="T0" fmla="*/ 54 w 60"/>
                    <a:gd name="T1" fmla="*/ 54 h 54"/>
                    <a:gd name="T2" fmla="*/ 48 w 60"/>
                    <a:gd name="T3" fmla="*/ 48 h 54"/>
                    <a:gd name="T4" fmla="*/ 48 w 60"/>
                    <a:gd name="T5" fmla="*/ 38 h 54"/>
                    <a:gd name="T6" fmla="*/ 5 w 60"/>
                    <a:gd name="T7" fmla="*/ 23 h 54"/>
                    <a:gd name="T8" fmla="*/ 0 w 60"/>
                    <a:gd name="T9" fmla="*/ 17 h 54"/>
                    <a:gd name="T10" fmla="*/ 0 w 60"/>
                    <a:gd name="T11" fmla="*/ 6 h 54"/>
                    <a:gd name="T12" fmla="*/ 6 w 60"/>
                    <a:gd name="T13" fmla="*/ 0 h 54"/>
                    <a:gd name="T14" fmla="*/ 12 w 60"/>
                    <a:gd name="T15" fmla="*/ 6 h 54"/>
                    <a:gd name="T16" fmla="*/ 12 w 60"/>
                    <a:gd name="T17" fmla="*/ 12 h 54"/>
                    <a:gd name="T18" fmla="*/ 60 w 60"/>
                    <a:gd name="T19" fmla="*/ 38 h 54"/>
                    <a:gd name="T20" fmla="*/ 60 w 60"/>
                    <a:gd name="T21" fmla="*/ 48 h 54"/>
                    <a:gd name="T22" fmla="*/ 54 w 60"/>
                    <a:gd name="T23" fmla="*/ 5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0" h="54">
                      <a:moveTo>
                        <a:pt x="54" y="54"/>
                      </a:moveTo>
                      <a:cubicBezTo>
                        <a:pt x="50" y="54"/>
                        <a:pt x="48" y="52"/>
                        <a:pt x="48" y="48"/>
                      </a:cubicBezTo>
                      <a:cubicBezTo>
                        <a:pt x="48" y="38"/>
                        <a:pt x="48" y="38"/>
                        <a:pt x="48" y="38"/>
                      </a:cubicBezTo>
                      <a:cubicBezTo>
                        <a:pt x="45" y="34"/>
                        <a:pt x="25" y="27"/>
                        <a:pt x="5" y="23"/>
                      </a:cubicBezTo>
                      <a:cubicBezTo>
                        <a:pt x="2" y="22"/>
                        <a:pt x="0" y="20"/>
                        <a:pt x="0" y="17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3" y="0"/>
                        <a:pt x="6" y="0"/>
                      </a:cubicBezTo>
                      <a:cubicBezTo>
                        <a:pt x="9" y="0"/>
                        <a:pt x="12" y="2"/>
                        <a:pt x="12" y="6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44" y="20"/>
                        <a:pt x="60" y="28"/>
                        <a:pt x="60" y="38"/>
                      </a:cubicBezTo>
                      <a:cubicBezTo>
                        <a:pt x="60" y="48"/>
                        <a:pt x="60" y="48"/>
                        <a:pt x="60" y="48"/>
                      </a:cubicBezTo>
                      <a:cubicBezTo>
                        <a:pt x="60" y="52"/>
                        <a:pt x="57" y="54"/>
                        <a:pt x="54" y="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65" name="Прямоугольник 64"/>
            <p:cNvSpPr/>
            <p:nvPr/>
          </p:nvSpPr>
          <p:spPr>
            <a:xfrm>
              <a:off x="633703" y="4819920"/>
              <a:ext cx="817227" cy="2443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клиент</a:t>
              </a:r>
            </a:p>
          </p:txBody>
        </p:sp>
      </p:grpSp>
      <p:grpSp>
        <p:nvGrpSpPr>
          <p:cNvPr id="118" name="Группа 117"/>
          <p:cNvGrpSpPr/>
          <p:nvPr/>
        </p:nvGrpSpPr>
        <p:grpSpPr>
          <a:xfrm>
            <a:off x="18481" y="4420417"/>
            <a:ext cx="817227" cy="475253"/>
            <a:chOff x="-792725" y="4047737"/>
            <a:chExt cx="817227" cy="475253"/>
          </a:xfrm>
        </p:grpSpPr>
        <p:sp>
          <p:nvSpPr>
            <p:cNvPr id="119" name="Овал 118"/>
            <p:cNvSpPr/>
            <p:nvPr/>
          </p:nvSpPr>
          <p:spPr>
            <a:xfrm>
              <a:off x="-624029" y="4047737"/>
              <a:ext cx="475253" cy="475253"/>
            </a:xfrm>
            <a:prstGeom prst="ellipse">
              <a:avLst/>
            </a:prstGeom>
            <a:solidFill>
              <a:srgbClr val="2B60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0" name="Прямоугольник 119"/>
            <p:cNvSpPr/>
            <p:nvPr/>
          </p:nvSpPr>
          <p:spPr>
            <a:xfrm>
              <a:off x="-792725" y="4253256"/>
              <a:ext cx="817227" cy="2443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сумма</a:t>
              </a:r>
            </a:p>
          </p:txBody>
        </p:sp>
        <p:sp>
          <p:nvSpPr>
            <p:cNvPr id="121" name="Freeform 9"/>
            <p:cNvSpPr>
              <a:spLocks noEditPoints="1"/>
            </p:cNvSpPr>
            <p:nvPr/>
          </p:nvSpPr>
          <p:spPr bwMode="auto">
            <a:xfrm>
              <a:off x="-463612" y="4124529"/>
              <a:ext cx="164566" cy="173904"/>
            </a:xfrm>
            <a:custGeom>
              <a:avLst/>
              <a:gdLst>
                <a:gd name="T0" fmla="*/ 240 w 1477"/>
                <a:gd name="T1" fmla="*/ 188 h 1850"/>
                <a:gd name="T2" fmla="*/ 77 w 1477"/>
                <a:gd name="T3" fmla="*/ 577 h 1850"/>
                <a:gd name="T4" fmla="*/ 169 w 1477"/>
                <a:gd name="T5" fmla="*/ 970 h 1850"/>
                <a:gd name="T6" fmla="*/ 162 w 1477"/>
                <a:gd name="T7" fmla="*/ 1240 h 1850"/>
                <a:gd name="T8" fmla="*/ 0 w 1477"/>
                <a:gd name="T9" fmla="*/ 1631 h 1850"/>
                <a:gd name="T10" fmla="*/ 1243 w 1477"/>
                <a:gd name="T11" fmla="*/ 1396 h 1850"/>
                <a:gd name="T12" fmla="*/ 1399 w 1477"/>
                <a:gd name="T13" fmla="*/ 973 h 1850"/>
                <a:gd name="T14" fmla="*/ 1315 w 1477"/>
                <a:gd name="T15" fmla="*/ 611 h 1850"/>
                <a:gd name="T16" fmla="*/ 1472 w 1477"/>
                <a:gd name="T17" fmla="*/ 188 h 1850"/>
                <a:gd name="T18" fmla="*/ 386 w 1477"/>
                <a:gd name="T19" fmla="*/ 508 h 1850"/>
                <a:gd name="T20" fmla="*/ 271 w 1477"/>
                <a:gd name="T21" fmla="*/ 538 h 1850"/>
                <a:gd name="T22" fmla="*/ 693 w 1477"/>
                <a:gd name="T23" fmla="*/ 736 h 1850"/>
                <a:gd name="T24" fmla="*/ 477 w 1477"/>
                <a:gd name="T25" fmla="*/ 541 h 1850"/>
                <a:gd name="T26" fmla="*/ 598 w 1477"/>
                <a:gd name="T27" fmla="*/ 567 h 1850"/>
                <a:gd name="T28" fmla="*/ 689 w 1477"/>
                <a:gd name="T29" fmla="*/ 431 h 1850"/>
                <a:gd name="T30" fmla="*/ 689 w 1477"/>
                <a:gd name="T31" fmla="*/ 579 h 1850"/>
                <a:gd name="T32" fmla="*/ 1023 w 1477"/>
                <a:gd name="T33" fmla="*/ 431 h 1850"/>
                <a:gd name="T34" fmla="*/ 1163 w 1477"/>
                <a:gd name="T35" fmla="*/ 897 h 1850"/>
                <a:gd name="T36" fmla="*/ 1224 w 1477"/>
                <a:gd name="T37" fmla="*/ 846 h 1850"/>
                <a:gd name="T38" fmla="*/ 1113 w 1477"/>
                <a:gd name="T39" fmla="*/ 567 h 1850"/>
                <a:gd name="T40" fmla="*/ 1235 w 1477"/>
                <a:gd name="T41" fmla="*/ 541 h 1850"/>
                <a:gd name="T42" fmla="*/ 951 w 1477"/>
                <a:gd name="T43" fmla="*/ 956 h 1850"/>
                <a:gd name="T44" fmla="*/ 860 w 1477"/>
                <a:gd name="T45" fmla="*/ 820 h 1850"/>
                <a:gd name="T46" fmla="*/ 739 w 1477"/>
                <a:gd name="T47" fmla="*/ 826 h 1850"/>
                <a:gd name="T48" fmla="*/ 648 w 1477"/>
                <a:gd name="T49" fmla="*/ 974 h 1850"/>
                <a:gd name="T50" fmla="*/ 648 w 1477"/>
                <a:gd name="T51" fmla="*/ 826 h 1850"/>
                <a:gd name="T52" fmla="*/ 314 w 1477"/>
                <a:gd name="T53" fmla="*/ 930 h 1850"/>
                <a:gd name="T54" fmla="*/ 163 w 1477"/>
                <a:gd name="T55" fmla="*/ 729 h 1850"/>
                <a:gd name="T56" fmla="*/ 163 w 1477"/>
                <a:gd name="T57" fmla="*/ 846 h 1850"/>
                <a:gd name="T58" fmla="*/ 314 w 1477"/>
                <a:gd name="T59" fmla="*/ 1154 h 1850"/>
                <a:gd name="T60" fmla="*/ 253 w 1477"/>
                <a:gd name="T61" fmla="*/ 1126 h 1850"/>
                <a:gd name="T62" fmla="*/ 91 w 1477"/>
                <a:gd name="T63" fmla="*/ 1514 h 1850"/>
                <a:gd name="T64" fmla="*/ 364 w 1477"/>
                <a:gd name="T65" fmla="*/ 1741 h 1850"/>
                <a:gd name="T66" fmla="*/ 364 w 1477"/>
                <a:gd name="T67" fmla="*/ 1594 h 1850"/>
                <a:gd name="T68" fmla="*/ 454 w 1477"/>
                <a:gd name="T69" fmla="*/ 1752 h 1850"/>
                <a:gd name="T70" fmla="*/ 576 w 1477"/>
                <a:gd name="T71" fmla="*/ 1759 h 1850"/>
                <a:gd name="T72" fmla="*/ 784 w 1477"/>
                <a:gd name="T73" fmla="*/ 1462 h 1850"/>
                <a:gd name="T74" fmla="*/ 91 w 1477"/>
                <a:gd name="T75" fmla="*/ 1393 h 1850"/>
                <a:gd name="T76" fmla="*/ 526 w 1477"/>
                <a:gd name="T77" fmla="*/ 1206 h 1850"/>
                <a:gd name="T78" fmla="*/ 617 w 1477"/>
                <a:gd name="T79" fmla="*/ 1364 h 1850"/>
                <a:gd name="T80" fmla="*/ 738 w 1477"/>
                <a:gd name="T81" fmla="*/ 1370 h 1850"/>
                <a:gd name="T82" fmla="*/ 829 w 1477"/>
                <a:gd name="T83" fmla="*/ 1223 h 1850"/>
                <a:gd name="T84" fmla="*/ 829 w 1477"/>
                <a:gd name="T85" fmla="*/ 1370 h 1850"/>
                <a:gd name="T86" fmla="*/ 667 w 1477"/>
                <a:gd name="T87" fmla="*/ 1611 h 1850"/>
                <a:gd name="T88" fmla="*/ 1000 w 1477"/>
                <a:gd name="T89" fmla="*/ 1715 h 1850"/>
                <a:gd name="T90" fmla="*/ 1000 w 1477"/>
                <a:gd name="T91" fmla="*/ 1571 h 1850"/>
                <a:gd name="T92" fmla="*/ 1091 w 1477"/>
                <a:gd name="T93" fmla="*/ 1682 h 1850"/>
                <a:gd name="T94" fmla="*/ 1152 w 1477"/>
                <a:gd name="T95" fmla="*/ 1631 h 1850"/>
                <a:gd name="T96" fmla="*/ 1041 w 1477"/>
                <a:gd name="T97" fmla="*/ 1206 h 1850"/>
                <a:gd name="T98" fmla="*/ 1314 w 1477"/>
                <a:gd name="T99" fmla="*/ 1243 h 1850"/>
                <a:gd name="T100" fmla="*/ 1314 w 1477"/>
                <a:gd name="T101" fmla="*/ 1126 h 1850"/>
                <a:gd name="T102" fmla="*/ 254 w 1477"/>
                <a:gd name="T103" fmla="*/ 1006 h 1850"/>
                <a:gd name="T104" fmla="*/ 1314 w 1477"/>
                <a:gd name="T105" fmla="*/ 1005 h 1850"/>
                <a:gd name="T106" fmla="*/ 1326 w 1477"/>
                <a:gd name="T107" fmla="*/ 508 h 1850"/>
                <a:gd name="T108" fmla="*/ 1386 w 1477"/>
                <a:gd name="T109" fmla="*/ 458 h 1850"/>
                <a:gd name="T110" fmla="*/ 856 w 1477"/>
                <a:gd name="T111" fmla="*/ 91 h 1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77" h="1850">
                  <a:moveTo>
                    <a:pt x="1472" y="188"/>
                  </a:moveTo>
                  <a:cubicBezTo>
                    <a:pt x="1430" y="59"/>
                    <a:pt x="1133" y="0"/>
                    <a:pt x="856" y="0"/>
                  </a:cubicBezTo>
                  <a:cubicBezTo>
                    <a:pt x="578" y="0"/>
                    <a:pt x="282" y="59"/>
                    <a:pt x="240" y="188"/>
                  </a:cubicBezTo>
                  <a:cubicBezTo>
                    <a:pt x="237" y="194"/>
                    <a:pt x="234" y="201"/>
                    <a:pt x="234" y="208"/>
                  </a:cubicBezTo>
                  <a:cubicBezTo>
                    <a:pt x="234" y="455"/>
                    <a:pt x="234" y="455"/>
                    <a:pt x="234" y="455"/>
                  </a:cubicBezTo>
                  <a:cubicBezTo>
                    <a:pt x="131" y="493"/>
                    <a:pt x="90" y="538"/>
                    <a:pt x="77" y="577"/>
                  </a:cubicBezTo>
                  <a:cubicBezTo>
                    <a:pt x="74" y="583"/>
                    <a:pt x="72" y="590"/>
                    <a:pt x="72" y="597"/>
                  </a:cubicBezTo>
                  <a:cubicBezTo>
                    <a:pt x="72" y="846"/>
                    <a:pt x="72" y="846"/>
                    <a:pt x="72" y="846"/>
                  </a:cubicBezTo>
                  <a:cubicBezTo>
                    <a:pt x="72" y="897"/>
                    <a:pt x="109" y="938"/>
                    <a:pt x="169" y="970"/>
                  </a:cubicBezTo>
                  <a:cubicBezTo>
                    <a:pt x="168" y="971"/>
                    <a:pt x="168" y="972"/>
                    <a:pt x="168" y="973"/>
                  </a:cubicBezTo>
                  <a:cubicBezTo>
                    <a:pt x="164" y="980"/>
                    <a:pt x="162" y="986"/>
                    <a:pt x="162" y="993"/>
                  </a:cubicBezTo>
                  <a:cubicBezTo>
                    <a:pt x="162" y="1240"/>
                    <a:pt x="162" y="1240"/>
                    <a:pt x="162" y="1240"/>
                  </a:cubicBezTo>
                  <a:cubicBezTo>
                    <a:pt x="59" y="1278"/>
                    <a:pt x="18" y="1323"/>
                    <a:pt x="5" y="1362"/>
                  </a:cubicBezTo>
                  <a:cubicBezTo>
                    <a:pt x="2" y="1368"/>
                    <a:pt x="0" y="1375"/>
                    <a:pt x="0" y="1382"/>
                  </a:cubicBezTo>
                  <a:cubicBezTo>
                    <a:pt x="0" y="1631"/>
                    <a:pt x="0" y="1631"/>
                    <a:pt x="0" y="1631"/>
                  </a:cubicBezTo>
                  <a:cubicBezTo>
                    <a:pt x="0" y="1782"/>
                    <a:pt x="322" y="1850"/>
                    <a:pt x="621" y="1850"/>
                  </a:cubicBezTo>
                  <a:cubicBezTo>
                    <a:pt x="920" y="1850"/>
                    <a:pt x="1243" y="1782"/>
                    <a:pt x="1243" y="1631"/>
                  </a:cubicBezTo>
                  <a:cubicBezTo>
                    <a:pt x="1243" y="1396"/>
                    <a:pt x="1243" y="1396"/>
                    <a:pt x="1243" y="1396"/>
                  </a:cubicBezTo>
                  <a:cubicBezTo>
                    <a:pt x="1340" y="1361"/>
                    <a:pt x="1405" y="1310"/>
                    <a:pt x="1405" y="1243"/>
                  </a:cubicBezTo>
                  <a:cubicBezTo>
                    <a:pt x="1405" y="993"/>
                    <a:pt x="1405" y="993"/>
                    <a:pt x="1405" y="993"/>
                  </a:cubicBezTo>
                  <a:cubicBezTo>
                    <a:pt x="1405" y="986"/>
                    <a:pt x="1403" y="979"/>
                    <a:pt x="1399" y="973"/>
                  </a:cubicBezTo>
                  <a:cubicBezTo>
                    <a:pt x="1388" y="938"/>
                    <a:pt x="1358" y="907"/>
                    <a:pt x="1308" y="880"/>
                  </a:cubicBezTo>
                  <a:cubicBezTo>
                    <a:pt x="1312" y="869"/>
                    <a:pt x="1315" y="858"/>
                    <a:pt x="1315" y="846"/>
                  </a:cubicBezTo>
                  <a:cubicBezTo>
                    <a:pt x="1315" y="611"/>
                    <a:pt x="1315" y="611"/>
                    <a:pt x="1315" y="611"/>
                  </a:cubicBezTo>
                  <a:cubicBezTo>
                    <a:pt x="1413" y="576"/>
                    <a:pt x="1477" y="525"/>
                    <a:pt x="1477" y="458"/>
                  </a:cubicBezTo>
                  <a:cubicBezTo>
                    <a:pt x="1477" y="208"/>
                    <a:pt x="1477" y="208"/>
                    <a:pt x="1477" y="208"/>
                  </a:cubicBezTo>
                  <a:cubicBezTo>
                    <a:pt x="1477" y="201"/>
                    <a:pt x="1475" y="194"/>
                    <a:pt x="1472" y="188"/>
                  </a:cubicBezTo>
                  <a:close/>
                  <a:moveTo>
                    <a:pt x="325" y="341"/>
                  </a:moveTo>
                  <a:cubicBezTo>
                    <a:pt x="343" y="351"/>
                    <a:pt x="364" y="361"/>
                    <a:pt x="386" y="369"/>
                  </a:cubicBezTo>
                  <a:cubicBezTo>
                    <a:pt x="386" y="508"/>
                    <a:pt x="386" y="508"/>
                    <a:pt x="386" y="508"/>
                  </a:cubicBezTo>
                  <a:cubicBezTo>
                    <a:pt x="346" y="489"/>
                    <a:pt x="325" y="471"/>
                    <a:pt x="325" y="458"/>
                  </a:cubicBezTo>
                  <a:lnTo>
                    <a:pt x="325" y="341"/>
                  </a:lnTo>
                  <a:close/>
                  <a:moveTo>
                    <a:pt x="271" y="538"/>
                  </a:moveTo>
                  <a:cubicBezTo>
                    <a:pt x="363" y="633"/>
                    <a:pt x="616" y="677"/>
                    <a:pt x="856" y="677"/>
                  </a:cubicBezTo>
                  <a:cubicBezTo>
                    <a:pt x="969" y="677"/>
                    <a:pt x="1085" y="667"/>
                    <a:pt x="1186" y="647"/>
                  </a:cubicBezTo>
                  <a:cubicBezTo>
                    <a:pt x="1116" y="688"/>
                    <a:pt x="951" y="736"/>
                    <a:pt x="693" y="736"/>
                  </a:cubicBezTo>
                  <a:cubicBezTo>
                    <a:pt x="343" y="736"/>
                    <a:pt x="163" y="646"/>
                    <a:pt x="163" y="608"/>
                  </a:cubicBezTo>
                  <a:cubicBezTo>
                    <a:pt x="163" y="599"/>
                    <a:pt x="184" y="569"/>
                    <a:pt x="271" y="538"/>
                  </a:cubicBezTo>
                  <a:close/>
                  <a:moveTo>
                    <a:pt x="477" y="541"/>
                  </a:moveTo>
                  <a:cubicBezTo>
                    <a:pt x="477" y="397"/>
                    <a:pt x="477" y="397"/>
                    <a:pt x="477" y="397"/>
                  </a:cubicBezTo>
                  <a:cubicBezTo>
                    <a:pt x="515" y="407"/>
                    <a:pt x="556" y="415"/>
                    <a:pt x="598" y="421"/>
                  </a:cubicBezTo>
                  <a:cubicBezTo>
                    <a:pt x="598" y="567"/>
                    <a:pt x="598" y="567"/>
                    <a:pt x="598" y="567"/>
                  </a:cubicBezTo>
                  <a:cubicBezTo>
                    <a:pt x="552" y="560"/>
                    <a:pt x="511" y="551"/>
                    <a:pt x="477" y="541"/>
                  </a:cubicBezTo>
                  <a:close/>
                  <a:moveTo>
                    <a:pt x="689" y="579"/>
                  </a:moveTo>
                  <a:cubicBezTo>
                    <a:pt x="689" y="431"/>
                    <a:pt x="689" y="431"/>
                    <a:pt x="689" y="431"/>
                  </a:cubicBezTo>
                  <a:cubicBezTo>
                    <a:pt x="729" y="435"/>
                    <a:pt x="770" y="437"/>
                    <a:pt x="811" y="438"/>
                  </a:cubicBezTo>
                  <a:cubicBezTo>
                    <a:pt x="811" y="585"/>
                    <a:pt x="811" y="585"/>
                    <a:pt x="811" y="585"/>
                  </a:cubicBezTo>
                  <a:cubicBezTo>
                    <a:pt x="767" y="584"/>
                    <a:pt x="726" y="582"/>
                    <a:pt x="689" y="579"/>
                  </a:cubicBezTo>
                  <a:close/>
                  <a:moveTo>
                    <a:pt x="901" y="585"/>
                  </a:moveTo>
                  <a:cubicBezTo>
                    <a:pt x="901" y="438"/>
                    <a:pt x="901" y="438"/>
                    <a:pt x="901" y="438"/>
                  </a:cubicBezTo>
                  <a:cubicBezTo>
                    <a:pt x="942" y="437"/>
                    <a:pt x="983" y="435"/>
                    <a:pt x="1023" y="431"/>
                  </a:cubicBezTo>
                  <a:cubicBezTo>
                    <a:pt x="1023" y="579"/>
                    <a:pt x="1023" y="579"/>
                    <a:pt x="1023" y="579"/>
                  </a:cubicBezTo>
                  <a:cubicBezTo>
                    <a:pt x="985" y="582"/>
                    <a:pt x="945" y="584"/>
                    <a:pt x="901" y="585"/>
                  </a:cubicBezTo>
                  <a:close/>
                  <a:moveTo>
                    <a:pt x="1163" y="897"/>
                  </a:moveTo>
                  <a:cubicBezTo>
                    <a:pt x="1163" y="758"/>
                    <a:pt x="1163" y="758"/>
                    <a:pt x="1163" y="758"/>
                  </a:cubicBezTo>
                  <a:cubicBezTo>
                    <a:pt x="1186" y="749"/>
                    <a:pt x="1206" y="739"/>
                    <a:pt x="1224" y="729"/>
                  </a:cubicBezTo>
                  <a:cubicBezTo>
                    <a:pt x="1224" y="846"/>
                    <a:pt x="1224" y="846"/>
                    <a:pt x="1224" y="846"/>
                  </a:cubicBezTo>
                  <a:cubicBezTo>
                    <a:pt x="1224" y="859"/>
                    <a:pt x="1203" y="878"/>
                    <a:pt x="1163" y="897"/>
                  </a:cubicBezTo>
                  <a:close/>
                  <a:moveTo>
                    <a:pt x="1235" y="541"/>
                  </a:moveTo>
                  <a:cubicBezTo>
                    <a:pt x="1200" y="551"/>
                    <a:pt x="1160" y="560"/>
                    <a:pt x="1113" y="567"/>
                  </a:cubicBezTo>
                  <a:cubicBezTo>
                    <a:pt x="1113" y="421"/>
                    <a:pt x="1113" y="421"/>
                    <a:pt x="1113" y="421"/>
                  </a:cubicBezTo>
                  <a:cubicBezTo>
                    <a:pt x="1156" y="415"/>
                    <a:pt x="1197" y="407"/>
                    <a:pt x="1235" y="397"/>
                  </a:cubicBezTo>
                  <a:lnTo>
                    <a:pt x="1235" y="541"/>
                  </a:lnTo>
                  <a:close/>
                  <a:moveTo>
                    <a:pt x="1073" y="786"/>
                  </a:moveTo>
                  <a:cubicBezTo>
                    <a:pt x="1073" y="930"/>
                    <a:pt x="1073" y="930"/>
                    <a:pt x="1073" y="930"/>
                  </a:cubicBezTo>
                  <a:cubicBezTo>
                    <a:pt x="1038" y="939"/>
                    <a:pt x="997" y="948"/>
                    <a:pt x="951" y="956"/>
                  </a:cubicBezTo>
                  <a:cubicBezTo>
                    <a:pt x="951" y="809"/>
                    <a:pt x="951" y="809"/>
                    <a:pt x="951" y="809"/>
                  </a:cubicBezTo>
                  <a:cubicBezTo>
                    <a:pt x="994" y="803"/>
                    <a:pt x="1035" y="795"/>
                    <a:pt x="1073" y="786"/>
                  </a:cubicBezTo>
                  <a:close/>
                  <a:moveTo>
                    <a:pt x="860" y="820"/>
                  </a:moveTo>
                  <a:cubicBezTo>
                    <a:pt x="860" y="967"/>
                    <a:pt x="860" y="967"/>
                    <a:pt x="860" y="967"/>
                  </a:cubicBezTo>
                  <a:cubicBezTo>
                    <a:pt x="823" y="971"/>
                    <a:pt x="782" y="973"/>
                    <a:pt x="739" y="974"/>
                  </a:cubicBezTo>
                  <a:cubicBezTo>
                    <a:pt x="739" y="826"/>
                    <a:pt x="739" y="826"/>
                    <a:pt x="739" y="826"/>
                  </a:cubicBezTo>
                  <a:cubicBezTo>
                    <a:pt x="779" y="825"/>
                    <a:pt x="820" y="823"/>
                    <a:pt x="860" y="820"/>
                  </a:cubicBezTo>
                  <a:close/>
                  <a:moveTo>
                    <a:pt x="648" y="826"/>
                  </a:moveTo>
                  <a:cubicBezTo>
                    <a:pt x="648" y="974"/>
                    <a:pt x="648" y="974"/>
                    <a:pt x="648" y="974"/>
                  </a:cubicBezTo>
                  <a:cubicBezTo>
                    <a:pt x="605" y="973"/>
                    <a:pt x="564" y="971"/>
                    <a:pt x="526" y="967"/>
                  </a:cubicBezTo>
                  <a:cubicBezTo>
                    <a:pt x="526" y="820"/>
                    <a:pt x="526" y="820"/>
                    <a:pt x="526" y="820"/>
                  </a:cubicBezTo>
                  <a:cubicBezTo>
                    <a:pt x="566" y="823"/>
                    <a:pt x="607" y="825"/>
                    <a:pt x="648" y="826"/>
                  </a:cubicBezTo>
                  <a:close/>
                  <a:moveTo>
                    <a:pt x="436" y="809"/>
                  </a:moveTo>
                  <a:cubicBezTo>
                    <a:pt x="436" y="956"/>
                    <a:pt x="436" y="956"/>
                    <a:pt x="436" y="956"/>
                  </a:cubicBezTo>
                  <a:cubicBezTo>
                    <a:pt x="389" y="948"/>
                    <a:pt x="349" y="939"/>
                    <a:pt x="314" y="930"/>
                  </a:cubicBezTo>
                  <a:cubicBezTo>
                    <a:pt x="314" y="786"/>
                    <a:pt x="314" y="786"/>
                    <a:pt x="314" y="786"/>
                  </a:cubicBezTo>
                  <a:cubicBezTo>
                    <a:pt x="352" y="795"/>
                    <a:pt x="393" y="803"/>
                    <a:pt x="436" y="809"/>
                  </a:cubicBezTo>
                  <a:close/>
                  <a:moveTo>
                    <a:pt x="163" y="729"/>
                  </a:moveTo>
                  <a:cubicBezTo>
                    <a:pt x="181" y="739"/>
                    <a:pt x="201" y="749"/>
                    <a:pt x="223" y="758"/>
                  </a:cubicBezTo>
                  <a:cubicBezTo>
                    <a:pt x="223" y="897"/>
                    <a:pt x="223" y="897"/>
                    <a:pt x="223" y="897"/>
                  </a:cubicBezTo>
                  <a:cubicBezTo>
                    <a:pt x="183" y="878"/>
                    <a:pt x="163" y="859"/>
                    <a:pt x="163" y="846"/>
                  </a:cubicBezTo>
                  <a:lnTo>
                    <a:pt x="163" y="729"/>
                  </a:lnTo>
                  <a:close/>
                  <a:moveTo>
                    <a:pt x="253" y="1126"/>
                  </a:moveTo>
                  <a:cubicBezTo>
                    <a:pt x="271" y="1136"/>
                    <a:pt x="291" y="1146"/>
                    <a:pt x="314" y="1154"/>
                  </a:cubicBezTo>
                  <a:cubicBezTo>
                    <a:pt x="314" y="1293"/>
                    <a:pt x="314" y="1293"/>
                    <a:pt x="314" y="1293"/>
                  </a:cubicBezTo>
                  <a:cubicBezTo>
                    <a:pt x="274" y="1274"/>
                    <a:pt x="253" y="1256"/>
                    <a:pt x="253" y="1243"/>
                  </a:cubicBezTo>
                  <a:lnTo>
                    <a:pt x="253" y="1126"/>
                  </a:lnTo>
                  <a:close/>
                  <a:moveTo>
                    <a:pt x="151" y="1682"/>
                  </a:moveTo>
                  <a:cubicBezTo>
                    <a:pt x="111" y="1663"/>
                    <a:pt x="91" y="1644"/>
                    <a:pt x="91" y="1631"/>
                  </a:cubicBezTo>
                  <a:cubicBezTo>
                    <a:pt x="91" y="1514"/>
                    <a:pt x="91" y="1514"/>
                    <a:pt x="91" y="1514"/>
                  </a:cubicBezTo>
                  <a:cubicBezTo>
                    <a:pt x="109" y="1524"/>
                    <a:pt x="129" y="1534"/>
                    <a:pt x="151" y="1543"/>
                  </a:cubicBezTo>
                  <a:lnTo>
                    <a:pt x="151" y="1682"/>
                  </a:lnTo>
                  <a:close/>
                  <a:moveTo>
                    <a:pt x="364" y="1741"/>
                  </a:moveTo>
                  <a:cubicBezTo>
                    <a:pt x="317" y="1733"/>
                    <a:pt x="277" y="1724"/>
                    <a:pt x="242" y="1715"/>
                  </a:cubicBezTo>
                  <a:cubicBezTo>
                    <a:pt x="242" y="1571"/>
                    <a:pt x="242" y="1571"/>
                    <a:pt x="242" y="1571"/>
                  </a:cubicBezTo>
                  <a:cubicBezTo>
                    <a:pt x="280" y="1580"/>
                    <a:pt x="321" y="1588"/>
                    <a:pt x="364" y="1594"/>
                  </a:cubicBezTo>
                  <a:lnTo>
                    <a:pt x="364" y="1741"/>
                  </a:lnTo>
                  <a:close/>
                  <a:moveTo>
                    <a:pt x="576" y="1759"/>
                  </a:moveTo>
                  <a:cubicBezTo>
                    <a:pt x="533" y="1758"/>
                    <a:pt x="492" y="1756"/>
                    <a:pt x="454" y="1752"/>
                  </a:cubicBezTo>
                  <a:cubicBezTo>
                    <a:pt x="454" y="1605"/>
                    <a:pt x="454" y="1605"/>
                    <a:pt x="454" y="1605"/>
                  </a:cubicBezTo>
                  <a:cubicBezTo>
                    <a:pt x="494" y="1608"/>
                    <a:pt x="535" y="1610"/>
                    <a:pt x="576" y="1611"/>
                  </a:cubicBezTo>
                  <a:lnTo>
                    <a:pt x="576" y="1759"/>
                  </a:lnTo>
                  <a:close/>
                  <a:moveTo>
                    <a:pt x="91" y="1393"/>
                  </a:moveTo>
                  <a:cubicBezTo>
                    <a:pt x="91" y="1384"/>
                    <a:pt x="112" y="1354"/>
                    <a:pt x="199" y="1323"/>
                  </a:cubicBezTo>
                  <a:cubicBezTo>
                    <a:pt x="291" y="1418"/>
                    <a:pt x="544" y="1462"/>
                    <a:pt x="784" y="1462"/>
                  </a:cubicBezTo>
                  <a:cubicBezTo>
                    <a:pt x="897" y="1462"/>
                    <a:pt x="1013" y="1452"/>
                    <a:pt x="1114" y="1432"/>
                  </a:cubicBezTo>
                  <a:cubicBezTo>
                    <a:pt x="1044" y="1473"/>
                    <a:pt x="879" y="1521"/>
                    <a:pt x="621" y="1521"/>
                  </a:cubicBezTo>
                  <a:cubicBezTo>
                    <a:pt x="271" y="1521"/>
                    <a:pt x="91" y="1431"/>
                    <a:pt x="91" y="1393"/>
                  </a:cubicBezTo>
                  <a:close/>
                  <a:moveTo>
                    <a:pt x="404" y="1326"/>
                  </a:moveTo>
                  <a:cubicBezTo>
                    <a:pt x="404" y="1182"/>
                    <a:pt x="404" y="1182"/>
                    <a:pt x="404" y="1182"/>
                  </a:cubicBezTo>
                  <a:cubicBezTo>
                    <a:pt x="442" y="1192"/>
                    <a:pt x="483" y="1200"/>
                    <a:pt x="526" y="1206"/>
                  </a:cubicBezTo>
                  <a:cubicBezTo>
                    <a:pt x="526" y="1352"/>
                    <a:pt x="526" y="1352"/>
                    <a:pt x="526" y="1352"/>
                  </a:cubicBezTo>
                  <a:cubicBezTo>
                    <a:pt x="480" y="1345"/>
                    <a:pt x="439" y="1336"/>
                    <a:pt x="404" y="1326"/>
                  </a:cubicBezTo>
                  <a:close/>
                  <a:moveTo>
                    <a:pt x="617" y="1364"/>
                  </a:moveTo>
                  <a:cubicBezTo>
                    <a:pt x="617" y="1216"/>
                    <a:pt x="617" y="1216"/>
                    <a:pt x="617" y="1216"/>
                  </a:cubicBezTo>
                  <a:cubicBezTo>
                    <a:pt x="657" y="1220"/>
                    <a:pt x="698" y="1222"/>
                    <a:pt x="738" y="1223"/>
                  </a:cubicBezTo>
                  <a:cubicBezTo>
                    <a:pt x="738" y="1370"/>
                    <a:pt x="738" y="1370"/>
                    <a:pt x="738" y="1370"/>
                  </a:cubicBezTo>
                  <a:cubicBezTo>
                    <a:pt x="695" y="1369"/>
                    <a:pt x="654" y="1367"/>
                    <a:pt x="617" y="1364"/>
                  </a:cubicBezTo>
                  <a:close/>
                  <a:moveTo>
                    <a:pt x="829" y="1370"/>
                  </a:moveTo>
                  <a:cubicBezTo>
                    <a:pt x="829" y="1223"/>
                    <a:pt x="829" y="1223"/>
                    <a:pt x="829" y="1223"/>
                  </a:cubicBezTo>
                  <a:cubicBezTo>
                    <a:pt x="870" y="1222"/>
                    <a:pt x="911" y="1220"/>
                    <a:pt x="951" y="1216"/>
                  </a:cubicBezTo>
                  <a:cubicBezTo>
                    <a:pt x="951" y="1364"/>
                    <a:pt x="951" y="1364"/>
                    <a:pt x="951" y="1364"/>
                  </a:cubicBezTo>
                  <a:cubicBezTo>
                    <a:pt x="913" y="1367"/>
                    <a:pt x="872" y="1369"/>
                    <a:pt x="829" y="1370"/>
                  </a:cubicBezTo>
                  <a:close/>
                  <a:moveTo>
                    <a:pt x="788" y="1752"/>
                  </a:moveTo>
                  <a:cubicBezTo>
                    <a:pt x="751" y="1756"/>
                    <a:pt x="710" y="1758"/>
                    <a:pt x="667" y="1759"/>
                  </a:cubicBezTo>
                  <a:cubicBezTo>
                    <a:pt x="667" y="1611"/>
                    <a:pt x="667" y="1611"/>
                    <a:pt x="667" y="1611"/>
                  </a:cubicBezTo>
                  <a:cubicBezTo>
                    <a:pt x="707" y="1610"/>
                    <a:pt x="748" y="1608"/>
                    <a:pt x="788" y="1605"/>
                  </a:cubicBezTo>
                  <a:lnTo>
                    <a:pt x="788" y="1752"/>
                  </a:lnTo>
                  <a:close/>
                  <a:moveTo>
                    <a:pt x="1000" y="1715"/>
                  </a:moveTo>
                  <a:cubicBezTo>
                    <a:pt x="966" y="1724"/>
                    <a:pt x="925" y="1733"/>
                    <a:pt x="879" y="1741"/>
                  </a:cubicBezTo>
                  <a:cubicBezTo>
                    <a:pt x="879" y="1594"/>
                    <a:pt x="879" y="1594"/>
                    <a:pt x="879" y="1594"/>
                  </a:cubicBezTo>
                  <a:cubicBezTo>
                    <a:pt x="921" y="1588"/>
                    <a:pt x="963" y="1580"/>
                    <a:pt x="1000" y="1571"/>
                  </a:cubicBezTo>
                  <a:lnTo>
                    <a:pt x="1000" y="1715"/>
                  </a:lnTo>
                  <a:close/>
                  <a:moveTo>
                    <a:pt x="1152" y="1631"/>
                  </a:moveTo>
                  <a:cubicBezTo>
                    <a:pt x="1152" y="1644"/>
                    <a:pt x="1131" y="1663"/>
                    <a:pt x="1091" y="1682"/>
                  </a:cubicBezTo>
                  <a:cubicBezTo>
                    <a:pt x="1091" y="1543"/>
                    <a:pt x="1091" y="1543"/>
                    <a:pt x="1091" y="1543"/>
                  </a:cubicBezTo>
                  <a:cubicBezTo>
                    <a:pt x="1113" y="1534"/>
                    <a:pt x="1134" y="1524"/>
                    <a:pt x="1152" y="1514"/>
                  </a:cubicBezTo>
                  <a:lnTo>
                    <a:pt x="1152" y="1631"/>
                  </a:lnTo>
                  <a:close/>
                  <a:moveTo>
                    <a:pt x="1163" y="1326"/>
                  </a:moveTo>
                  <a:cubicBezTo>
                    <a:pt x="1128" y="1336"/>
                    <a:pt x="1088" y="1345"/>
                    <a:pt x="1041" y="1352"/>
                  </a:cubicBezTo>
                  <a:cubicBezTo>
                    <a:pt x="1041" y="1206"/>
                    <a:pt x="1041" y="1206"/>
                    <a:pt x="1041" y="1206"/>
                  </a:cubicBezTo>
                  <a:cubicBezTo>
                    <a:pt x="1084" y="1200"/>
                    <a:pt x="1125" y="1192"/>
                    <a:pt x="1163" y="1182"/>
                  </a:cubicBezTo>
                  <a:lnTo>
                    <a:pt x="1163" y="1326"/>
                  </a:lnTo>
                  <a:close/>
                  <a:moveTo>
                    <a:pt x="1314" y="1243"/>
                  </a:moveTo>
                  <a:cubicBezTo>
                    <a:pt x="1314" y="1256"/>
                    <a:pt x="1294" y="1274"/>
                    <a:pt x="1254" y="1293"/>
                  </a:cubicBezTo>
                  <a:cubicBezTo>
                    <a:pt x="1254" y="1154"/>
                    <a:pt x="1254" y="1154"/>
                    <a:pt x="1254" y="1154"/>
                  </a:cubicBezTo>
                  <a:cubicBezTo>
                    <a:pt x="1276" y="1146"/>
                    <a:pt x="1296" y="1136"/>
                    <a:pt x="1314" y="1126"/>
                  </a:cubicBezTo>
                  <a:lnTo>
                    <a:pt x="1314" y="1243"/>
                  </a:lnTo>
                  <a:close/>
                  <a:moveTo>
                    <a:pt x="784" y="1133"/>
                  </a:moveTo>
                  <a:cubicBezTo>
                    <a:pt x="439" y="1133"/>
                    <a:pt x="259" y="1046"/>
                    <a:pt x="254" y="1006"/>
                  </a:cubicBezTo>
                  <a:cubicBezTo>
                    <a:pt x="373" y="1046"/>
                    <a:pt x="536" y="1065"/>
                    <a:pt x="693" y="1065"/>
                  </a:cubicBezTo>
                  <a:cubicBezTo>
                    <a:pt x="911" y="1065"/>
                    <a:pt x="1139" y="1029"/>
                    <a:pt x="1249" y="951"/>
                  </a:cubicBezTo>
                  <a:cubicBezTo>
                    <a:pt x="1302" y="976"/>
                    <a:pt x="1314" y="998"/>
                    <a:pt x="1314" y="1005"/>
                  </a:cubicBezTo>
                  <a:cubicBezTo>
                    <a:pt x="1314" y="1043"/>
                    <a:pt x="1134" y="1133"/>
                    <a:pt x="784" y="1133"/>
                  </a:cubicBezTo>
                  <a:close/>
                  <a:moveTo>
                    <a:pt x="1386" y="458"/>
                  </a:moveTo>
                  <a:cubicBezTo>
                    <a:pt x="1386" y="471"/>
                    <a:pt x="1366" y="489"/>
                    <a:pt x="1326" y="508"/>
                  </a:cubicBezTo>
                  <a:cubicBezTo>
                    <a:pt x="1326" y="369"/>
                    <a:pt x="1326" y="369"/>
                    <a:pt x="1326" y="369"/>
                  </a:cubicBezTo>
                  <a:cubicBezTo>
                    <a:pt x="1348" y="361"/>
                    <a:pt x="1368" y="351"/>
                    <a:pt x="1386" y="341"/>
                  </a:cubicBezTo>
                  <a:lnTo>
                    <a:pt x="1386" y="458"/>
                  </a:lnTo>
                  <a:close/>
                  <a:moveTo>
                    <a:pt x="856" y="348"/>
                  </a:moveTo>
                  <a:cubicBezTo>
                    <a:pt x="506" y="348"/>
                    <a:pt x="325" y="258"/>
                    <a:pt x="325" y="220"/>
                  </a:cubicBezTo>
                  <a:cubicBezTo>
                    <a:pt x="325" y="181"/>
                    <a:pt x="506" y="91"/>
                    <a:pt x="856" y="91"/>
                  </a:cubicBezTo>
                  <a:cubicBezTo>
                    <a:pt x="1206" y="91"/>
                    <a:pt x="1386" y="181"/>
                    <a:pt x="1386" y="220"/>
                  </a:cubicBezTo>
                  <a:cubicBezTo>
                    <a:pt x="1386" y="258"/>
                    <a:pt x="1206" y="348"/>
                    <a:pt x="856" y="3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22" name="Группа 121"/>
          <p:cNvGrpSpPr/>
          <p:nvPr/>
        </p:nvGrpSpPr>
        <p:grpSpPr>
          <a:xfrm>
            <a:off x="38993" y="5276417"/>
            <a:ext cx="817227" cy="475253"/>
            <a:chOff x="2273440" y="5295480"/>
            <a:chExt cx="817227" cy="475253"/>
          </a:xfrm>
        </p:grpSpPr>
        <p:grpSp>
          <p:nvGrpSpPr>
            <p:cNvPr id="123" name="Группа 122"/>
            <p:cNvGrpSpPr/>
            <p:nvPr/>
          </p:nvGrpSpPr>
          <p:grpSpPr>
            <a:xfrm>
              <a:off x="2273440" y="5295480"/>
              <a:ext cx="817227" cy="475253"/>
              <a:chOff x="-792725" y="4047737"/>
              <a:chExt cx="817227" cy="475253"/>
            </a:xfrm>
          </p:grpSpPr>
          <p:sp>
            <p:nvSpPr>
              <p:cNvPr id="128" name="Овал 127"/>
              <p:cNvSpPr/>
              <p:nvPr/>
            </p:nvSpPr>
            <p:spPr>
              <a:xfrm>
                <a:off x="-624029" y="4047737"/>
                <a:ext cx="475253" cy="475253"/>
              </a:xfrm>
              <a:prstGeom prst="ellipse">
                <a:avLst/>
              </a:prstGeom>
              <a:solidFill>
                <a:srgbClr val="2B60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9" name="Прямоугольник 128"/>
              <p:cNvSpPr/>
              <p:nvPr/>
            </p:nvSpPr>
            <p:spPr>
              <a:xfrm>
                <a:off x="-792725" y="4253256"/>
                <a:ext cx="817227" cy="24439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8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срок</a:t>
                </a:r>
              </a:p>
            </p:txBody>
          </p:sp>
        </p:grpSp>
        <p:grpSp>
          <p:nvGrpSpPr>
            <p:cNvPr id="124" name="Group 39"/>
            <p:cNvGrpSpPr>
              <a:grpSpLocks noChangeAspect="1"/>
            </p:cNvGrpSpPr>
            <p:nvPr/>
          </p:nvGrpSpPr>
          <p:grpSpPr bwMode="auto">
            <a:xfrm>
              <a:off x="2615575" y="5399902"/>
              <a:ext cx="131234" cy="143868"/>
              <a:chOff x="-186" y="1572"/>
              <a:chExt cx="374" cy="410"/>
            </a:xfrm>
            <a:solidFill>
              <a:schemeClr val="bg1"/>
            </a:solidFill>
          </p:grpSpPr>
          <p:sp>
            <p:nvSpPr>
              <p:cNvPr id="125" name="Freeform 40"/>
              <p:cNvSpPr>
                <a:spLocks noEditPoints="1"/>
              </p:cNvSpPr>
              <p:nvPr/>
            </p:nvSpPr>
            <p:spPr bwMode="auto">
              <a:xfrm>
                <a:off x="-186" y="1572"/>
                <a:ext cx="374" cy="410"/>
              </a:xfrm>
              <a:custGeom>
                <a:avLst/>
                <a:gdLst>
                  <a:gd name="T0" fmla="*/ 148 w 155"/>
                  <a:gd name="T1" fmla="*/ 0 h 170"/>
                  <a:gd name="T2" fmla="*/ 142 w 155"/>
                  <a:gd name="T3" fmla="*/ 16 h 170"/>
                  <a:gd name="T4" fmla="*/ 108 w 155"/>
                  <a:gd name="T5" fmla="*/ 85 h 170"/>
                  <a:gd name="T6" fmla="*/ 142 w 155"/>
                  <a:gd name="T7" fmla="*/ 153 h 170"/>
                  <a:gd name="T8" fmla="*/ 149 w 155"/>
                  <a:gd name="T9" fmla="*/ 156 h 170"/>
                  <a:gd name="T10" fmla="*/ 152 w 155"/>
                  <a:gd name="T11" fmla="*/ 163 h 170"/>
                  <a:gd name="T12" fmla="*/ 146 w 155"/>
                  <a:gd name="T13" fmla="*/ 169 h 170"/>
                  <a:gd name="T14" fmla="*/ 141 w 155"/>
                  <a:gd name="T15" fmla="*/ 169 h 170"/>
                  <a:gd name="T16" fmla="*/ 15 w 155"/>
                  <a:gd name="T17" fmla="*/ 169 h 170"/>
                  <a:gd name="T18" fmla="*/ 3 w 155"/>
                  <a:gd name="T19" fmla="*/ 162 h 170"/>
                  <a:gd name="T20" fmla="*/ 13 w 155"/>
                  <a:gd name="T21" fmla="*/ 153 h 170"/>
                  <a:gd name="T22" fmla="*/ 47 w 155"/>
                  <a:gd name="T23" fmla="*/ 85 h 170"/>
                  <a:gd name="T24" fmla="*/ 13 w 155"/>
                  <a:gd name="T25" fmla="*/ 16 h 170"/>
                  <a:gd name="T26" fmla="*/ 8 w 155"/>
                  <a:gd name="T27" fmla="*/ 0 h 170"/>
                  <a:gd name="T28" fmla="*/ 148 w 155"/>
                  <a:gd name="T29" fmla="*/ 0 h 170"/>
                  <a:gd name="T30" fmla="*/ 127 w 155"/>
                  <a:gd name="T31" fmla="*/ 153 h 170"/>
                  <a:gd name="T32" fmla="*/ 126 w 155"/>
                  <a:gd name="T33" fmla="*/ 146 h 170"/>
                  <a:gd name="T34" fmla="*/ 96 w 155"/>
                  <a:gd name="T35" fmla="*/ 93 h 170"/>
                  <a:gd name="T36" fmla="*/ 96 w 155"/>
                  <a:gd name="T37" fmla="*/ 76 h 170"/>
                  <a:gd name="T38" fmla="*/ 124 w 155"/>
                  <a:gd name="T39" fmla="*/ 32 h 170"/>
                  <a:gd name="T40" fmla="*/ 128 w 155"/>
                  <a:gd name="T41" fmla="*/ 16 h 170"/>
                  <a:gd name="T42" fmla="*/ 28 w 155"/>
                  <a:gd name="T43" fmla="*/ 16 h 170"/>
                  <a:gd name="T44" fmla="*/ 29 w 155"/>
                  <a:gd name="T45" fmla="*/ 23 h 170"/>
                  <a:gd name="T46" fmla="*/ 59 w 155"/>
                  <a:gd name="T47" fmla="*/ 76 h 170"/>
                  <a:gd name="T48" fmla="*/ 59 w 155"/>
                  <a:gd name="T49" fmla="*/ 93 h 170"/>
                  <a:gd name="T50" fmla="*/ 32 w 155"/>
                  <a:gd name="T51" fmla="*/ 137 h 170"/>
                  <a:gd name="T52" fmla="*/ 28 w 155"/>
                  <a:gd name="T53" fmla="*/ 153 h 170"/>
                  <a:gd name="T54" fmla="*/ 127 w 155"/>
                  <a:gd name="T55" fmla="*/ 153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5" h="170">
                    <a:moveTo>
                      <a:pt x="148" y="0"/>
                    </a:moveTo>
                    <a:cubicBezTo>
                      <a:pt x="155" y="8"/>
                      <a:pt x="153" y="13"/>
                      <a:pt x="142" y="16"/>
                    </a:cubicBezTo>
                    <a:cubicBezTo>
                      <a:pt x="139" y="43"/>
                      <a:pt x="126" y="64"/>
                      <a:pt x="108" y="85"/>
                    </a:cubicBezTo>
                    <a:cubicBezTo>
                      <a:pt x="125" y="105"/>
                      <a:pt x="139" y="126"/>
                      <a:pt x="142" y="153"/>
                    </a:cubicBezTo>
                    <a:cubicBezTo>
                      <a:pt x="145" y="154"/>
                      <a:pt x="147" y="154"/>
                      <a:pt x="149" y="156"/>
                    </a:cubicBezTo>
                    <a:cubicBezTo>
                      <a:pt x="150" y="158"/>
                      <a:pt x="152" y="161"/>
                      <a:pt x="152" y="163"/>
                    </a:cubicBezTo>
                    <a:cubicBezTo>
                      <a:pt x="151" y="165"/>
                      <a:pt x="148" y="167"/>
                      <a:pt x="146" y="169"/>
                    </a:cubicBezTo>
                    <a:cubicBezTo>
                      <a:pt x="144" y="170"/>
                      <a:pt x="142" y="169"/>
                      <a:pt x="141" y="169"/>
                    </a:cubicBezTo>
                    <a:cubicBezTo>
                      <a:pt x="99" y="169"/>
                      <a:pt x="57" y="169"/>
                      <a:pt x="15" y="169"/>
                    </a:cubicBezTo>
                    <a:cubicBezTo>
                      <a:pt x="9" y="169"/>
                      <a:pt x="4" y="169"/>
                      <a:pt x="3" y="162"/>
                    </a:cubicBezTo>
                    <a:cubicBezTo>
                      <a:pt x="3" y="156"/>
                      <a:pt x="8" y="154"/>
                      <a:pt x="13" y="153"/>
                    </a:cubicBezTo>
                    <a:cubicBezTo>
                      <a:pt x="16" y="127"/>
                      <a:pt x="30" y="105"/>
                      <a:pt x="47" y="85"/>
                    </a:cubicBezTo>
                    <a:cubicBezTo>
                      <a:pt x="30" y="65"/>
                      <a:pt x="16" y="43"/>
                      <a:pt x="13" y="16"/>
                    </a:cubicBezTo>
                    <a:cubicBezTo>
                      <a:pt x="2" y="13"/>
                      <a:pt x="0" y="8"/>
                      <a:pt x="8" y="0"/>
                    </a:cubicBezTo>
                    <a:cubicBezTo>
                      <a:pt x="54" y="0"/>
                      <a:pt x="101" y="0"/>
                      <a:pt x="148" y="0"/>
                    </a:cubicBezTo>
                    <a:close/>
                    <a:moveTo>
                      <a:pt x="127" y="153"/>
                    </a:moveTo>
                    <a:cubicBezTo>
                      <a:pt x="127" y="151"/>
                      <a:pt x="127" y="149"/>
                      <a:pt x="126" y="146"/>
                    </a:cubicBezTo>
                    <a:cubicBezTo>
                      <a:pt x="122" y="125"/>
                      <a:pt x="110" y="109"/>
                      <a:pt x="96" y="93"/>
                    </a:cubicBezTo>
                    <a:cubicBezTo>
                      <a:pt x="90" y="86"/>
                      <a:pt x="90" y="83"/>
                      <a:pt x="96" y="76"/>
                    </a:cubicBezTo>
                    <a:cubicBezTo>
                      <a:pt x="107" y="63"/>
                      <a:pt x="118" y="49"/>
                      <a:pt x="124" y="32"/>
                    </a:cubicBezTo>
                    <a:cubicBezTo>
                      <a:pt x="125" y="27"/>
                      <a:pt x="126" y="22"/>
                      <a:pt x="128" y="16"/>
                    </a:cubicBezTo>
                    <a:cubicBezTo>
                      <a:pt x="94" y="16"/>
                      <a:pt x="61" y="16"/>
                      <a:pt x="28" y="16"/>
                    </a:cubicBezTo>
                    <a:cubicBezTo>
                      <a:pt x="28" y="19"/>
                      <a:pt x="29" y="21"/>
                      <a:pt x="29" y="23"/>
                    </a:cubicBezTo>
                    <a:cubicBezTo>
                      <a:pt x="33" y="44"/>
                      <a:pt x="46" y="60"/>
                      <a:pt x="59" y="76"/>
                    </a:cubicBezTo>
                    <a:cubicBezTo>
                      <a:pt x="65" y="84"/>
                      <a:pt x="65" y="86"/>
                      <a:pt x="59" y="93"/>
                    </a:cubicBezTo>
                    <a:cubicBezTo>
                      <a:pt x="48" y="106"/>
                      <a:pt x="37" y="120"/>
                      <a:pt x="32" y="137"/>
                    </a:cubicBezTo>
                    <a:cubicBezTo>
                      <a:pt x="30" y="142"/>
                      <a:pt x="29" y="148"/>
                      <a:pt x="28" y="153"/>
                    </a:cubicBezTo>
                    <a:cubicBezTo>
                      <a:pt x="61" y="153"/>
                      <a:pt x="94" y="153"/>
                      <a:pt x="127" y="1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6" name="Freeform 41"/>
              <p:cNvSpPr>
                <a:spLocks/>
              </p:cNvSpPr>
              <p:nvPr/>
            </p:nvSpPr>
            <p:spPr bwMode="auto">
              <a:xfrm>
                <a:off x="-99" y="1796"/>
                <a:ext cx="200" cy="133"/>
              </a:xfrm>
              <a:custGeom>
                <a:avLst/>
                <a:gdLst>
                  <a:gd name="T0" fmla="*/ 41 w 83"/>
                  <a:gd name="T1" fmla="*/ 55 h 55"/>
                  <a:gd name="T2" fmla="*/ 8 w 83"/>
                  <a:gd name="T3" fmla="*/ 55 h 55"/>
                  <a:gd name="T4" fmla="*/ 0 w 83"/>
                  <a:gd name="T5" fmla="*/ 53 h 55"/>
                  <a:gd name="T6" fmla="*/ 3 w 83"/>
                  <a:gd name="T7" fmla="*/ 45 h 55"/>
                  <a:gd name="T8" fmla="*/ 25 w 83"/>
                  <a:gd name="T9" fmla="*/ 22 h 55"/>
                  <a:gd name="T10" fmla="*/ 38 w 83"/>
                  <a:gd name="T11" fmla="*/ 4 h 55"/>
                  <a:gd name="T12" fmla="*/ 41 w 83"/>
                  <a:gd name="T13" fmla="*/ 0 h 55"/>
                  <a:gd name="T14" fmla="*/ 45 w 83"/>
                  <a:gd name="T15" fmla="*/ 4 h 55"/>
                  <a:gd name="T16" fmla="*/ 58 w 83"/>
                  <a:gd name="T17" fmla="*/ 22 h 55"/>
                  <a:gd name="T18" fmla="*/ 81 w 83"/>
                  <a:gd name="T19" fmla="*/ 46 h 55"/>
                  <a:gd name="T20" fmla="*/ 83 w 83"/>
                  <a:gd name="T21" fmla="*/ 53 h 55"/>
                  <a:gd name="T22" fmla="*/ 77 w 83"/>
                  <a:gd name="T23" fmla="*/ 55 h 55"/>
                  <a:gd name="T24" fmla="*/ 41 w 83"/>
                  <a:gd name="T25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55">
                    <a:moveTo>
                      <a:pt x="41" y="55"/>
                    </a:moveTo>
                    <a:cubicBezTo>
                      <a:pt x="30" y="55"/>
                      <a:pt x="19" y="55"/>
                      <a:pt x="8" y="55"/>
                    </a:cubicBezTo>
                    <a:cubicBezTo>
                      <a:pt x="5" y="55"/>
                      <a:pt x="3" y="53"/>
                      <a:pt x="0" y="53"/>
                    </a:cubicBezTo>
                    <a:cubicBezTo>
                      <a:pt x="1" y="50"/>
                      <a:pt x="1" y="47"/>
                      <a:pt x="3" y="45"/>
                    </a:cubicBezTo>
                    <a:cubicBezTo>
                      <a:pt x="10" y="37"/>
                      <a:pt x="17" y="29"/>
                      <a:pt x="25" y="22"/>
                    </a:cubicBezTo>
                    <a:cubicBezTo>
                      <a:pt x="31" y="16"/>
                      <a:pt x="37" y="12"/>
                      <a:pt x="38" y="4"/>
                    </a:cubicBezTo>
                    <a:cubicBezTo>
                      <a:pt x="39" y="2"/>
                      <a:pt x="40" y="1"/>
                      <a:pt x="41" y="0"/>
                    </a:cubicBezTo>
                    <a:cubicBezTo>
                      <a:pt x="43" y="1"/>
                      <a:pt x="45" y="2"/>
                      <a:pt x="45" y="4"/>
                    </a:cubicBezTo>
                    <a:cubicBezTo>
                      <a:pt x="46" y="12"/>
                      <a:pt x="52" y="16"/>
                      <a:pt x="58" y="22"/>
                    </a:cubicBezTo>
                    <a:cubicBezTo>
                      <a:pt x="66" y="29"/>
                      <a:pt x="74" y="38"/>
                      <a:pt x="81" y="46"/>
                    </a:cubicBezTo>
                    <a:cubicBezTo>
                      <a:pt x="82" y="48"/>
                      <a:pt x="83" y="51"/>
                      <a:pt x="83" y="53"/>
                    </a:cubicBezTo>
                    <a:cubicBezTo>
                      <a:pt x="82" y="54"/>
                      <a:pt x="79" y="55"/>
                      <a:pt x="77" y="55"/>
                    </a:cubicBezTo>
                    <a:cubicBezTo>
                      <a:pt x="65" y="55"/>
                      <a:pt x="53" y="55"/>
                      <a:pt x="41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7" name="Freeform 42"/>
              <p:cNvSpPr>
                <a:spLocks/>
              </p:cNvSpPr>
              <p:nvPr/>
            </p:nvSpPr>
            <p:spPr bwMode="auto">
              <a:xfrm>
                <a:off x="-55" y="1666"/>
                <a:ext cx="115" cy="109"/>
              </a:xfrm>
              <a:custGeom>
                <a:avLst/>
                <a:gdLst>
                  <a:gd name="T0" fmla="*/ 24 w 48"/>
                  <a:gd name="T1" fmla="*/ 0 h 45"/>
                  <a:gd name="T2" fmla="*/ 41 w 48"/>
                  <a:gd name="T3" fmla="*/ 0 h 45"/>
                  <a:gd name="T4" fmla="*/ 45 w 48"/>
                  <a:gd name="T5" fmla="*/ 7 h 45"/>
                  <a:gd name="T6" fmla="*/ 35 w 48"/>
                  <a:gd name="T7" fmla="*/ 25 h 45"/>
                  <a:gd name="T8" fmla="*/ 27 w 48"/>
                  <a:gd name="T9" fmla="*/ 41 h 45"/>
                  <a:gd name="T10" fmla="*/ 24 w 48"/>
                  <a:gd name="T11" fmla="*/ 45 h 45"/>
                  <a:gd name="T12" fmla="*/ 21 w 48"/>
                  <a:gd name="T13" fmla="*/ 43 h 45"/>
                  <a:gd name="T14" fmla="*/ 7 w 48"/>
                  <a:gd name="T15" fmla="*/ 18 h 45"/>
                  <a:gd name="T16" fmla="*/ 2 w 48"/>
                  <a:gd name="T17" fmla="*/ 7 h 45"/>
                  <a:gd name="T18" fmla="*/ 6 w 48"/>
                  <a:gd name="T19" fmla="*/ 0 h 45"/>
                  <a:gd name="T20" fmla="*/ 24 w 48"/>
                  <a:gd name="T2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5">
                    <a:moveTo>
                      <a:pt x="24" y="0"/>
                    </a:moveTo>
                    <a:cubicBezTo>
                      <a:pt x="30" y="0"/>
                      <a:pt x="35" y="0"/>
                      <a:pt x="41" y="0"/>
                    </a:cubicBezTo>
                    <a:cubicBezTo>
                      <a:pt x="45" y="0"/>
                      <a:pt x="48" y="2"/>
                      <a:pt x="45" y="7"/>
                    </a:cubicBezTo>
                    <a:cubicBezTo>
                      <a:pt x="42" y="13"/>
                      <a:pt x="39" y="19"/>
                      <a:pt x="35" y="25"/>
                    </a:cubicBezTo>
                    <a:cubicBezTo>
                      <a:pt x="33" y="30"/>
                      <a:pt x="30" y="36"/>
                      <a:pt x="27" y="41"/>
                    </a:cubicBezTo>
                    <a:cubicBezTo>
                      <a:pt x="26" y="43"/>
                      <a:pt x="25" y="44"/>
                      <a:pt x="24" y="45"/>
                    </a:cubicBezTo>
                    <a:cubicBezTo>
                      <a:pt x="23" y="45"/>
                      <a:pt x="21" y="43"/>
                      <a:pt x="21" y="43"/>
                    </a:cubicBezTo>
                    <a:cubicBezTo>
                      <a:pt x="20" y="32"/>
                      <a:pt x="12" y="26"/>
                      <a:pt x="7" y="18"/>
                    </a:cubicBezTo>
                    <a:cubicBezTo>
                      <a:pt x="5" y="14"/>
                      <a:pt x="4" y="10"/>
                      <a:pt x="2" y="7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12" y="0"/>
                      <a:pt x="18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30" name="Группа 129"/>
          <p:cNvGrpSpPr/>
          <p:nvPr/>
        </p:nvGrpSpPr>
        <p:grpSpPr>
          <a:xfrm>
            <a:off x="33517" y="5931827"/>
            <a:ext cx="817227" cy="475253"/>
            <a:chOff x="-795017" y="2692105"/>
            <a:chExt cx="817227" cy="475253"/>
          </a:xfrm>
        </p:grpSpPr>
        <p:grpSp>
          <p:nvGrpSpPr>
            <p:cNvPr id="131" name="Группа 130"/>
            <p:cNvGrpSpPr/>
            <p:nvPr/>
          </p:nvGrpSpPr>
          <p:grpSpPr>
            <a:xfrm>
              <a:off x="-795017" y="2692105"/>
              <a:ext cx="817227" cy="475253"/>
              <a:chOff x="-792725" y="4047737"/>
              <a:chExt cx="817227" cy="475253"/>
            </a:xfrm>
          </p:grpSpPr>
          <p:sp>
            <p:nvSpPr>
              <p:cNvPr id="139" name="Овал 138"/>
              <p:cNvSpPr/>
              <p:nvPr/>
            </p:nvSpPr>
            <p:spPr>
              <a:xfrm>
                <a:off x="-624029" y="4047737"/>
                <a:ext cx="475253" cy="475253"/>
              </a:xfrm>
              <a:prstGeom prst="ellipse">
                <a:avLst/>
              </a:prstGeom>
              <a:solidFill>
                <a:srgbClr val="2B60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0" name="Прямоугольник 139"/>
              <p:cNvSpPr/>
              <p:nvPr/>
            </p:nvSpPr>
            <p:spPr>
              <a:xfrm>
                <a:off x="-792725" y="4253256"/>
                <a:ext cx="817227" cy="24439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5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обеспечение</a:t>
                </a:r>
              </a:p>
            </p:txBody>
          </p:sp>
        </p:grpSp>
        <p:grpSp>
          <p:nvGrpSpPr>
            <p:cNvPr id="132" name="Group 1462"/>
            <p:cNvGrpSpPr/>
            <p:nvPr/>
          </p:nvGrpSpPr>
          <p:grpSpPr>
            <a:xfrm>
              <a:off x="-464841" y="2793202"/>
              <a:ext cx="153095" cy="161033"/>
              <a:chOff x="2489201" y="17492663"/>
              <a:chExt cx="379413" cy="500063"/>
            </a:xfrm>
            <a:solidFill>
              <a:schemeClr val="bg1"/>
            </a:solidFill>
          </p:grpSpPr>
          <p:sp>
            <p:nvSpPr>
              <p:cNvPr id="133" name="Freeform 584"/>
              <p:cNvSpPr>
                <a:spLocks/>
              </p:cNvSpPr>
              <p:nvPr/>
            </p:nvSpPr>
            <p:spPr bwMode="auto">
              <a:xfrm>
                <a:off x="2555876" y="17681575"/>
                <a:ext cx="246063" cy="36513"/>
              </a:xfrm>
              <a:custGeom>
                <a:avLst/>
                <a:gdLst>
                  <a:gd name="T0" fmla="*/ 78 w 84"/>
                  <a:gd name="T1" fmla="*/ 12 h 12"/>
                  <a:gd name="T2" fmla="*/ 6 w 84"/>
                  <a:gd name="T3" fmla="*/ 12 h 12"/>
                  <a:gd name="T4" fmla="*/ 0 w 84"/>
                  <a:gd name="T5" fmla="*/ 6 h 12"/>
                  <a:gd name="T6" fmla="*/ 6 w 84"/>
                  <a:gd name="T7" fmla="*/ 0 h 12"/>
                  <a:gd name="T8" fmla="*/ 78 w 84"/>
                  <a:gd name="T9" fmla="*/ 0 h 12"/>
                  <a:gd name="T10" fmla="*/ 84 w 84"/>
                  <a:gd name="T11" fmla="*/ 6 h 12"/>
                  <a:gd name="T12" fmla="*/ 78 w 8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2">
                    <a:moveTo>
                      <a:pt x="7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1" y="0"/>
                      <a:pt x="84" y="3"/>
                      <a:pt x="84" y="6"/>
                    </a:cubicBezTo>
                    <a:cubicBezTo>
                      <a:pt x="84" y="10"/>
                      <a:pt x="81" y="12"/>
                      <a:pt x="7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585"/>
              <p:cNvSpPr>
                <a:spLocks/>
              </p:cNvSpPr>
              <p:nvPr/>
            </p:nvSpPr>
            <p:spPr bwMode="auto">
              <a:xfrm>
                <a:off x="2555876" y="17740313"/>
                <a:ext cx="246063" cy="34925"/>
              </a:xfrm>
              <a:custGeom>
                <a:avLst/>
                <a:gdLst>
                  <a:gd name="T0" fmla="*/ 78 w 84"/>
                  <a:gd name="T1" fmla="*/ 12 h 12"/>
                  <a:gd name="T2" fmla="*/ 6 w 84"/>
                  <a:gd name="T3" fmla="*/ 12 h 12"/>
                  <a:gd name="T4" fmla="*/ 0 w 84"/>
                  <a:gd name="T5" fmla="*/ 6 h 12"/>
                  <a:gd name="T6" fmla="*/ 6 w 84"/>
                  <a:gd name="T7" fmla="*/ 0 h 12"/>
                  <a:gd name="T8" fmla="*/ 78 w 84"/>
                  <a:gd name="T9" fmla="*/ 0 h 12"/>
                  <a:gd name="T10" fmla="*/ 84 w 84"/>
                  <a:gd name="T11" fmla="*/ 6 h 12"/>
                  <a:gd name="T12" fmla="*/ 78 w 8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2">
                    <a:moveTo>
                      <a:pt x="7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1" y="0"/>
                      <a:pt x="84" y="3"/>
                      <a:pt x="84" y="6"/>
                    </a:cubicBezTo>
                    <a:cubicBezTo>
                      <a:pt x="84" y="10"/>
                      <a:pt x="81" y="12"/>
                      <a:pt x="7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Freeform 586"/>
              <p:cNvSpPr>
                <a:spLocks/>
              </p:cNvSpPr>
              <p:nvPr/>
            </p:nvSpPr>
            <p:spPr bwMode="auto">
              <a:xfrm>
                <a:off x="2555876" y="17799050"/>
                <a:ext cx="246063" cy="34925"/>
              </a:xfrm>
              <a:custGeom>
                <a:avLst/>
                <a:gdLst>
                  <a:gd name="T0" fmla="*/ 78 w 84"/>
                  <a:gd name="T1" fmla="*/ 12 h 12"/>
                  <a:gd name="T2" fmla="*/ 6 w 84"/>
                  <a:gd name="T3" fmla="*/ 12 h 12"/>
                  <a:gd name="T4" fmla="*/ 0 w 84"/>
                  <a:gd name="T5" fmla="*/ 6 h 12"/>
                  <a:gd name="T6" fmla="*/ 6 w 84"/>
                  <a:gd name="T7" fmla="*/ 0 h 12"/>
                  <a:gd name="T8" fmla="*/ 78 w 84"/>
                  <a:gd name="T9" fmla="*/ 0 h 12"/>
                  <a:gd name="T10" fmla="*/ 84 w 84"/>
                  <a:gd name="T11" fmla="*/ 6 h 12"/>
                  <a:gd name="T12" fmla="*/ 78 w 8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2">
                    <a:moveTo>
                      <a:pt x="7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1" y="0"/>
                      <a:pt x="84" y="3"/>
                      <a:pt x="84" y="6"/>
                    </a:cubicBezTo>
                    <a:cubicBezTo>
                      <a:pt x="84" y="10"/>
                      <a:pt x="81" y="12"/>
                      <a:pt x="7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587"/>
              <p:cNvSpPr>
                <a:spLocks/>
              </p:cNvSpPr>
              <p:nvPr/>
            </p:nvSpPr>
            <p:spPr bwMode="auto">
              <a:xfrm>
                <a:off x="2555876" y="17860963"/>
                <a:ext cx="141288" cy="34925"/>
              </a:xfrm>
              <a:custGeom>
                <a:avLst/>
                <a:gdLst>
                  <a:gd name="T0" fmla="*/ 42 w 48"/>
                  <a:gd name="T1" fmla="*/ 12 h 12"/>
                  <a:gd name="T2" fmla="*/ 6 w 48"/>
                  <a:gd name="T3" fmla="*/ 12 h 12"/>
                  <a:gd name="T4" fmla="*/ 0 w 48"/>
                  <a:gd name="T5" fmla="*/ 6 h 12"/>
                  <a:gd name="T6" fmla="*/ 6 w 48"/>
                  <a:gd name="T7" fmla="*/ 0 h 12"/>
                  <a:gd name="T8" fmla="*/ 42 w 48"/>
                  <a:gd name="T9" fmla="*/ 0 h 12"/>
                  <a:gd name="T10" fmla="*/ 48 w 48"/>
                  <a:gd name="T11" fmla="*/ 6 h 12"/>
                  <a:gd name="T12" fmla="*/ 42 w 4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2">
                    <a:moveTo>
                      <a:pt x="4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5" y="0"/>
                      <a:pt x="48" y="2"/>
                      <a:pt x="48" y="6"/>
                    </a:cubicBezTo>
                    <a:cubicBezTo>
                      <a:pt x="48" y="9"/>
                      <a:pt x="45" y="12"/>
                      <a:pt x="4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588"/>
              <p:cNvSpPr>
                <a:spLocks/>
              </p:cNvSpPr>
              <p:nvPr/>
            </p:nvSpPr>
            <p:spPr bwMode="auto">
              <a:xfrm>
                <a:off x="2489201" y="17492663"/>
                <a:ext cx="379413" cy="500063"/>
              </a:xfrm>
              <a:custGeom>
                <a:avLst/>
                <a:gdLst>
                  <a:gd name="T0" fmla="*/ 112 w 130"/>
                  <a:gd name="T1" fmla="*/ 171 h 171"/>
                  <a:gd name="T2" fmla="*/ 17 w 130"/>
                  <a:gd name="T3" fmla="*/ 171 h 171"/>
                  <a:gd name="T4" fmla="*/ 0 w 130"/>
                  <a:gd name="T5" fmla="*/ 153 h 171"/>
                  <a:gd name="T6" fmla="*/ 0 w 130"/>
                  <a:gd name="T7" fmla="*/ 18 h 171"/>
                  <a:gd name="T8" fmla="*/ 17 w 130"/>
                  <a:gd name="T9" fmla="*/ 0 h 171"/>
                  <a:gd name="T10" fmla="*/ 23 w 130"/>
                  <a:gd name="T11" fmla="*/ 6 h 171"/>
                  <a:gd name="T12" fmla="*/ 17 w 130"/>
                  <a:gd name="T13" fmla="*/ 12 h 171"/>
                  <a:gd name="T14" fmla="*/ 12 w 130"/>
                  <a:gd name="T15" fmla="*/ 18 h 171"/>
                  <a:gd name="T16" fmla="*/ 12 w 130"/>
                  <a:gd name="T17" fmla="*/ 153 h 171"/>
                  <a:gd name="T18" fmla="*/ 17 w 130"/>
                  <a:gd name="T19" fmla="*/ 159 h 171"/>
                  <a:gd name="T20" fmla="*/ 112 w 130"/>
                  <a:gd name="T21" fmla="*/ 159 h 171"/>
                  <a:gd name="T22" fmla="*/ 118 w 130"/>
                  <a:gd name="T23" fmla="*/ 153 h 171"/>
                  <a:gd name="T24" fmla="*/ 118 w 130"/>
                  <a:gd name="T25" fmla="*/ 18 h 171"/>
                  <a:gd name="T26" fmla="*/ 112 w 130"/>
                  <a:gd name="T27" fmla="*/ 12 h 171"/>
                  <a:gd name="T28" fmla="*/ 89 w 130"/>
                  <a:gd name="T29" fmla="*/ 12 h 171"/>
                  <a:gd name="T30" fmla="*/ 83 w 130"/>
                  <a:gd name="T31" fmla="*/ 6 h 171"/>
                  <a:gd name="T32" fmla="*/ 89 w 130"/>
                  <a:gd name="T33" fmla="*/ 0 h 171"/>
                  <a:gd name="T34" fmla="*/ 112 w 130"/>
                  <a:gd name="T35" fmla="*/ 0 h 171"/>
                  <a:gd name="T36" fmla="*/ 130 w 130"/>
                  <a:gd name="T37" fmla="*/ 18 h 171"/>
                  <a:gd name="T38" fmla="*/ 130 w 130"/>
                  <a:gd name="T39" fmla="*/ 153 h 171"/>
                  <a:gd name="T40" fmla="*/ 112 w 130"/>
                  <a:gd name="T41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0" h="171">
                    <a:moveTo>
                      <a:pt x="112" y="171"/>
                    </a:moveTo>
                    <a:cubicBezTo>
                      <a:pt x="17" y="171"/>
                      <a:pt x="17" y="171"/>
                      <a:pt x="17" y="171"/>
                    </a:cubicBezTo>
                    <a:cubicBezTo>
                      <a:pt x="8" y="171"/>
                      <a:pt x="0" y="163"/>
                      <a:pt x="0" y="1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7" y="0"/>
                    </a:cubicBezTo>
                    <a:cubicBezTo>
                      <a:pt x="21" y="0"/>
                      <a:pt x="23" y="3"/>
                      <a:pt x="23" y="6"/>
                    </a:cubicBezTo>
                    <a:cubicBezTo>
                      <a:pt x="23" y="9"/>
                      <a:pt x="21" y="12"/>
                      <a:pt x="17" y="12"/>
                    </a:cubicBezTo>
                    <a:cubicBezTo>
                      <a:pt x="14" y="12"/>
                      <a:pt x="12" y="14"/>
                      <a:pt x="12" y="18"/>
                    </a:cubicBezTo>
                    <a:cubicBezTo>
                      <a:pt x="12" y="153"/>
                      <a:pt x="12" y="153"/>
                      <a:pt x="12" y="153"/>
                    </a:cubicBezTo>
                    <a:cubicBezTo>
                      <a:pt x="12" y="156"/>
                      <a:pt x="14" y="159"/>
                      <a:pt x="17" y="159"/>
                    </a:cubicBezTo>
                    <a:cubicBezTo>
                      <a:pt x="112" y="159"/>
                      <a:pt x="112" y="159"/>
                      <a:pt x="112" y="159"/>
                    </a:cubicBezTo>
                    <a:cubicBezTo>
                      <a:pt x="116" y="159"/>
                      <a:pt x="118" y="156"/>
                      <a:pt x="118" y="153"/>
                    </a:cubicBezTo>
                    <a:cubicBezTo>
                      <a:pt x="118" y="18"/>
                      <a:pt x="118" y="18"/>
                      <a:pt x="118" y="18"/>
                    </a:cubicBezTo>
                    <a:cubicBezTo>
                      <a:pt x="118" y="14"/>
                      <a:pt x="116" y="12"/>
                      <a:pt x="112" y="12"/>
                    </a:cubicBezTo>
                    <a:cubicBezTo>
                      <a:pt x="89" y="12"/>
                      <a:pt x="89" y="12"/>
                      <a:pt x="89" y="12"/>
                    </a:cubicBezTo>
                    <a:cubicBezTo>
                      <a:pt x="86" y="12"/>
                      <a:pt x="83" y="9"/>
                      <a:pt x="83" y="6"/>
                    </a:cubicBezTo>
                    <a:cubicBezTo>
                      <a:pt x="83" y="3"/>
                      <a:pt x="86" y="0"/>
                      <a:pt x="89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22" y="0"/>
                      <a:pt x="130" y="8"/>
                      <a:pt x="130" y="18"/>
                    </a:cubicBezTo>
                    <a:cubicBezTo>
                      <a:pt x="130" y="153"/>
                      <a:pt x="130" y="153"/>
                      <a:pt x="130" y="153"/>
                    </a:cubicBezTo>
                    <a:cubicBezTo>
                      <a:pt x="130" y="163"/>
                      <a:pt x="122" y="171"/>
                      <a:pt x="112" y="1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589"/>
              <p:cNvSpPr>
                <a:spLocks/>
              </p:cNvSpPr>
              <p:nvPr/>
            </p:nvSpPr>
            <p:spPr bwMode="auto">
              <a:xfrm>
                <a:off x="2573338" y="17492663"/>
                <a:ext cx="141288" cy="142875"/>
              </a:xfrm>
              <a:custGeom>
                <a:avLst/>
                <a:gdLst>
                  <a:gd name="T0" fmla="*/ 32 w 48"/>
                  <a:gd name="T1" fmla="*/ 49 h 49"/>
                  <a:gd name="T2" fmla="*/ 16 w 48"/>
                  <a:gd name="T3" fmla="*/ 49 h 49"/>
                  <a:gd name="T4" fmla="*/ 0 w 48"/>
                  <a:gd name="T5" fmla="*/ 32 h 49"/>
                  <a:gd name="T6" fmla="*/ 0 w 48"/>
                  <a:gd name="T7" fmla="*/ 6 h 49"/>
                  <a:gd name="T8" fmla="*/ 6 w 48"/>
                  <a:gd name="T9" fmla="*/ 0 h 49"/>
                  <a:gd name="T10" fmla="*/ 12 w 48"/>
                  <a:gd name="T11" fmla="*/ 6 h 49"/>
                  <a:gd name="T12" fmla="*/ 12 w 48"/>
                  <a:gd name="T13" fmla="*/ 32 h 49"/>
                  <a:gd name="T14" fmla="*/ 16 w 48"/>
                  <a:gd name="T15" fmla="*/ 37 h 49"/>
                  <a:gd name="T16" fmla="*/ 32 w 48"/>
                  <a:gd name="T17" fmla="*/ 37 h 49"/>
                  <a:gd name="T18" fmla="*/ 36 w 48"/>
                  <a:gd name="T19" fmla="*/ 32 h 49"/>
                  <a:gd name="T20" fmla="*/ 36 w 48"/>
                  <a:gd name="T21" fmla="*/ 6 h 49"/>
                  <a:gd name="T22" fmla="*/ 42 w 48"/>
                  <a:gd name="T23" fmla="*/ 0 h 49"/>
                  <a:gd name="T24" fmla="*/ 48 w 48"/>
                  <a:gd name="T25" fmla="*/ 6 h 49"/>
                  <a:gd name="T26" fmla="*/ 48 w 48"/>
                  <a:gd name="T27" fmla="*/ 32 h 49"/>
                  <a:gd name="T28" fmla="*/ 32 w 48"/>
                  <a:gd name="T29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8" h="49">
                    <a:moveTo>
                      <a:pt x="32" y="49"/>
                    </a:moveTo>
                    <a:cubicBezTo>
                      <a:pt x="16" y="49"/>
                      <a:pt x="16" y="49"/>
                      <a:pt x="16" y="49"/>
                    </a:cubicBezTo>
                    <a:cubicBezTo>
                      <a:pt x="7" y="49"/>
                      <a:pt x="0" y="42"/>
                      <a:pt x="0" y="3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5"/>
                      <a:pt x="14" y="37"/>
                      <a:pt x="16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7"/>
                      <a:pt x="36" y="35"/>
                      <a:pt x="36" y="32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3"/>
                      <a:pt x="39" y="0"/>
                      <a:pt x="42" y="0"/>
                    </a:cubicBezTo>
                    <a:cubicBezTo>
                      <a:pt x="46" y="0"/>
                      <a:pt x="48" y="3"/>
                      <a:pt x="48" y="6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42"/>
                      <a:pt x="41" y="49"/>
                      <a:pt x="32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57" name="Прямоугольник 56"/>
          <p:cNvSpPr/>
          <p:nvPr/>
        </p:nvSpPr>
        <p:spPr>
          <a:xfrm>
            <a:off x="5568214" y="1469822"/>
            <a:ext cx="3700257" cy="15799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Инвестиционные цели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приобретение объектов коммерческой недвижимости, молодняка с/х животных, автотранспорта, техники, оборудования, земель с/х назначения, теплиц и </a:t>
            </a:r>
            <a:r>
              <a:rPr lang="ru-RU" sz="1000" dirty="0" err="1">
                <a:latin typeface="Arial" panose="020B0604020202020204" pitchFamily="34" charset="0"/>
                <a:cs typeface="Arial" panose="020B0604020202020204" pitchFamily="34" charset="0"/>
              </a:rPr>
              <a:t>тд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ru-RU" sz="10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Текущие цели (пополнение оборотных средств): </a:t>
            </a:r>
          </a:p>
          <a:p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приобретение горюче-смазочных материалов, удобрений, средств и защиты растений, семян и посадочного материала,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ветеринарных препаратов, молодняка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с/х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животных на откорм,  рыбопосадочного материала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1000" dirty="0" err="1">
                <a:latin typeface="Arial" panose="020B0604020202020204" pitchFamily="34" charset="0"/>
                <a:cs typeface="Arial" panose="020B0604020202020204" pitchFamily="34" charset="0"/>
              </a:rPr>
              <a:t>тд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5196605" y="3223393"/>
            <a:ext cx="3997755" cy="324704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180000" indent="-180000" defTabSz="914206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9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доля участия заемщика в проекте собственными средствами и грантом – не менее 25% от бюджета проекта</a:t>
            </a:r>
          </a:p>
          <a:p>
            <a:pPr marL="180000" indent="-180000" defTabSz="914206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9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требование о собственном участии заемщика не применяется, если сумма гранта составляет 25 и более процентов от бюджета проекта</a:t>
            </a:r>
          </a:p>
          <a:p>
            <a:pPr marL="180000" indent="-180000" defTabSz="914206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9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собственное участие заемщика может быть обеспечено в виде имущественного вклада и/или денежного вклада</a:t>
            </a:r>
          </a:p>
          <a:p>
            <a:pPr marL="180000" indent="-180000" defTabSz="914206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9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возможно предоставление кредитов с льготной процентной ставкой</a:t>
            </a:r>
          </a:p>
          <a:p>
            <a:pPr marL="180000" indent="-180000" defTabSz="914206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9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возможна отсрочка по погашению основного долга</a:t>
            </a:r>
          </a:p>
          <a:p>
            <a:pPr marL="180000" indent="-180000" defTabSz="914206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9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возможен досрочный возврат кредита</a:t>
            </a:r>
          </a:p>
          <a:p>
            <a:pPr marL="180000" indent="-180000" defTabSz="914206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9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предусмотрено </a:t>
            </a:r>
            <a:r>
              <a:rPr lang="ru-RU" sz="9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страхование заемщиком залогового обеспечения</a:t>
            </a:r>
          </a:p>
          <a:p>
            <a:pPr marL="180000" indent="-180000" defTabSz="914206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9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предусмотрено поддержание чистых кредитовых оборотов по счетам в </a:t>
            </a:r>
            <a:r>
              <a:rPr lang="ru-RU" sz="9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Банке</a:t>
            </a:r>
            <a:r>
              <a:rPr lang="ru-RU" sz="9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900" b="1" dirty="0" smtClean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682942" y="3183994"/>
            <a:ext cx="3955430" cy="864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08000" indent="-108000" defTabSz="914206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КФХ-ЮЛ/КФХ-ИП, являющееся/не являющееся членом действующего СПОК</a:t>
            </a:r>
          </a:p>
          <a:p>
            <a:pPr marL="108000" indent="-108000" algn="just" defTabSz="914206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ru-RU" sz="10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аемщик </a:t>
            </a:r>
            <a:r>
              <a:rPr lang="ru-RU" sz="10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победитель конкурсного отбора на получение средств Гранта (грант «</a:t>
            </a:r>
            <a:r>
              <a:rPr lang="ru-RU" sz="1000" b="1" dirty="0" err="1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Агростартап</a:t>
            </a:r>
            <a:r>
              <a:rPr lang="ru-RU" sz="10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»/ грант на поддержку начинающего фермера)</a:t>
            </a:r>
          </a:p>
          <a:p>
            <a:pPr marL="108000" indent="-108000" defTabSz="914206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отраслевая специализация клиента – производство и/или переработка с/х продукции</a:t>
            </a:r>
            <a:endParaRPr lang="ru-RU" sz="1000" b="1" dirty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710286" y="4380753"/>
            <a:ext cx="4266489" cy="7398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08000" indent="-108000" defTabSz="914206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инвестиционные цели - до 9 млн. руб. </a:t>
            </a:r>
          </a:p>
          <a:p>
            <a:pPr marL="108000" indent="-108000" defTabSz="914206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текущие (оборотные) цели - до 5 млн. руб. </a:t>
            </a:r>
          </a:p>
          <a:p>
            <a:pPr marL="108000" indent="-108000" defTabSz="914206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инвестиционные и текущие (оборотные) цели – до 9 млн.</a:t>
            </a:r>
          </a:p>
          <a:p>
            <a:pPr defTabSz="914206">
              <a:spcBef>
                <a:spcPts val="400"/>
              </a:spcBef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руб., в том числе на текущие (оборотные) цели – до 5 млн руб.</a:t>
            </a:r>
            <a:endParaRPr lang="ru-RU" sz="1000" b="1" dirty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726802" y="5875113"/>
            <a:ext cx="3911570" cy="6212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10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оручительство регионального гарантийного фонда, залог недвижимости, транспорта, оборудования, имущество, приобретаемое за счет кредитных средств Банка, товары в обороте</a:t>
            </a:r>
            <a:endParaRPr lang="ru-RU" sz="1000" b="1" dirty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716380" y="5337346"/>
            <a:ext cx="3844988" cy="406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08000" indent="-108000" defTabSz="914206">
              <a:buFont typeface="Arial" panose="020B0604020202020204" pitchFamily="34" charset="0"/>
              <a:buChar char="•"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инвестиционные цели - до 10 лет </a:t>
            </a:r>
          </a:p>
          <a:p>
            <a:pPr marL="108000" indent="-108000" defTabSz="914206">
              <a:buFont typeface="Arial" panose="020B0604020202020204" pitchFamily="34" charset="0"/>
              <a:buChar char="•"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пополнение оборотных средств - до 2 лет</a:t>
            </a:r>
            <a:endParaRPr lang="ru-RU" sz="1000" b="1" dirty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8059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ятиугольник 10"/>
          <p:cNvSpPr/>
          <p:nvPr/>
        </p:nvSpPr>
        <p:spPr>
          <a:xfrm flipH="1">
            <a:off x="4598014" y="1452522"/>
            <a:ext cx="4645476" cy="1593754"/>
          </a:xfrm>
          <a:prstGeom prst="homePlate">
            <a:avLst/>
          </a:prstGeom>
          <a:solidFill>
            <a:srgbClr val="F8D3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221" y="533758"/>
            <a:ext cx="4910868" cy="633943"/>
          </a:xfrm>
        </p:spPr>
        <p:txBody>
          <a:bodyPr>
            <a:noAutofit/>
          </a:bodyPr>
          <a:lstStyle/>
          <a:p>
            <a:r>
              <a:rPr lang="ru-RU" sz="2400" dirty="0" smtClean="0"/>
              <a:t>ПРОГРАММЫ ДЛЯ ВНОВЬ СОЗДАННЫХ ХОЗЯЙСТВ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61C1-2457-E848-BB6B-E1DA9A549776}" type="slidenum">
              <a:rPr lang="en-US" smtClean="0">
                <a:solidFill>
                  <a:prstClr val="white"/>
                </a:solidFill>
              </a:rPr>
              <a:pPr/>
              <a:t>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21534" y="1944347"/>
            <a:ext cx="864096" cy="86409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ятиугольник 9"/>
          <p:cNvSpPr/>
          <p:nvPr/>
        </p:nvSpPr>
        <p:spPr>
          <a:xfrm>
            <a:off x="38993" y="1562777"/>
            <a:ext cx="4559021" cy="1373245"/>
          </a:xfrm>
          <a:prstGeom prst="homePlate">
            <a:avLst/>
          </a:prstGeom>
          <a:solidFill>
            <a:srgbClr val="2B6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4844579" y="2301161"/>
            <a:ext cx="7836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>
                <a:latin typeface="Arial" panose="020B0604020202020204" pitchFamily="34" charset="0"/>
              </a:rPr>
              <a:t>цель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-223735" y="1988097"/>
            <a:ext cx="4423572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ПРОДУКТ «АГРОСТАРТ»</a:t>
            </a:r>
          </a:p>
          <a:p>
            <a:pPr algn="ctr"/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клиентов АПК</a:t>
            </a:r>
          </a:p>
          <a:p>
            <a:pPr algn="ctr"/>
            <a:endParaRPr lang="ru-RU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Freeform 50"/>
          <p:cNvSpPr>
            <a:spLocks noEditPoints="1"/>
          </p:cNvSpPr>
          <p:nvPr/>
        </p:nvSpPr>
        <p:spPr bwMode="auto">
          <a:xfrm>
            <a:off x="4976775" y="1805418"/>
            <a:ext cx="528160" cy="527184"/>
          </a:xfrm>
          <a:custGeom>
            <a:avLst/>
            <a:gdLst>
              <a:gd name="T0" fmla="*/ 4593 w 5497"/>
              <a:gd name="T1" fmla="*/ 1614 h 5487"/>
              <a:gd name="T2" fmla="*/ 5457 w 5497"/>
              <a:gd name="T3" fmla="*/ 750 h 5487"/>
              <a:gd name="T4" fmla="*/ 5458 w 5497"/>
              <a:gd name="T5" fmla="*/ 608 h 5487"/>
              <a:gd name="T6" fmla="*/ 5390 w 5497"/>
              <a:gd name="T7" fmla="*/ 579 h 5487"/>
              <a:gd name="T8" fmla="*/ 5393 w 5497"/>
              <a:gd name="T9" fmla="*/ 585 h 5487"/>
              <a:gd name="T10" fmla="*/ 4923 w 5497"/>
              <a:gd name="T11" fmla="*/ 569 h 5487"/>
              <a:gd name="T12" fmla="*/ 4907 w 5497"/>
              <a:gd name="T13" fmla="*/ 99 h 5487"/>
              <a:gd name="T14" fmla="*/ 4804 w 5497"/>
              <a:gd name="T15" fmla="*/ 2 h 5487"/>
              <a:gd name="T16" fmla="*/ 4736 w 5497"/>
              <a:gd name="T17" fmla="*/ 32 h 5487"/>
              <a:gd name="T18" fmla="*/ 3873 w 5497"/>
              <a:gd name="T19" fmla="*/ 891 h 5487"/>
              <a:gd name="T20" fmla="*/ 3844 w 5497"/>
              <a:gd name="T21" fmla="*/ 965 h 5487"/>
              <a:gd name="T22" fmla="*/ 3844 w 5497"/>
              <a:gd name="T23" fmla="*/ 1065 h 5487"/>
              <a:gd name="T24" fmla="*/ 706 w 5497"/>
              <a:gd name="T25" fmla="*/ 1643 h 5487"/>
              <a:gd name="T26" fmla="*/ 1284 w 5497"/>
              <a:gd name="T27" fmla="*/ 4780 h 5487"/>
              <a:gd name="T28" fmla="*/ 4422 w 5497"/>
              <a:gd name="T29" fmla="*/ 4202 h 5487"/>
              <a:gd name="T30" fmla="*/ 4422 w 5497"/>
              <a:gd name="T31" fmla="*/ 1643 h 5487"/>
              <a:gd name="T32" fmla="*/ 4522 w 5497"/>
              <a:gd name="T33" fmla="*/ 1643 h 5487"/>
              <a:gd name="T34" fmla="*/ 4593 w 5497"/>
              <a:gd name="T35" fmla="*/ 1614 h 5487"/>
              <a:gd name="T36" fmla="*/ 4623 w 5497"/>
              <a:gd name="T37" fmla="*/ 2924 h 5487"/>
              <a:gd name="T38" fmla="*/ 2568 w 5497"/>
              <a:gd name="T39" fmla="*/ 4984 h 5487"/>
              <a:gd name="T40" fmla="*/ 507 w 5497"/>
              <a:gd name="T41" fmla="*/ 2929 h 5487"/>
              <a:gd name="T42" fmla="*/ 2562 w 5497"/>
              <a:gd name="T43" fmla="*/ 868 h 5487"/>
              <a:gd name="T44" fmla="*/ 3856 w 5497"/>
              <a:gd name="T45" fmla="*/ 1324 h 5487"/>
              <a:gd name="T46" fmla="*/ 3861 w 5497"/>
              <a:gd name="T47" fmla="*/ 1491 h 5487"/>
              <a:gd name="T48" fmla="*/ 3461 w 5497"/>
              <a:gd name="T49" fmla="*/ 1891 h 5487"/>
              <a:gd name="T50" fmla="*/ 1528 w 5497"/>
              <a:gd name="T51" fmla="*/ 2018 h 5487"/>
              <a:gd name="T52" fmla="*/ 1655 w 5497"/>
              <a:gd name="T53" fmla="*/ 3951 h 5487"/>
              <a:gd name="T54" fmla="*/ 3588 w 5497"/>
              <a:gd name="T55" fmla="*/ 3824 h 5487"/>
              <a:gd name="T56" fmla="*/ 3601 w 5497"/>
              <a:gd name="T57" fmla="*/ 2033 h 5487"/>
              <a:gd name="T58" fmla="*/ 4001 w 5497"/>
              <a:gd name="T59" fmla="*/ 1633 h 5487"/>
              <a:gd name="T60" fmla="*/ 4166 w 5497"/>
              <a:gd name="T61" fmla="*/ 1639 h 5487"/>
              <a:gd name="T62" fmla="*/ 4623 w 5497"/>
              <a:gd name="T63" fmla="*/ 2924 h 5487"/>
              <a:gd name="T64" fmla="*/ 2501 w 5497"/>
              <a:gd name="T65" fmla="*/ 2991 h 5487"/>
              <a:gd name="T66" fmla="*/ 2642 w 5497"/>
              <a:gd name="T67" fmla="*/ 2991 h 5487"/>
              <a:gd name="T68" fmla="*/ 2842 w 5497"/>
              <a:gd name="T69" fmla="*/ 2791 h 5487"/>
              <a:gd name="T70" fmla="*/ 2872 w 5497"/>
              <a:gd name="T71" fmla="*/ 2920 h 5487"/>
              <a:gd name="T72" fmla="*/ 2572 w 5497"/>
              <a:gd name="T73" fmla="*/ 3220 h 5487"/>
              <a:gd name="T74" fmla="*/ 2272 w 5497"/>
              <a:gd name="T75" fmla="*/ 2920 h 5487"/>
              <a:gd name="T76" fmla="*/ 2572 w 5497"/>
              <a:gd name="T77" fmla="*/ 2620 h 5487"/>
              <a:gd name="T78" fmla="*/ 2701 w 5497"/>
              <a:gd name="T79" fmla="*/ 2650 h 5487"/>
              <a:gd name="T80" fmla="*/ 2501 w 5497"/>
              <a:gd name="T81" fmla="*/ 2850 h 5487"/>
              <a:gd name="T82" fmla="*/ 2501 w 5497"/>
              <a:gd name="T83" fmla="*/ 2991 h 5487"/>
              <a:gd name="T84" fmla="*/ 2847 w 5497"/>
              <a:gd name="T85" fmla="*/ 2503 h 5487"/>
              <a:gd name="T86" fmla="*/ 2154 w 5497"/>
              <a:gd name="T87" fmla="*/ 2644 h 5487"/>
              <a:gd name="T88" fmla="*/ 2295 w 5497"/>
              <a:gd name="T89" fmla="*/ 3337 h 5487"/>
              <a:gd name="T90" fmla="*/ 2988 w 5497"/>
              <a:gd name="T91" fmla="*/ 3196 h 5487"/>
              <a:gd name="T92" fmla="*/ 2988 w 5497"/>
              <a:gd name="T93" fmla="*/ 2644 h 5487"/>
              <a:gd name="T94" fmla="*/ 3462 w 5497"/>
              <a:gd name="T95" fmla="*/ 2170 h 5487"/>
              <a:gd name="T96" fmla="*/ 3321 w 5497"/>
              <a:gd name="T97" fmla="*/ 3815 h 5487"/>
              <a:gd name="T98" fmla="*/ 1675 w 5497"/>
              <a:gd name="T99" fmla="*/ 3674 h 5487"/>
              <a:gd name="T100" fmla="*/ 1816 w 5497"/>
              <a:gd name="T101" fmla="*/ 2029 h 5487"/>
              <a:gd name="T102" fmla="*/ 3321 w 5497"/>
              <a:gd name="T103" fmla="*/ 2029 h 5487"/>
              <a:gd name="T104" fmla="*/ 2847 w 5497"/>
              <a:gd name="T105" fmla="*/ 2503 h 5487"/>
              <a:gd name="T106" fmla="*/ 4063 w 5497"/>
              <a:gd name="T107" fmla="*/ 1429 h 5487"/>
              <a:gd name="T108" fmla="*/ 4049 w 5497"/>
              <a:gd name="T109" fmla="*/ 1003 h 5487"/>
              <a:gd name="T110" fmla="*/ 4719 w 5497"/>
              <a:gd name="T111" fmla="*/ 333 h 5487"/>
              <a:gd name="T112" fmla="*/ 4730 w 5497"/>
              <a:gd name="T113" fmla="*/ 666 h 5487"/>
              <a:gd name="T114" fmla="*/ 4830 w 5497"/>
              <a:gd name="T115" fmla="*/ 766 h 5487"/>
              <a:gd name="T116" fmla="*/ 5163 w 5497"/>
              <a:gd name="T117" fmla="*/ 777 h 5487"/>
              <a:gd name="T118" fmla="*/ 4489 w 5497"/>
              <a:gd name="T119" fmla="*/ 1443 h 5487"/>
              <a:gd name="T120" fmla="*/ 4063 w 5497"/>
              <a:gd name="T121" fmla="*/ 1429 h 5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497" h="5487">
                <a:moveTo>
                  <a:pt x="4593" y="1614"/>
                </a:moveTo>
                <a:lnTo>
                  <a:pt x="5457" y="750"/>
                </a:lnTo>
                <a:cubicBezTo>
                  <a:pt x="5496" y="711"/>
                  <a:pt x="5497" y="647"/>
                  <a:pt x="5458" y="608"/>
                </a:cubicBezTo>
                <a:cubicBezTo>
                  <a:pt x="5440" y="590"/>
                  <a:pt x="5416" y="579"/>
                  <a:pt x="5390" y="579"/>
                </a:cubicBezTo>
                <a:lnTo>
                  <a:pt x="5393" y="585"/>
                </a:lnTo>
                <a:lnTo>
                  <a:pt x="4923" y="569"/>
                </a:lnTo>
                <a:lnTo>
                  <a:pt x="4907" y="99"/>
                </a:lnTo>
                <a:cubicBezTo>
                  <a:pt x="4905" y="43"/>
                  <a:pt x="4859" y="0"/>
                  <a:pt x="4804" y="2"/>
                </a:cubicBezTo>
                <a:cubicBezTo>
                  <a:pt x="4778" y="3"/>
                  <a:pt x="4754" y="13"/>
                  <a:pt x="4736" y="32"/>
                </a:cubicBezTo>
                <a:lnTo>
                  <a:pt x="3873" y="891"/>
                </a:lnTo>
                <a:cubicBezTo>
                  <a:pt x="3854" y="910"/>
                  <a:pt x="3843" y="937"/>
                  <a:pt x="3844" y="965"/>
                </a:cubicBezTo>
                <a:lnTo>
                  <a:pt x="3844" y="1065"/>
                </a:lnTo>
                <a:cubicBezTo>
                  <a:pt x="2818" y="358"/>
                  <a:pt x="1413" y="617"/>
                  <a:pt x="706" y="1643"/>
                </a:cubicBezTo>
                <a:cubicBezTo>
                  <a:pt x="0" y="2669"/>
                  <a:pt x="258" y="4073"/>
                  <a:pt x="1284" y="4780"/>
                </a:cubicBezTo>
                <a:cubicBezTo>
                  <a:pt x="2310" y="5487"/>
                  <a:pt x="3715" y="5228"/>
                  <a:pt x="4422" y="4202"/>
                </a:cubicBezTo>
                <a:cubicBezTo>
                  <a:pt x="4953" y="3432"/>
                  <a:pt x="4953" y="2413"/>
                  <a:pt x="4422" y="1643"/>
                </a:cubicBezTo>
                <a:lnTo>
                  <a:pt x="4522" y="1643"/>
                </a:lnTo>
                <a:cubicBezTo>
                  <a:pt x="4549" y="1643"/>
                  <a:pt x="4574" y="1632"/>
                  <a:pt x="4593" y="1614"/>
                </a:cubicBezTo>
                <a:close/>
                <a:moveTo>
                  <a:pt x="4623" y="2924"/>
                </a:moveTo>
                <a:cubicBezTo>
                  <a:pt x="4625" y="4060"/>
                  <a:pt x="3704" y="4983"/>
                  <a:pt x="2568" y="4984"/>
                </a:cubicBezTo>
                <a:cubicBezTo>
                  <a:pt x="1431" y="4986"/>
                  <a:pt x="509" y="4066"/>
                  <a:pt x="507" y="2929"/>
                </a:cubicBezTo>
                <a:cubicBezTo>
                  <a:pt x="506" y="1792"/>
                  <a:pt x="1426" y="870"/>
                  <a:pt x="2562" y="868"/>
                </a:cubicBezTo>
                <a:cubicBezTo>
                  <a:pt x="3033" y="868"/>
                  <a:pt x="3490" y="1028"/>
                  <a:pt x="3856" y="1324"/>
                </a:cubicBezTo>
                <a:lnTo>
                  <a:pt x="3861" y="1491"/>
                </a:lnTo>
                <a:lnTo>
                  <a:pt x="3461" y="1891"/>
                </a:lnTo>
                <a:cubicBezTo>
                  <a:pt x="2892" y="1392"/>
                  <a:pt x="2026" y="1449"/>
                  <a:pt x="1528" y="2018"/>
                </a:cubicBezTo>
                <a:cubicBezTo>
                  <a:pt x="1029" y="2587"/>
                  <a:pt x="1086" y="3453"/>
                  <a:pt x="1655" y="3951"/>
                </a:cubicBezTo>
                <a:cubicBezTo>
                  <a:pt x="2224" y="4450"/>
                  <a:pt x="3090" y="4393"/>
                  <a:pt x="3588" y="3824"/>
                </a:cubicBezTo>
                <a:cubicBezTo>
                  <a:pt x="4036" y="3313"/>
                  <a:pt x="4042" y="2550"/>
                  <a:pt x="3601" y="2033"/>
                </a:cubicBezTo>
                <a:lnTo>
                  <a:pt x="4001" y="1633"/>
                </a:lnTo>
                <a:lnTo>
                  <a:pt x="4166" y="1639"/>
                </a:lnTo>
                <a:cubicBezTo>
                  <a:pt x="4460" y="2003"/>
                  <a:pt x="4621" y="2456"/>
                  <a:pt x="4623" y="2924"/>
                </a:cubicBezTo>
                <a:close/>
                <a:moveTo>
                  <a:pt x="2501" y="2991"/>
                </a:moveTo>
                <a:cubicBezTo>
                  <a:pt x="2540" y="3029"/>
                  <a:pt x="2603" y="3029"/>
                  <a:pt x="2642" y="2991"/>
                </a:cubicBezTo>
                <a:lnTo>
                  <a:pt x="2842" y="2791"/>
                </a:lnTo>
                <a:cubicBezTo>
                  <a:pt x="2862" y="2831"/>
                  <a:pt x="2872" y="2875"/>
                  <a:pt x="2872" y="2920"/>
                </a:cubicBezTo>
                <a:cubicBezTo>
                  <a:pt x="2872" y="3085"/>
                  <a:pt x="2738" y="3220"/>
                  <a:pt x="2572" y="3220"/>
                </a:cubicBezTo>
                <a:cubicBezTo>
                  <a:pt x="2406" y="3220"/>
                  <a:pt x="2272" y="3085"/>
                  <a:pt x="2272" y="2920"/>
                </a:cubicBezTo>
                <a:cubicBezTo>
                  <a:pt x="2272" y="2754"/>
                  <a:pt x="2406" y="2620"/>
                  <a:pt x="2572" y="2620"/>
                </a:cubicBezTo>
                <a:cubicBezTo>
                  <a:pt x="2617" y="2620"/>
                  <a:pt x="2661" y="2630"/>
                  <a:pt x="2701" y="2650"/>
                </a:cubicBezTo>
                <a:lnTo>
                  <a:pt x="2501" y="2850"/>
                </a:lnTo>
                <a:cubicBezTo>
                  <a:pt x="2462" y="2889"/>
                  <a:pt x="2462" y="2952"/>
                  <a:pt x="2501" y="2991"/>
                </a:cubicBezTo>
                <a:close/>
                <a:moveTo>
                  <a:pt x="2847" y="2503"/>
                </a:moveTo>
                <a:cubicBezTo>
                  <a:pt x="2617" y="2350"/>
                  <a:pt x="2307" y="2413"/>
                  <a:pt x="2154" y="2644"/>
                </a:cubicBezTo>
                <a:cubicBezTo>
                  <a:pt x="2002" y="2874"/>
                  <a:pt x="2065" y="3184"/>
                  <a:pt x="2295" y="3337"/>
                </a:cubicBezTo>
                <a:cubicBezTo>
                  <a:pt x="2525" y="3489"/>
                  <a:pt x="2836" y="3426"/>
                  <a:pt x="2988" y="3196"/>
                </a:cubicBezTo>
                <a:cubicBezTo>
                  <a:pt x="3099" y="3028"/>
                  <a:pt x="3099" y="2811"/>
                  <a:pt x="2988" y="2644"/>
                </a:cubicBezTo>
                <a:lnTo>
                  <a:pt x="3462" y="2170"/>
                </a:lnTo>
                <a:cubicBezTo>
                  <a:pt x="3878" y="2663"/>
                  <a:pt x="3814" y="3400"/>
                  <a:pt x="3321" y="3815"/>
                </a:cubicBezTo>
                <a:cubicBezTo>
                  <a:pt x="2828" y="4231"/>
                  <a:pt x="2091" y="4168"/>
                  <a:pt x="1675" y="3674"/>
                </a:cubicBezTo>
                <a:cubicBezTo>
                  <a:pt x="1260" y="3181"/>
                  <a:pt x="1323" y="2444"/>
                  <a:pt x="1816" y="2029"/>
                </a:cubicBezTo>
                <a:cubicBezTo>
                  <a:pt x="2251" y="1662"/>
                  <a:pt x="2886" y="1662"/>
                  <a:pt x="3321" y="2029"/>
                </a:cubicBezTo>
                <a:lnTo>
                  <a:pt x="2847" y="2503"/>
                </a:lnTo>
                <a:close/>
                <a:moveTo>
                  <a:pt x="4063" y="1429"/>
                </a:moveTo>
                <a:lnTo>
                  <a:pt x="4049" y="1003"/>
                </a:lnTo>
                <a:lnTo>
                  <a:pt x="4719" y="333"/>
                </a:lnTo>
                <a:lnTo>
                  <a:pt x="4730" y="666"/>
                </a:lnTo>
                <a:cubicBezTo>
                  <a:pt x="4730" y="721"/>
                  <a:pt x="4775" y="766"/>
                  <a:pt x="4830" y="766"/>
                </a:cubicBezTo>
                <a:lnTo>
                  <a:pt x="5163" y="777"/>
                </a:lnTo>
                <a:lnTo>
                  <a:pt x="4489" y="1443"/>
                </a:lnTo>
                <a:lnTo>
                  <a:pt x="4063" y="1429"/>
                </a:lnTo>
                <a:close/>
              </a:path>
            </a:pathLst>
          </a:custGeom>
          <a:solidFill>
            <a:schemeClr val="tx1"/>
          </a:solidFill>
          <a:ln w="12700">
            <a:noFill/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9" name="Group 411"/>
          <p:cNvGrpSpPr/>
          <p:nvPr/>
        </p:nvGrpSpPr>
        <p:grpSpPr>
          <a:xfrm>
            <a:off x="474114" y="3407147"/>
            <a:ext cx="121395" cy="161254"/>
            <a:chOff x="2317297" y="1843088"/>
            <a:chExt cx="275230" cy="388938"/>
          </a:xfrm>
          <a:solidFill>
            <a:schemeClr val="bg1"/>
          </a:solidFill>
        </p:grpSpPr>
        <p:sp>
          <p:nvSpPr>
            <p:cNvPr id="60" name="Freeform 280"/>
            <p:cNvSpPr>
              <a:spLocks noEditPoints="1"/>
            </p:cNvSpPr>
            <p:nvPr/>
          </p:nvSpPr>
          <p:spPr bwMode="auto">
            <a:xfrm>
              <a:off x="2405203" y="1843088"/>
              <a:ext cx="187324" cy="263526"/>
            </a:xfrm>
            <a:custGeom>
              <a:avLst/>
              <a:gdLst>
                <a:gd name="T0" fmla="*/ 35 w 64"/>
                <a:gd name="T1" fmla="*/ 90 h 90"/>
                <a:gd name="T2" fmla="*/ 30 w 64"/>
                <a:gd name="T3" fmla="*/ 90 h 90"/>
                <a:gd name="T4" fmla="*/ 0 w 64"/>
                <a:gd name="T5" fmla="*/ 60 h 90"/>
                <a:gd name="T6" fmla="*/ 0 w 64"/>
                <a:gd name="T7" fmla="*/ 30 h 90"/>
                <a:gd name="T8" fmla="*/ 30 w 64"/>
                <a:gd name="T9" fmla="*/ 0 h 90"/>
                <a:gd name="T10" fmla="*/ 35 w 64"/>
                <a:gd name="T11" fmla="*/ 0 h 90"/>
                <a:gd name="T12" fmla="*/ 64 w 64"/>
                <a:gd name="T13" fmla="*/ 30 h 90"/>
                <a:gd name="T14" fmla="*/ 64 w 64"/>
                <a:gd name="T15" fmla="*/ 60 h 90"/>
                <a:gd name="T16" fmla="*/ 35 w 64"/>
                <a:gd name="T17" fmla="*/ 90 h 90"/>
                <a:gd name="T18" fmla="*/ 30 w 64"/>
                <a:gd name="T19" fmla="*/ 12 h 90"/>
                <a:gd name="T20" fmla="*/ 12 w 64"/>
                <a:gd name="T21" fmla="*/ 30 h 90"/>
                <a:gd name="T22" fmla="*/ 12 w 64"/>
                <a:gd name="T23" fmla="*/ 60 h 90"/>
                <a:gd name="T24" fmla="*/ 30 w 64"/>
                <a:gd name="T25" fmla="*/ 78 h 90"/>
                <a:gd name="T26" fmla="*/ 35 w 64"/>
                <a:gd name="T27" fmla="*/ 78 h 90"/>
                <a:gd name="T28" fmla="*/ 52 w 64"/>
                <a:gd name="T29" fmla="*/ 60 h 90"/>
                <a:gd name="T30" fmla="*/ 52 w 64"/>
                <a:gd name="T31" fmla="*/ 30 h 90"/>
                <a:gd name="T32" fmla="*/ 35 w 64"/>
                <a:gd name="T33" fmla="*/ 12 h 90"/>
                <a:gd name="T34" fmla="*/ 30 w 64"/>
                <a:gd name="T35" fmla="*/ 1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" h="90">
                  <a:moveTo>
                    <a:pt x="35" y="90"/>
                  </a:moveTo>
                  <a:cubicBezTo>
                    <a:pt x="30" y="90"/>
                    <a:pt x="30" y="90"/>
                    <a:pt x="30" y="90"/>
                  </a:cubicBezTo>
                  <a:cubicBezTo>
                    <a:pt x="13" y="90"/>
                    <a:pt x="0" y="76"/>
                    <a:pt x="0" y="6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51" y="0"/>
                    <a:pt x="64" y="14"/>
                    <a:pt x="64" y="3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4" y="76"/>
                    <a:pt x="51" y="90"/>
                    <a:pt x="35" y="90"/>
                  </a:cubicBezTo>
                  <a:close/>
                  <a:moveTo>
                    <a:pt x="30" y="12"/>
                  </a:moveTo>
                  <a:cubicBezTo>
                    <a:pt x="20" y="12"/>
                    <a:pt x="12" y="20"/>
                    <a:pt x="12" y="3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2" y="70"/>
                    <a:pt x="20" y="78"/>
                    <a:pt x="30" y="7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45" y="78"/>
                    <a:pt x="52" y="70"/>
                    <a:pt x="52" y="6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20"/>
                    <a:pt x="45" y="12"/>
                    <a:pt x="35" y="12"/>
                  </a:cubicBezTo>
                  <a:lnTo>
                    <a:pt x="3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</a:endParaRPr>
            </a:p>
          </p:txBody>
        </p:sp>
        <p:sp>
          <p:nvSpPr>
            <p:cNvPr id="61" name="Freeform 283"/>
            <p:cNvSpPr>
              <a:spLocks/>
            </p:cNvSpPr>
            <p:nvPr/>
          </p:nvSpPr>
          <p:spPr bwMode="auto">
            <a:xfrm>
              <a:off x="2317297" y="2074863"/>
              <a:ext cx="174624" cy="157163"/>
            </a:xfrm>
            <a:custGeom>
              <a:avLst/>
              <a:gdLst>
                <a:gd name="T0" fmla="*/ 54 w 60"/>
                <a:gd name="T1" fmla="*/ 54 h 54"/>
                <a:gd name="T2" fmla="*/ 48 w 60"/>
                <a:gd name="T3" fmla="*/ 48 h 54"/>
                <a:gd name="T4" fmla="*/ 48 w 60"/>
                <a:gd name="T5" fmla="*/ 38 h 54"/>
                <a:gd name="T6" fmla="*/ 5 w 60"/>
                <a:gd name="T7" fmla="*/ 23 h 54"/>
                <a:gd name="T8" fmla="*/ 0 w 60"/>
                <a:gd name="T9" fmla="*/ 17 h 54"/>
                <a:gd name="T10" fmla="*/ 0 w 60"/>
                <a:gd name="T11" fmla="*/ 6 h 54"/>
                <a:gd name="T12" fmla="*/ 6 w 60"/>
                <a:gd name="T13" fmla="*/ 0 h 54"/>
                <a:gd name="T14" fmla="*/ 12 w 60"/>
                <a:gd name="T15" fmla="*/ 6 h 54"/>
                <a:gd name="T16" fmla="*/ 12 w 60"/>
                <a:gd name="T17" fmla="*/ 12 h 54"/>
                <a:gd name="T18" fmla="*/ 60 w 60"/>
                <a:gd name="T19" fmla="*/ 38 h 54"/>
                <a:gd name="T20" fmla="*/ 60 w 60"/>
                <a:gd name="T21" fmla="*/ 48 h 54"/>
                <a:gd name="T22" fmla="*/ 54 w 60"/>
                <a:gd name="T2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" h="54">
                  <a:moveTo>
                    <a:pt x="54" y="54"/>
                  </a:moveTo>
                  <a:cubicBezTo>
                    <a:pt x="50" y="54"/>
                    <a:pt x="48" y="52"/>
                    <a:pt x="48" y="4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5" y="34"/>
                    <a:pt x="25" y="27"/>
                    <a:pt x="5" y="23"/>
                  </a:cubicBezTo>
                  <a:cubicBezTo>
                    <a:pt x="2" y="22"/>
                    <a:pt x="0" y="20"/>
                    <a:pt x="0" y="1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2" y="2"/>
                    <a:pt x="12" y="6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44" y="20"/>
                    <a:pt x="60" y="28"/>
                    <a:pt x="60" y="3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52"/>
                    <a:pt x="57" y="54"/>
                    <a:pt x="5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63" name="Группа 62"/>
          <p:cNvGrpSpPr/>
          <p:nvPr/>
        </p:nvGrpSpPr>
        <p:grpSpPr>
          <a:xfrm>
            <a:off x="3042" y="3290852"/>
            <a:ext cx="817227" cy="475253"/>
            <a:chOff x="633703" y="4595227"/>
            <a:chExt cx="817227" cy="475253"/>
          </a:xfrm>
        </p:grpSpPr>
        <p:grpSp>
          <p:nvGrpSpPr>
            <p:cNvPr id="64" name="Группа 63"/>
            <p:cNvGrpSpPr/>
            <p:nvPr/>
          </p:nvGrpSpPr>
          <p:grpSpPr>
            <a:xfrm>
              <a:off x="791277" y="4595227"/>
              <a:ext cx="475253" cy="475253"/>
              <a:chOff x="-588233" y="5080746"/>
              <a:chExt cx="475253" cy="475253"/>
            </a:xfrm>
          </p:grpSpPr>
          <p:sp>
            <p:nvSpPr>
              <p:cNvPr id="66" name="Овал 65"/>
              <p:cNvSpPr/>
              <p:nvPr/>
            </p:nvSpPr>
            <p:spPr>
              <a:xfrm>
                <a:off x="-588233" y="5080746"/>
                <a:ext cx="475253" cy="475253"/>
              </a:xfrm>
              <a:prstGeom prst="ellipse">
                <a:avLst/>
              </a:prstGeom>
              <a:solidFill>
                <a:srgbClr val="2B60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67" name="Group 411"/>
              <p:cNvGrpSpPr/>
              <p:nvPr/>
            </p:nvGrpSpPr>
            <p:grpSpPr>
              <a:xfrm>
                <a:off x="-470367" y="5183446"/>
                <a:ext cx="239520" cy="183160"/>
                <a:chOff x="3725863" y="1755775"/>
                <a:chExt cx="674688" cy="476251"/>
              </a:xfrm>
              <a:solidFill>
                <a:schemeClr val="bg1"/>
              </a:solidFill>
            </p:grpSpPr>
            <p:sp>
              <p:nvSpPr>
                <p:cNvPr id="68" name="Freeform 277"/>
                <p:cNvSpPr>
                  <a:spLocks noEditPoints="1"/>
                </p:cNvSpPr>
                <p:nvPr/>
              </p:nvSpPr>
              <p:spPr bwMode="auto">
                <a:xfrm>
                  <a:off x="3844926" y="1755775"/>
                  <a:ext cx="225425" cy="319088"/>
                </a:xfrm>
                <a:custGeom>
                  <a:avLst/>
                  <a:gdLst>
                    <a:gd name="T0" fmla="*/ 42 w 77"/>
                    <a:gd name="T1" fmla="*/ 109 h 109"/>
                    <a:gd name="T2" fmla="*/ 35 w 77"/>
                    <a:gd name="T3" fmla="*/ 109 h 109"/>
                    <a:gd name="T4" fmla="*/ 0 w 77"/>
                    <a:gd name="T5" fmla="*/ 74 h 109"/>
                    <a:gd name="T6" fmla="*/ 0 w 77"/>
                    <a:gd name="T7" fmla="*/ 36 h 109"/>
                    <a:gd name="T8" fmla="*/ 35 w 77"/>
                    <a:gd name="T9" fmla="*/ 0 h 109"/>
                    <a:gd name="T10" fmla="*/ 42 w 77"/>
                    <a:gd name="T11" fmla="*/ 0 h 109"/>
                    <a:gd name="T12" fmla="*/ 77 w 77"/>
                    <a:gd name="T13" fmla="*/ 36 h 109"/>
                    <a:gd name="T14" fmla="*/ 77 w 77"/>
                    <a:gd name="T15" fmla="*/ 74 h 109"/>
                    <a:gd name="T16" fmla="*/ 42 w 77"/>
                    <a:gd name="T17" fmla="*/ 109 h 109"/>
                    <a:gd name="T18" fmla="*/ 35 w 77"/>
                    <a:gd name="T19" fmla="*/ 12 h 109"/>
                    <a:gd name="T20" fmla="*/ 12 w 77"/>
                    <a:gd name="T21" fmla="*/ 36 h 109"/>
                    <a:gd name="T22" fmla="*/ 12 w 77"/>
                    <a:gd name="T23" fmla="*/ 74 h 109"/>
                    <a:gd name="T24" fmla="*/ 35 w 77"/>
                    <a:gd name="T25" fmla="*/ 97 h 109"/>
                    <a:gd name="T26" fmla="*/ 42 w 77"/>
                    <a:gd name="T27" fmla="*/ 97 h 109"/>
                    <a:gd name="T28" fmla="*/ 65 w 77"/>
                    <a:gd name="T29" fmla="*/ 74 h 109"/>
                    <a:gd name="T30" fmla="*/ 65 w 77"/>
                    <a:gd name="T31" fmla="*/ 36 h 109"/>
                    <a:gd name="T32" fmla="*/ 42 w 77"/>
                    <a:gd name="T33" fmla="*/ 12 h 109"/>
                    <a:gd name="T34" fmla="*/ 35 w 77"/>
                    <a:gd name="T35" fmla="*/ 12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" h="109">
                      <a:moveTo>
                        <a:pt x="42" y="109"/>
                      </a:moveTo>
                      <a:cubicBezTo>
                        <a:pt x="35" y="109"/>
                        <a:pt x="35" y="109"/>
                        <a:pt x="35" y="109"/>
                      </a:cubicBezTo>
                      <a:cubicBezTo>
                        <a:pt x="16" y="109"/>
                        <a:pt x="0" y="93"/>
                        <a:pt x="0" y="74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0" y="16"/>
                        <a:pt x="16" y="0"/>
                        <a:pt x="35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61" y="0"/>
                        <a:pt x="77" y="16"/>
                        <a:pt x="77" y="36"/>
                      </a:cubicBezTo>
                      <a:cubicBezTo>
                        <a:pt x="77" y="74"/>
                        <a:pt x="77" y="74"/>
                        <a:pt x="77" y="74"/>
                      </a:cubicBezTo>
                      <a:cubicBezTo>
                        <a:pt x="77" y="93"/>
                        <a:pt x="61" y="109"/>
                        <a:pt x="42" y="109"/>
                      </a:cubicBezTo>
                      <a:close/>
                      <a:moveTo>
                        <a:pt x="35" y="12"/>
                      </a:moveTo>
                      <a:cubicBezTo>
                        <a:pt x="22" y="12"/>
                        <a:pt x="12" y="23"/>
                        <a:pt x="12" y="36"/>
                      </a:cubicBezTo>
                      <a:cubicBezTo>
                        <a:pt x="12" y="74"/>
                        <a:pt x="12" y="74"/>
                        <a:pt x="12" y="74"/>
                      </a:cubicBezTo>
                      <a:cubicBezTo>
                        <a:pt x="12" y="86"/>
                        <a:pt x="22" y="97"/>
                        <a:pt x="35" y="97"/>
                      </a:cubicBezTo>
                      <a:cubicBezTo>
                        <a:pt x="42" y="97"/>
                        <a:pt x="42" y="97"/>
                        <a:pt x="42" y="97"/>
                      </a:cubicBezTo>
                      <a:cubicBezTo>
                        <a:pt x="55" y="97"/>
                        <a:pt x="65" y="86"/>
                        <a:pt x="65" y="74"/>
                      </a:cubicBezTo>
                      <a:cubicBezTo>
                        <a:pt x="65" y="36"/>
                        <a:pt x="65" y="36"/>
                        <a:pt x="65" y="36"/>
                      </a:cubicBezTo>
                      <a:cubicBezTo>
                        <a:pt x="65" y="23"/>
                        <a:pt x="55" y="12"/>
                        <a:pt x="42" y="12"/>
                      </a:cubicBezTo>
                      <a:lnTo>
                        <a:pt x="35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9" name="Freeform 278"/>
                <p:cNvSpPr>
                  <a:spLocks/>
                </p:cNvSpPr>
                <p:nvPr/>
              </p:nvSpPr>
              <p:spPr bwMode="auto">
                <a:xfrm>
                  <a:off x="3725863" y="2044700"/>
                  <a:ext cx="461963" cy="187325"/>
                </a:xfrm>
                <a:custGeom>
                  <a:avLst/>
                  <a:gdLst>
                    <a:gd name="T0" fmla="*/ 152 w 158"/>
                    <a:gd name="T1" fmla="*/ 64 h 64"/>
                    <a:gd name="T2" fmla="*/ 7 w 158"/>
                    <a:gd name="T3" fmla="*/ 64 h 64"/>
                    <a:gd name="T4" fmla="*/ 1 w 158"/>
                    <a:gd name="T5" fmla="*/ 58 h 64"/>
                    <a:gd name="T6" fmla="*/ 1 w 158"/>
                    <a:gd name="T7" fmla="*/ 45 h 64"/>
                    <a:gd name="T8" fmla="*/ 60 w 158"/>
                    <a:gd name="T9" fmla="*/ 14 h 64"/>
                    <a:gd name="T10" fmla="*/ 60 w 158"/>
                    <a:gd name="T11" fmla="*/ 6 h 64"/>
                    <a:gd name="T12" fmla="*/ 66 w 158"/>
                    <a:gd name="T13" fmla="*/ 0 h 64"/>
                    <a:gd name="T14" fmla="*/ 72 w 158"/>
                    <a:gd name="T15" fmla="*/ 6 h 64"/>
                    <a:gd name="T16" fmla="*/ 72 w 158"/>
                    <a:gd name="T17" fmla="*/ 19 h 64"/>
                    <a:gd name="T18" fmla="*/ 67 w 158"/>
                    <a:gd name="T19" fmla="*/ 25 h 64"/>
                    <a:gd name="T20" fmla="*/ 13 w 158"/>
                    <a:gd name="T21" fmla="*/ 45 h 64"/>
                    <a:gd name="T22" fmla="*/ 13 w 158"/>
                    <a:gd name="T23" fmla="*/ 52 h 64"/>
                    <a:gd name="T24" fmla="*/ 152 w 158"/>
                    <a:gd name="T25" fmla="*/ 52 h 64"/>
                    <a:gd name="T26" fmla="*/ 158 w 158"/>
                    <a:gd name="T27" fmla="*/ 58 h 64"/>
                    <a:gd name="T28" fmla="*/ 152 w 158"/>
                    <a:gd name="T29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58" h="64">
                      <a:moveTo>
                        <a:pt x="152" y="64"/>
                      </a:moveTo>
                      <a:cubicBezTo>
                        <a:pt x="7" y="64"/>
                        <a:pt x="7" y="64"/>
                        <a:pt x="7" y="64"/>
                      </a:cubicBezTo>
                      <a:cubicBezTo>
                        <a:pt x="3" y="64"/>
                        <a:pt x="1" y="62"/>
                        <a:pt x="1" y="58"/>
                      </a:cubicBezTo>
                      <a:cubicBezTo>
                        <a:pt x="1" y="45"/>
                        <a:pt x="1" y="45"/>
                        <a:pt x="1" y="45"/>
                      </a:cubicBezTo>
                      <a:cubicBezTo>
                        <a:pt x="0" y="31"/>
                        <a:pt x="32" y="21"/>
                        <a:pt x="60" y="14"/>
                      </a:cubicBezTo>
                      <a:cubicBezTo>
                        <a:pt x="60" y="6"/>
                        <a:pt x="60" y="6"/>
                        <a:pt x="60" y="6"/>
                      </a:cubicBezTo>
                      <a:cubicBezTo>
                        <a:pt x="60" y="2"/>
                        <a:pt x="63" y="0"/>
                        <a:pt x="66" y="0"/>
                      </a:cubicBezTo>
                      <a:cubicBezTo>
                        <a:pt x="69" y="0"/>
                        <a:pt x="72" y="2"/>
                        <a:pt x="72" y="6"/>
                      </a:cubicBezTo>
                      <a:cubicBezTo>
                        <a:pt x="72" y="19"/>
                        <a:pt x="72" y="19"/>
                        <a:pt x="72" y="19"/>
                      </a:cubicBezTo>
                      <a:cubicBezTo>
                        <a:pt x="72" y="22"/>
                        <a:pt x="70" y="24"/>
                        <a:pt x="67" y="25"/>
                      </a:cubicBezTo>
                      <a:cubicBezTo>
                        <a:pt x="41" y="31"/>
                        <a:pt x="15" y="40"/>
                        <a:pt x="13" y="45"/>
                      </a:cubicBezTo>
                      <a:cubicBezTo>
                        <a:pt x="13" y="52"/>
                        <a:pt x="13" y="52"/>
                        <a:pt x="13" y="52"/>
                      </a:cubicBezTo>
                      <a:cubicBezTo>
                        <a:pt x="152" y="52"/>
                        <a:pt x="152" y="52"/>
                        <a:pt x="152" y="52"/>
                      </a:cubicBezTo>
                      <a:cubicBezTo>
                        <a:pt x="156" y="52"/>
                        <a:pt x="158" y="55"/>
                        <a:pt x="158" y="58"/>
                      </a:cubicBezTo>
                      <a:cubicBezTo>
                        <a:pt x="158" y="62"/>
                        <a:pt x="156" y="64"/>
                        <a:pt x="152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" name="Freeform 279"/>
                <p:cNvSpPr>
                  <a:spLocks/>
                </p:cNvSpPr>
                <p:nvPr/>
              </p:nvSpPr>
              <p:spPr bwMode="auto">
                <a:xfrm>
                  <a:off x="3979863" y="2041525"/>
                  <a:ext cx="209550" cy="190500"/>
                </a:xfrm>
                <a:custGeom>
                  <a:avLst/>
                  <a:gdLst>
                    <a:gd name="T0" fmla="*/ 65 w 72"/>
                    <a:gd name="T1" fmla="*/ 65 h 65"/>
                    <a:gd name="T2" fmla="*/ 59 w 72"/>
                    <a:gd name="T3" fmla="*/ 59 h 65"/>
                    <a:gd name="T4" fmla="*/ 59 w 72"/>
                    <a:gd name="T5" fmla="*/ 46 h 65"/>
                    <a:gd name="T6" fmla="*/ 5 w 72"/>
                    <a:gd name="T7" fmla="*/ 26 h 65"/>
                    <a:gd name="T8" fmla="*/ 0 w 72"/>
                    <a:gd name="T9" fmla="*/ 20 h 65"/>
                    <a:gd name="T10" fmla="*/ 0 w 72"/>
                    <a:gd name="T11" fmla="*/ 6 h 65"/>
                    <a:gd name="T12" fmla="*/ 6 w 72"/>
                    <a:gd name="T13" fmla="*/ 0 h 65"/>
                    <a:gd name="T14" fmla="*/ 12 w 72"/>
                    <a:gd name="T15" fmla="*/ 6 h 65"/>
                    <a:gd name="T16" fmla="*/ 12 w 72"/>
                    <a:gd name="T17" fmla="*/ 15 h 65"/>
                    <a:gd name="T18" fmla="*/ 71 w 72"/>
                    <a:gd name="T19" fmla="*/ 47 h 65"/>
                    <a:gd name="T20" fmla="*/ 71 w 72"/>
                    <a:gd name="T21" fmla="*/ 59 h 65"/>
                    <a:gd name="T22" fmla="*/ 65 w 72"/>
                    <a:gd name="T23" fmla="*/ 65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2" h="65">
                      <a:moveTo>
                        <a:pt x="65" y="65"/>
                      </a:moveTo>
                      <a:cubicBezTo>
                        <a:pt x="62" y="65"/>
                        <a:pt x="59" y="63"/>
                        <a:pt x="59" y="59"/>
                      </a:cubicBezTo>
                      <a:cubicBezTo>
                        <a:pt x="59" y="46"/>
                        <a:pt x="59" y="46"/>
                        <a:pt x="59" y="46"/>
                      </a:cubicBezTo>
                      <a:cubicBezTo>
                        <a:pt x="57" y="41"/>
                        <a:pt x="31" y="32"/>
                        <a:pt x="5" y="26"/>
                      </a:cubicBezTo>
                      <a:cubicBezTo>
                        <a:pt x="2" y="25"/>
                        <a:pt x="0" y="23"/>
                        <a:pt x="0" y="20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9" y="0"/>
                        <a:pt x="12" y="3"/>
                        <a:pt x="12" y="6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40" y="22"/>
                        <a:pt x="72" y="32"/>
                        <a:pt x="71" y="47"/>
                      </a:cubicBezTo>
                      <a:cubicBezTo>
                        <a:pt x="71" y="59"/>
                        <a:pt x="71" y="59"/>
                        <a:pt x="71" y="59"/>
                      </a:cubicBezTo>
                      <a:cubicBezTo>
                        <a:pt x="71" y="63"/>
                        <a:pt x="69" y="65"/>
                        <a:pt x="65" y="6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" name="Freeform 280"/>
                <p:cNvSpPr>
                  <a:spLocks noEditPoints="1"/>
                </p:cNvSpPr>
                <p:nvPr/>
              </p:nvSpPr>
              <p:spPr bwMode="auto">
                <a:xfrm>
                  <a:off x="4116388" y="1843088"/>
                  <a:ext cx="187325" cy="263525"/>
                </a:xfrm>
                <a:custGeom>
                  <a:avLst/>
                  <a:gdLst>
                    <a:gd name="T0" fmla="*/ 35 w 64"/>
                    <a:gd name="T1" fmla="*/ 90 h 90"/>
                    <a:gd name="T2" fmla="*/ 30 w 64"/>
                    <a:gd name="T3" fmla="*/ 90 h 90"/>
                    <a:gd name="T4" fmla="*/ 0 w 64"/>
                    <a:gd name="T5" fmla="*/ 60 h 90"/>
                    <a:gd name="T6" fmla="*/ 0 w 64"/>
                    <a:gd name="T7" fmla="*/ 30 h 90"/>
                    <a:gd name="T8" fmla="*/ 30 w 64"/>
                    <a:gd name="T9" fmla="*/ 0 h 90"/>
                    <a:gd name="T10" fmla="*/ 35 w 64"/>
                    <a:gd name="T11" fmla="*/ 0 h 90"/>
                    <a:gd name="T12" fmla="*/ 64 w 64"/>
                    <a:gd name="T13" fmla="*/ 30 h 90"/>
                    <a:gd name="T14" fmla="*/ 64 w 64"/>
                    <a:gd name="T15" fmla="*/ 60 h 90"/>
                    <a:gd name="T16" fmla="*/ 35 w 64"/>
                    <a:gd name="T17" fmla="*/ 90 h 90"/>
                    <a:gd name="T18" fmla="*/ 30 w 64"/>
                    <a:gd name="T19" fmla="*/ 12 h 90"/>
                    <a:gd name="T20" fmla="*/ 12 w 64"/>
                    <a:gd name="T21" fmla="*/ 30 h 90"/>
                    <a:gd name="T22" fmla="*/ 12 w 64"/>
                    <a:gd name="T23" fmla="*/ 60 h 90"/>
                    <a:gd name="T24" fmla="*/ 30 w 64"/>
                    <a:gd name="T25" fmla="*/ 78 h 90"/>
                    <a:gd name="T26" fmla="*/ 35 w 64"/>
                    <a:gd name="T27" fmla="*/ 78 h 90"/>
                    <a:gd name="T28" fmla="*/ 52 w 64"/>
                    <a:gd name="T29" fmla="*/ 60 h 90"/>
                    <a:gd name="T30" fmla="*/ 52 w 64"/>
                    <a:gd name="T31" fmla="*/ 30 h 90"/>
                    <a:gd name="T32" fmla="*/ 35 w 64"/>
                    <a:gd name="T33" fmla="*/ 12 h 90"/>
                    <a:gd name="T34" fmla="*/ 30 w 64"/>
                    <a:gd name="T35" fmla="*/ 1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64" h="90">
                      <a:moveTo>
                        <a:pt x="35" y="90"/>
                      </a:moveTo>
                      <a:cubicBezTo>
                        <a:pt x="30" y="90"/>
                        <a:pt x="30" y="90"/>
                        <a:pt x="30" y="90"/>
                      </a:cubicBezTo>
                      <a:cubicBezTo>
                        <a:pt x="13" y="90"/>
                        <a:pt x="0" y="76"/>
                        <a:pt x="0" y="6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14"/>
                        <a:pt x="13" y="0"/>
                        <a:pt x="30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51" y="0"/>
                        <a:pt x="64" y="14"/>
                        <a:pt x="64" y="3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4" y="76"/>
                        <a:pt x="51" y="90"/>
                        <a:pt x="35" y="90"/>
                      </a:cubicBezTo>
                      <a:close/>
                      <a:moveTo>
                        <a:pt x="30" y="12"/>
                      </a:moveTo>
                      <a:cubicBezTo>
                        <a:pt x="20" y="12"/>
                        <a:pt x="12" y="20"/>
                        <a:pt x="12" y="30"/>
                      </a:cubicBezTo>
                      <a:cubicBezTo>
                        <a:pt x="12" y="60"/>
                        <a:pt x="12" y="60"/>
                        <a:pt x="12" y="60"/>
                      </a:cubicBezTo>
                      <a:cubicBezTo>
                        <a:pt x="12" y="70"/>
                        <a:pt x="20" y="78"/>
                        <a:pt x="30" y="78"/>
                      </a:cubicBezTo>
                      <a:cubicBezTo>
                        <a:pt x="35" y="78"/>
                        <a:pt x="35" y="78"/>
                        <a:pt x="35" y="78"/>
                      </a:cubicBezTo>
                      <a:cubicBezTo>
                        <a:pt x="45" y="78"/>
                        <a:pt x="52" y="70"/>
                        <a:pt x="52" y="60"/>
                      </a:cubicBezTo>
                      <a:cubicBezTo>
                        <a:pt x="52" y="30"/>
                        <a:pt x="52" y="30"/>
                        <a:pt x="52" y="30"/>
                      </a:cubicBezTo>
                      <a:cubicBezTo>
                        <a:pt x="52" y="20"/>
                        <a:pt x="45" y="12"/>
                        <a:pt x="35" y="12"/>
                      </a:cubicBezTo>
                      <a:lnTo>
                        <a:pt x="3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" name="Freeform 281"/>
                <p:cNvSpPr>
                  <a:spLocks/>
                </p:cNvSpPr>
                <p:nvPr/>
              </p:nvSpPr>
              <p:spPr bwMode="auto">
                <a:xfrm>
                  <a:off x="4164013" y="2074863"/>
                  <a:ext cx="34925" cy="66675"/>
                </a:xfrm>
                <a:custGeom>
                  <a:avLst/>
                  <a:gdLst>
                    <a:gd name="T0" fmla="*/ 6 w 12"/>
                    <a:gd name="T1" fmla="*/ 23 h 23"/>
                    <a:gd name="T2" fmla="*/ 0 w 12"/>
                    <a:gd name="T3" fmla="*/ 17 h 23"/>
                    <a:gd name="T4" fmla="*/ 0 w 12"/>
                    <a:gd name="T5" fmla="*/ 6 h 23"/>
                    <a:gd name="T6" fmla="*/ 6 w 12"/>
                    <a:gd name="T7" fmla="*/ 0 h 23"/>
                    <a:gd name="T8" fmla="*/ 12 w 12"/>
                    <a:gd name="T9" fmla="*/ 6 h 23"/>
                    <a:gd name="T10" fmla="*/ 12 w 12"/>
                    <a:gd name="T11" fmla="*/ 17 h 23"/>
                    <a:gd name="T12" fmla="*/ 6 w 12"/>
                    <a:gd name="T13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23">
                      <a:moveTo>
                        <a:pt x="6" y="23"/>
                      </a:moveTo>
                      <a:cubicBezTo>
                        <a:pt x="2" y="23"/>
                        <a:pt x="0" y="20"/>
                        <a:pt x="0" y="17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2" y="0"/>
                        <a:pt x="6" y="0"/>
                      </a:cubicBezTo>
                      <a:cubicBezTo>
                        <a:pt x="9" y="0"/>
                        <a:pt x="12" y="3"/>
                        <a:pt x="12" y="6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2" y="20"/>
                        <a:pt x="9" y="23"/>
                        <a:pt x="6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" name="Freeform 282"/>
                <p:cNvSpPr>
                  <a:spLocks/>
                </p:cNvSpPr>
                <p:nvPr/>
              </p:nvSpPr>
              <p:spPr bwMode="auto">
                <a:xfrm>
                  <a:off x="4227513" y="2197100"/>
                  <a:ext cx="173038" cy="34925"/>
                </a:xfrm>
                <a:custGeom>
                  <a:avLst/>
                  <a:gdLst>
                    <a:gd name="T0" fmla="*/ 53 w 59"/>
                    <a:gd name="T1" fmla="*/ 12 h 12"/>
                    <a:gd name="T2" fmla="*/ 6 w 59"/>
                    <a:gd name="T3" fmla="*/ 12 h 12"/>
                    <a:gd name="T4" fmla="*/ 0 w 59"/>
                    <a:gd name="T5" fmla="*/ 6 h 12"/>
                    <a:gd name="T6" fmla="*/ 6 w 59"/>
                    <a:gd name="T7" fmla="*/ 0 h 12"/>
                    <a:gd name="T8" fmla="*/ 53 w 59"/>
                    <a:gd name="T9" fmla="*/ 0 h 12"/>
                    <a:gd name="T10" fmla="*/ 59 w 59"/>
                    <a:gd name="T11" fmla="*/ 6 h 12"/>
                    <a:gd name="T12" fmla="*/ 53 w 59"/>
                    <a:gd name="T13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" h="12">
                      <a:moveTo>
                        <a:pt x="53" y="12"/>
                      </a:move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3" y="12"/>
                        <a:pt x="0" y="10"/>
                        <a:pt x="0" y="6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56" y="0"/>
                        <a:pt x="59" y="3"/>
                        <a:pt x="59" y="6"/>
                      </a:cubicBezTo>
                      <a:cubicBezTo>
                        <a:pt x="59" y="10"/>
                        <a:pt x="56" y="12"/>
                        <a:pt x="5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7" name="Freeform 283"/>
                <p:cNvSpPr>
                  <a:spLocks/>
                </p:cNvSpPr>
                <p:nvPr/>
              </p:nvSpPr>
              <p:spPr bwMode="auto">
                <a:xfrm>
                  <a:off x="4225926" y="2074863"/>
                  <a:ext cx="174625" cy="157163"/>
                </a:xfrm>
                <a:custGeom>
                  <a:avLst/>
                  <a:gdLst>
                    <a:gd name="T0" fmla="*/ 54 w 60"/>
                    <a:gd name="T1" fmla="*/ 54 h 54"/>
                    <a:gd name="T2" fmla="*/ 48 w 60"/>
                    <a:gd name="T3" fmla="*/ 48 h 54"/>
                    <a:gd name="T4" fmla="*/ 48 w 60"/>
                    <a:gd name="T5" fmla="*/ 38 h 54"/>
                    <a:gd name="T6" fmla="*/ 5 w 60"/>
                    <a:gd name="T7" fmla="*/ 23 h 54"/>
                    <a:gd name="T8" fmla="*/ 0 w 60"/>
                    <a:gd name="T9" fmla="*/ 17 h 54"/>
                    <a:gd name="T10" fmla="*/ 0 w 60"/>
                    <a:gd name="T11" fmla="*/ 6 h 54"/>
                    <a:gd name="T12" fmla="*/ 6 w 60"/>
                    <a:gd name="T13" fmla="*/ 0 h 54"/>
                    <a:gd name="T14" fmla="*/ 12 w 60"/>
                    <a:gd name="T15" fmla="*/ 6 h 54"/>
                    <a:gd name="T16" fmla="*/ 12 w 60"/>
                    <a:gd name="T17" fmla="*/ 12 h 54"/>
                    <a:gd name="T18" fmla="*/ 60 w 60"/>
                    <a:gd name="T19" fmla="*/ 38 h 54"/>
                    <a:gd name="T20" fmla="*/ 60 w 60"/>
                    <a:gd name="T21" fmla="*/ 48 h 54"/>
                    <a:gd name="T22" fmla="*/ 54 w 60"/>
                    <a:gd name="T23" fmla="*/ 5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0" h="54">
                      <a:moveTo>
                        <a:pt x="54" y="54"/>
                      </a:moveTo>
                      <a:cubicBezTo>
                        <a:pt x="50" y="54"/>
                        <a:pt x="48" y="52"/>
                        <a:pt x="48" y="48"/>
                      </a:cubicBezTo>
                      <a:cubicBezTo>
                        <a:pt x="48" y="38"/>
                        <a:pt x="48" y="38"/>
                        <a:pt x="48" y="38"/>
                      </a:cubicBezTo>
                      <a:cubicBezTo>
                        <a:pt x="45" y="34"/>
                        <a:pt x="25" y="27"/>
                        <a:pt x="5" y="23"/>
                      </a:cubicBezTo>
                      <a:cubicBezTo>
                        <a:pt x="2" y="22"/>
                        <a:pt x="0" y="20"/>
                        <a:pt x="0" y="17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3" y="0"/>
                        <a:pt x="6" y="0"/>
                      </a:cubicBezTo>
                      <a:cubicBezTo>
                        <a:pt x="9" y="0"/>
                        <a:pt x="12" y="2"/>
                        <a:pt x="12" y="6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44" y="20"/>
                        <a:pt x="60" y="28"/>
                        <a:pt x="60" y="38"/>
                      </a:cubicBezTo>
                      <a:cubicBezTo>
                        <a:pt x="60" y="48"/>
                        <a:pt x="60" y="48"/>
                        <a:pt x="60" y="48"/>
                      </a:cubicBezTo>
                      <a:cubicBezTo>
                        <a:pt x="60" y="52"/>
                        <a:pt x="57" y="54"/>
                        <a:pt x="54" y="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65" name="Прямоугольник 64"/>
            <p:cNvSpPr/>
            <p:nvPr/>
          </p:nvSpPr>
          <p:spPr>
            <a:xfrm>
              <a:off x="633703" y="4819920"/>
              <a:ext cx="817227" cy="2443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клиент</a:t>
              </a:r>
            </a:p>
          </p:txBody>
        </p:sp>
      </p:grpSp>
      <p:grpSp>
        <p:nvGrpSpPr>
          <p:cNvPr id="118" name="Группа 117"/>
          <p:cNvGrpSpPr/>
          <p:nvPr/>
        </p:nvGrpSpPr>
        <p:grpSpPr>
          <a:xfrm>
            <a:off x="-1009" y="4317399"/>
            <a:ext cx="817227" cy="475253"/>
            <a:chOff x="-792725" y="4047737"/>
            <a:chExt cx="817227" cy="475253"/>
          </a:xfrm>
        </p:grpSpPr>
        <p:sp>
          <p:nvSpPr>
            <p:cNvPr id="119" name="Овал 118"/>
            <p:cNvSpPr/>
            <p:nvPr/>
          </p:nvSpPr>
          <p:spPr>
            <a:xfrm>
              <a:off x="-624029" y="4047737"/>
              <a:ext cx="475253" cy="475253"/>
            </a:xfrm>
            <a:prstGeom prst="ellipse">
              <a:avLst/>
            </a:prstGeom>
            <a:solidFill>
              <a:srgbClr val="2B60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0" name="Прямоугольник 119"/>
            <p:cNvSpPr/>
            <p:nvPr/>
          </p:nvSpPr>
          <p:spPr>
            <a:xfrm>
              <a:off x="-792725" y="4253256"/>
              <a:ext cx="817227" cy="2443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сумма</a:t>
              </a:r>
            </a:p>
          </p:txBody>
        </p:sp>
        <p:sp>
          <p:nvSpPr>
            <p:cNvPr id="121" name="Freeform 9"/>
            <p:cNvSpPr>
              <a:spLocks noEditPoints="1"/>
            </p:cNvSpPr>
            <p:nvPr/>
          </p:nvSpPr>
          <p:spPr bwMode="auto">
            <a:xfrm>
              <a:off x="-463612" y="4124529"/>
              <a:ext cx="164566" cy="173904"/>
            </a:xfrm>
            <a:custGeom>
              <a:avLst/>
              <a:gdLst>
                <a:gd name="T0" fmla="*/ 240 w 1477"/>
                <a:gd name="T1" fmla="*/ 188 h 1850"/>
                <a:gd name="T2" fmla="*/ 77 w 1477"/>
                <a:gd name="T3" fmla="*/ 577 h 1850"/>
                <a:gd name="T4" fmla="*/ 169 w 1477"/>
                <a:gd name="T5" fmla="*/ 970 h 1850"/>
                <a:gd name="T6" fmla="*/ 162 w 1477"/>
                <a:gd name="T7" fmla="*/ 1240 h 1850"/>
                <a:gd name="T8" fmla="*/ 0 w 1477"/>
                <a:gd name="T9" fmla="*/ 1631 h 1850"/>
                <a:gd name="T10" fmla="*/ 1243 w 1477"/>
                <a:gd name="T11" fmla="*/ 1396 h 1850"/>
                <a:gd name="T12" fmla="*/ 1399 w 1477"/>
                <a:gd name="T13" fmla="*/ 973 h 1850"/>
                <a:gd name="T14" fmla="*/ 1315 w 1477"/>
                <a:gd name="T15" fmla="*/ 611 h 1850"/>
                <a:gd name="T16" fmla="*/ 1472 w 1477"/>
                <a:gd name="T17" fmla="*/ 188 h 1850"/>
                <a:gd name="T18" fmla="*/ 386 w 1477"/>
                <a:gd name="T19" fmla="*/ 508 h 1850"/>
                <a:gd name="T20" fmla="*/ 271 w 1477"/>
                <a:gd name="T21" fmla="*/ 538 h 1850"/>
                <a:gd name="T22" fmla="*/ 693 w 1477"/>
                <a:gd name="T23" fmla="*/ 736 h 1850"/>
                <a:gd name="T24" fmla="*/ 477 w 1477"/>
                <a:gd name="T25" fmla="*/ 541 h 1850"/>
                <a:gd name="T26" fmla="*/ 598 w 1477"/>
                <a:gd name="T27" fmla="*/ 567 h 1850"/>
                <a:gd name="T28" fmla="*/ 689 w 1477"/>
                <a:gd name="T29" fmla="*/ 431 h 1850"/>
                <a:gd name="T30" fmla="*/ 689 w 1477"/>
                <a:gd name="T31" fmla="*/ 579 h 1850"/>
                <a:gd name="T32" fmla="*/ 1023 w 1477"/>
                <a:gd name="T33" fmla="*/ 431 h 1850"/>
                <a:gd name="T34" fmla="*/ 1163 w 1477"/>
                <a:gd name="T35" fmla="*/ 897 h 1850"/>
                <a:gd name="T36" fmla="*/ 1224 w 1477"/>
                <a:gd name="T37" fmla="*/ 846 h 1850"/>
                <a:gd name="T38" fmla="*/ 1113 w 1477"/>
                <a:gd name="T39" fmla="*/ 567 h 1850"/>
                <a:gd name="T40" fmla="*/ 1235 w 1477"/>
                <a:gd name="T41" fmla="*/ 541 h 1850"/>
                <a:gd name="T42" fmla="*/ 951 w 1477"/>
                <a:gd name="T43" fmla="*/ 956 h 1850"/>
                <a:gd name="T44" fmla="*/ 860 w 1477"/>
                <a:gd name="T45" fmla="*/ 820 h 1850"/>
                <a:gd name="T46" fmla="*/ 739 w 1477"/>
                <a:gd name="T47" fmla="*/ 826 h 1850"/>
                <a:gd name="T48" fmla="*/ 648 w 1477"/>
                <a:gd name="T49" fmla="*/ 974 h 1850"/>
                <a:gd name="T50" fmla="*/ 648 w 1477"/>
                <a:gd name="T51" fmla="*/ 826 h 1850"/>
                <a:gd name="T52" fmla="*/ 314 w 1477"/>
                <a:gd name="T53" fmla="*/ 930 h 1850"/>
                <a:gd name="T54" fmla="*/ 163 w 1477"/>
                <a:gd name="T55" fmla="*/ 729 h 1850"/>
                <a:gd name="T56" fmla="*/ 163 w 1477"/>
                <a:gd name="T57" fmla="*/ 846 h 1850"/>
                <a:gd name="T58" fmla="*/ 314 w 1477"/>
                <a:gd name="T59" fmla="*/ 1154 h 1850"/>
                <a:gd name="T60" fmla="*/ 253 w 1477"/>
                <a:gd name="T61" fmla="*/ 1126 h 1850"/>
                <a:gd name="T62" fmla="*/ 91 w 1477"/>
                <a:gd name="T63" fmla="*/ 1514 h 1850"/>
                <a:gd name="T64" fmla="*/ 364 w 1477"/>
                <a:gd name="T65" fmla="*/ 1741 h 1850"/>
                <a:gd name="T66" fmla="*/ 364 w 1477"/>
                <a:gd name="T67" fmla="*/ 1594 h 1850"/>
                <a:gd name="T68" fmla="*/ 454 w 1477"/>
                <a:gd name="T69" fmla="*/ 1752 h 1850"/>
                <a:gd name="T70" fmla="*/ 576 w 1477"/>
                <a:gd name="T71" fmla="*/ 1759 h 1850"/>
                <a:gd name="T72" fmla="*/ 784 w 1477"/>
                <a:gd name="T73" fmla="*/ 1462 h 1850"/>
                <a:gd name="T74" fmla="*/ 91 w 1477"/>
                <a:gd name="T75" fmla="*/ 1393 h 1850"/>
                <a:gd name="T76" fmla="*/ 526 w 1477"/>
                <a:gd name="T77" fmla="*/ 1206 h 1850"/>
                <a:gd name="T78" fmla="*/ 617 w 1477"/>
                <a:gd name="T79" fmla="*/ 1364 h 1850"/>
                <a:gd name="T80" fmla="*/ 738 w 1477"/>
                <a:gd name="T81" fmla="*/ 1370 h 1850"/>
                <a:gd name="T82" fmla="*/ 829 w 1477"/>
                <a:gd name="T83" fmla="*/ 1223 h 1850"/>
                <a:gd name="T84" fmla="*/ 829 w 1477"/>
                <a:gd name="T85" fmla="*/ 1370 h 1850"/>
                <a:gd name="T86" fmla="*/ 667 w 1477"/>
                <a:gd name="T87" fmla="*/ 1611 h 1850"/>
                <a:gd name="T88" fmla="*/ 1000 w 1477"/>
                <a:gd name="T89" fmla="*/ 1715 h 1850"/>
                <a:gd name="T90" fmla="*/ 1000 w 1477"/>
                <a:gd name="T91" fmla="*/ 1571 h 1850"/>
                <a:gd name="T92" fmla="*/ 1091 w 1477"/>
                <a:gd name="T93" fmla="*/ 1682 h 1850"/>
                <a:gd name="T94" fmla="*/ 1152 w 1477"/>
                <a:gd name="T95" fmla="*/ 1631 h 1850"/>
                <a:gd name="T96" fmla="*/ 1041 w 1477"/>
                <a:gd name="T97" fmla="*/ 1206 h 1850"/>
                <a:gd name="T98" fmla="*/ 1314 w 1477"/>
                <a:gd name="T99" fmla="*/ 1243 h 1850"/>
                <a:gd name="T100" fmla="*/ 1314 w 1477"/>
                <a:gd name="T101" fmla="*/ 1126 h 1850"/>
                <a:gd name="T102" fmla="*/ 254 w 1477"/>
                <a:gd name="T103" fmla="*/ 1006 h 1850"/>
                <a:gd name="T104" fmla="*/ 1314 w 1477"/>
                <a:gd name="T105" fmla="*/ 1005 h 1850"/>
                <a:gd name="T106" fmla="*/ 1326 w 1477"/>
                <a:gd name="T107" fmla="*/ 508 h 1850"/>
                <a:gd name="T108" fmla="*/ 1386 w 1477"/>
                <a:gd name="T109" fmla="*/ 458 h 1850"/>
                <a:gd name="T110" fmla="*/ 856 w 1477"/>
                <a:gd name="T111" fmla="*/ 91 h 1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77" h="1850">
                  <a:moveTo>
                    <a:pt x="1472" y="188"/>
                  </a:moveTo>
                  <a:cubicBezTo>
                    <a:pt x="1430" y="59"/>
                    <a:pt x="1133" y="0"/>
                    <a:pt x="856" y="0"/>
                  </a:cubicBezTo>
                  <a:cubicBezTo>
                    <a:pt x="578" y="0"/>
                    <a:pt x="282" y="59"/>
                    <a:pt x="240" y="188"/>
                  </a:cubicBezTo>
                  <a:cubicBezTo>
                    <a:pt x="237" y="194"/>
                    <a:pt x="234" y="201"/>
                    <a:pt x="234" y="208"/>
                  </a:cubicBezTo>
                  <a:cubicBezTo>
                    <a:pt x="234" y="455"/>
                    <a:pt x="234" y="455"/>
                    <a:pt x="234" y="455"/>
                  </a:cubicBezTo>
                  <a:cubicBezTo>
                    <a:pt x="131" y="493"/>
                    <a:pt x="90" y="538"/>
                    <a:pt x="77" y="577"/>
                  </a:cubicBezTo>
                  <a:cubicBezTo>
                    <a:pt x="74" y="583"/>
                    <a:pt x="72" y="590"/>
                    <a:pt x="72" y="597"/>
                  </a:cubicBezTo>
                  <a:cubicBezTo>
                    <a:pt x="72" y="846"/>
                    <a:pt x="72" y="846"/>
                    <a:pt x="72" y="846"/>
                  </a:cubicBezTo>
                  <a:cubicBezTo>
                    <a:pt x="72" y="897"/>
                    <a:pt x="109" y="938"/>
                    <a:pt x="169" y="970"/>
                  </a:cubicBezTo>
                  <a:cubicBezTo>
                    <a:pt x="168" y="971"/>
                    <a:pt x="168" y="972"/>
                    <a:pt x="168" y="973"/>
                  </a:cubicBezTo>
                  <a:cubicBezTo>
                    <a:pt x="164" y="980"/>
                    <a:pt x="162" y="986"/>
                    <a:pt x="162" y="993"/>
                  </a:cubicBezTo>
                  <a:cubicBezTo>
                    <a:pt x="162" y="1240"/>
                    <a:pt x="162" y="1240"/>
                    <a:pt x="162" y="1240"/>
                  </a:cubicBezTo>
                  <a:cubicBezTo>
                    <a:pt x="59" y="1278"/>
                    <a:pt x="18" y="1323"/>
                    <a:pt x="5" y="1362"/>
                  </a:cubicBezTo>
                  <a:cubicBezTo>
                    <a:pt x="2" y="1368"/>
                    <a:pt x="0" y="1375"/>
                    <a:pt x="0" y="1382"/>
                  </a:cubicBezTo>
                  <a:cubicBezTo>
                    <a:pt x="0" y="1631"/>
                    <a:pt x="0" y="1631"/>
                    <a:pt x="0" y="1631"/>
                  </a:cubicBezTo>
                  <a:cubicBezTo>
                    <a:pt x="0" y="1782"/>
                    <a:pt x="322" y="1850"/>
                    <a:pt x="621" y="1850"/>
                  </a:cubicBezTo>
                  <a:cubicBezTo>
                    <a:pt x="920" y="1850"/>
                    <a:pt x="1243" y="1782"/>
                    <a:pt x="1243" y="1631"/>
                  </a:cubicBezTo>
                  <a:cubicBezTo>
                    <a:pt x="1243" y="1396"/>
                    <a:pt x="1243" y="1396"/>
                    <a:pt x="1243" y="1396"/>
                  </a:cubicBezTo>
                  <a:cubicBezTo>
                    <a:pt x="1340" y="1361"/>
                    <a:pt x="1405" y="1310"/>
                    <a:pt x="1405" y="1243"/>
                  </a:cubicBezTo>
                  <a:cubicBezTo>
                    <a:pt x="1405" y="993"/>
                    <a:pt x="1405" y="993"/>
                    <a:pt x="1405" y="993"/>
                  </a:cubicBezTo>
                  <a:cubicBezTo>
                    <a:pt x="1405" y="986"/>
                    <a:pt x="1403" y="979"/>
                    <a:pt x="1399" y="973"/>
                  </a:cubicBezTo>
                  <a:cubicBezTo>
                    <a:pt x="1388" y="938"/>
                    <a:pt x="1358" y="907"/>
                    <a:pt x="1308" y="880"/>
                  </a:cubicBezTo>
                  <a:cubicBezTo>
                    <a:pt x="1312" y="869"/>
                    <a:pt x="1315" y="858"/>
                    <a:pt x="1315" y="846"/>
                  </a:cubicBezTo>
                  <a:cubicBezTo>
                    <a:pt x="1315" y="611"/>
                    <a:pt x="1315" y="611"/>
                    <a:pt x="1315" y="611"/>
                  </a:cubicBezTo>
                  <a:cubicBezTo>
                    <a:pt x="1413" y="576"/>
                    <a:pt x="1477" y="525"/>
                    <a:pt x="1477" y="458"/>
                  </a:cubicBezTo>
                  <a:cubicBezTo>
                    <a:pt x="1477" y="208"/>
                    <a:pt x="1477" y="208"/>
                    <a:pt x="1477" y="208"/>
                  </a:cubicBezTo>
                  <a:cubicBezTo>
                    <a:pt x="1477" y="201"/>
                    <a:pt x="1475" y="194"/>
                    <a:pt x="1472" y="188"/>
                  </a:cubicBezTo>
                  <a:close/>
                  <a:moveTo>
                    <a:pt x="325" y="341"/>
                  </a:moveTo>
                  <a:cubicBezTo>
                    <a:pt x="343" y="351"/>
                    <a:pt x="364" y="361"/>
                    <a:pt x="386" y="369"/>
                  </a:cubicBezTo>
                  <a:cubicBezTo>
                    <a:pt x="386" y="508"/>
                    <a:pt x="386" y="508"/>
                    <a:pt x="386" y="508"/>
                  </a:cubicBezTo>
                  <a:cubicBezTo>
                    <a:pt x="346" y="489"/>
                    <a:pt x="325" y="471"/>
                    <a:pt x="325" y="458"/>
                  </a:cubicBezTo>
                  <a:lnTo>
                    <a:pt x="325" y="341"/>
                  </a:lnTo>
                  <a:close/>
                  <a:moveTo>
                    <a:pt x="271" y="538"/>
                  </a:moveTo>
                  <a:cubicBezTo>
                    <a:pt x="363" y="633"/>
                    <a:pt x="616" y="677"/>
                    <a:pt x="856" y="677"/>
                  </a:cubicBezTo>
                  <a:cubicBezTo>
                    <a:pt x="969" y="677"/>
                    <a:pt x="1085" y="667"/>
                    <a:pt x="1186" y="647"/>
                  </a:cubicBezTo>
                  <a:cubicBezTo>
                    <a:pt x="1116" y="688"/>
                    <a:pt x="951" y="736"/>
                    <a:pt x="693" y="736"/>
                  </a:cubicBezTo>
                  <a:cubicBezTo>
                    <a:pt x="343" y="736"/>
                    <a:pt x="163" y="646"/>
                    <a:pt x="163" y="608"/>
                  </a:cubicBezTo>
                  <a:cubicBezTo>
                    <a:pt x="163" y="599"/>
                    <a:pt x="184" y="569"/>
                    <a:pt x="271" y="538"/>
                  </a:cubicBezTo>
                  <a:close/>
                  <a:moveTo>
                    <a:pt x="477" y="541"/>
                  </a:moveTo>
                  <a:cubicBezTo>
                    <a:pt x="477" y="397"/>
                    <a:pt x="477" y="397"/>
                    <a:pt x="477" y="397"/>
                  </a:cubicBezTo>
                  <a:cubicBezTo>
                    <a:pt x="515" y="407"/>
                    <a:pt x="556" y="415"/>
                    <a:pt x="598" y="421"/>
                  </a:cubicBezTo>
                  <a:cubicBezTo>
                    <a:pt x="598" y="567"/>
                    <a:pt x="598" y="567"/>
                    <a:pt x="598" y="567"/>
                  </a:cubicBezTo>
                  <a:cubicBezTo>
                    <a:pt x="552" y="560"/>
                    <a:pt x="511" y="551"/>
                    <a:pt x="477" y="541"/>
                  </a:cubicBezTo>
                  <a:close/>
                  <a:moveTo>
                    <a:pt x="689" y="579"/>
                  </a:moveTo>
                  <a:cubicBezTo>
                    <a:pt x="689" y="431"/>
                    <a:pt x="689" y="431"/>
                    <a:pt x="689" y="431"/>
                  </a:cubicBezTo>
                  <a:cubicBezTo>
                    <a:pt x="729" y="435"/>
                    <a:pt x="770" y="437"/>
                    <a:pt x="811" y="438"/>
                  </a:cubicBezTo>
                  <a:cubicBezTo>
                    <a:pt x="811" y="585"/>
                    <a:pt x="811" y="585"/>
                    <a:pt x="811" y="585"/>
                  </a:cubicBezTo>
                  <a:cubicBezTo>
                    <a:pt x="767" y="584"/>
                    <a:pt x="726" y="582"/>
                    <a:pt x="689" y="579"/>
                  </a:cubicBezTo>
                  <a:close/>
                  <a:moveTo>
                    <a:pt x="901" y="585"/>
                  </a:moveTo>
                  <a:cubicBezTo>
                    <a:pt x="901" y="438"/>
                    <a:pt x="901" y="438"/>
                    <a:pt x="901" y="438"/>
                  </a:cubicBezTo>
                  <a:cubicBezTo>
                    <a:pt x="942" y="437"/>
                    <a:pt x="983" y="435"/>
                    <a:pt x="1023" y="431"/>
                  </a:cubicBezTo>
                  <a:cubicBezTo>
                    <a:pt x="1023" y="579"/>
                    <a:pt x="1023" y="579"/>
                    <a:pt x="1023" y="579"/>
                  </a:cubicBezTo>
                  <a:cubicBezTo>
                    <a:pt x="985" y="582"/>
                    <a:pt x="945" y="584"/>
                    <a:pt x="901" y="585"/>
                  </a:cubicBezTo>
                  <a:close/>
                  <a:moveTo>
                    <a:pt x="1163" y="897"/>
                  </a:moveTo>
                  <a:cubicBezTo>
                    <a:pt x="1163" y="758"/>
                    <a:pt x="1163" y="758"/>
                    <a:pt x="1163" y="758"/>
                  </a:cubicBezTo>
                  <a:cubicBezTo>
                    <a:pt x="1186" y="749"/>
                    <a:pt x="1206" y="739"/>
                    <a:pt x="1224" y="729"/>
                  </a:cubicBezTo>
                  <a:cubicBezTo>
                    <a:pt x="1224" y="846"/>
                    <a:pt x="1224" y="846"/>
                    <a:pt x="1224" y="846"/>
                  </a:cubicBezTo>
                  <a:cubicBezTo>
                    <a:pt x="1224" y="859"/>
                    <a:pt x="1203" y="878"/>
                    <a:pt x="1163" y="897"/>
                  </a:cubicBezTo>
                  <a:close/>
                  <a:moveTo>
                    <a:pt x="1235" y="541"/>
                  </a:moveTo>
                  <a:cubicBezTo>
                    <a:pt x="1200" y="551"/>
                    <a:pt x="1160" y="560"/>
                    <a:pt x="1113" y="567"/>
                  </a:cubicBezTo>
                  <a:cubicBezTo>
                    <a:pt x="1113" y="421"/>
                    <a:pt x="1113" y="421"/>
                    <a:pt x="1113" y="421"/>
                  </a:cubicBezTo>
                  <a:cubicBezTo>
                    <a:pt x="1156" y="415"/>
                    <a:pt x="1197" y="407"/>
                    <a:pt x="1235" y="397"/>
                  </a:cubicBezTo>
                  <a:lnTo>
                    <a:pt x="1235" y="541"/>
                  </a:lnTo>
                  <a:close/>
                  <a:moveTo>
                    <a:pt x="1073" y="786"/>
                  </a:moveTo>
                  <a:cubicBezTo>
                    <a:pt x="1073" y="930"/>
                    <a:pt x="1073" y="930"/>
                    <a:pt x="1073" y="930"/>
                  </a:cubicBezTo>
                  <a:cubicBezTo>
                    <a:pt x="1038" y="939"/>
                    <a:pt x="997" y="948"/>
                    <a:pt x="951" y="956"/>
                  </a:cubicBezTo>
                  <a:cubicBezTo>
                    <a:pt x="951" y="809"/>
                    <a:pt x="951" y="809"/>
                    <a:pt x="951" y="809"/>
                  </a:cubicBezTo>
                  <a:cubicBezTo>
                    <a:pt x="994" y="803"/>
                    <a:pt x="1035" y="795"/>
                    <a:pt x="1073" y="786"/>
                  </a:cubicBezTo>
                  <a:close/>
                  <a:moveTo>
                    <a:pt x="860" y="820"/>
                  </a:moveTo>
                  <a:cubicBezTo>
                    <a:pt x="860" y="967"/>
                    <a:pt x="860" y="967"/>
                    <a:pt x="860" y="967"/>
                  </a:cubicBezTo>
                  <a:cubicBezTo>
                    <a:pt x="823" y="971"/>
                    <a:pt x="782" y="973"/>
                    <a:pt x="739" y="974"/>
                  </a:cubicBezTo>
                  <a:cubicBezTo>
                    <a:pt x="739" y="826"/>
                    <a:pt x="739" y="826"/>
                    <a:pt x="739" y="826"/>
                  </a:cubicBezTo>
                  <a:cubicBezTo>
                    <a:pt x="779" y="825"/>
                    <a:pt x="820" y="823"/>
                    <a:pt x="860" y="820"/>
                  </a:cubicBezTo>
                  <a:close/>
                  <a:moveTo>
                    <a:pt x="648" y="826"/>
                  </a:moveTo>
                  <a:cubicBezTo>
                    <a:pt x="648" y="974"/>
                    <a:pt x="648" y="974"/>
                    <a:pt x="648" y="974"/>
                  </a:cubicBezTo>
                  <a:cubicBezTo>
                    <a:pt x="605" y="973"/>
                    <a:pt x="564" y="971"/>
                    <a:pt x="526" y="967"/>
                  </a:cubicBezTo>
                  <a:cubicBezTo>
                    <a:pt x="526" y="820"/>
                    <a:pt x="526" y="820"/>
                    <a:pt x="526" y="820"/>
                  </a:cubicBezTo>
                  <a:cubicBezTo>
                    <a:pt x="566" y="823"/>
                    <a:pt x="607" y="825"/>
                    <a:pt x="648" y="826"/>
                  </a:cubicBezTo>
                  <a:close/>
                  <a:moveTo>
                    <a:pt x="436" y="809"/>
                  </a:moveTo>
                  <a:cubicBezTo>
                    <a:pt x="436" y="956"/>
                    <a:pt x="436" y="956"/>
                    <a:pt x="436" y="956"/>
                  </a:cubicBezTo>
                  <a:cubicBezTo>
                    <a:pt x="389" y="948"/>
                    <a:pt x="349" y="939"/>
                    <a:pt x="314" y="930"/>
                  </a:cubicBezTo>
                  <a:cubicBezTo>
                    <a:pt x="314" y="786"/>
                    <a:pt x="314" y="786"/>
                    <a:pt x="314" y="786"/>
                  </a:cubicBezTo>
                  <a:cubicBezTo>
                    <a:pt x="352" y="795"/>
                    <a:pt x="393" y="803"/>
                    <a:pt x="436" y="809"/>
                  </a:cubicBezTo>
                  <a:close/>
                  <a:moveTo>
                    <a:pt x="163" y="729"/>
                  </a:moveTo>
                  <a:cubicBezTo>
                    <a:pt x="181" y="739"/>
                    <a:pt x="201" y="749"/>
                    <a:pt x="223" y="758"/>
                  </a:cubicBezTo>
                  <a:cubicBezTo>
                    <a:pt x="223" y="897"/>
                    <a:pt x="223" y="897"/>
                    <a:pt x="223" y="897"/>
                  </a:cubicBezTo>
                  <a:cubicBezTo>
                    <a:pt x="183" y="878"/>
                    <a:pt x="163" y="859"/>
                    <a:pt x="163" y="846"/>
                  </a:cubicBezTo>
                  <a:lnTo>
                    <a:pt x="163" y="729"/>
                  </a:lnTo>
                  <a:close/>
                  <a:moveTo>
                    <a:pt x="253" y="1126"/>
                  </a:moveTo>
                  <a:cubicBezTo>
                    <a:pt x="271" y="1136"/>
                    <a:pt x="291" y="1146"/>
                    <a:pt x="314" y="1154"/>
                  </a:cubicBezTo>
                  <a:cubicBezTo>
                    <a:pt x="314" y="1293"/>
                    <a:pt x="314" y="1293"/>
                    <a:pt x="314" y="1293"/>
                  </a:cubicBezTo>
                  <a:cubicBezTo>
                    <a:pt x="274" y="1274"/>
                    <a:pt x="253" y="1256"/>
                    <a:pt x="253" y="1243"/>
                  </a:cubicBezTo>
                  <a:lnTo>
                    <a:pt x="253" y="1126"/>
                  </a:lnTo>
                  <a:close/>
                  <a:moveTo>
                    <a:pt x="151" y="1682"/>
                  </a:moveTo>
                  <a:cubicBezTo>
                    <a:pt x="111" y="1663"/>
                    <a:pt x="91" y="1644"/>
                    <a:pt x="91" y="1631"/>
                  </a:cubicBezTo>
                  <a:cubicBezTo>
                    <a:pt x="91" y="1514"/>
                    <a:pt x="91" y="1514"/>
                    <a:pt x="91" y="1514"/>
                  </a:cubicBezTo>
                  <a:cubicBezTo>
                    <a:pt x="109" y="1524"/>
                    <a:pt x="129" y="1534"/>
                    <a:pt x="151" y="1543"/>
                  </a:cubicBezTo>
                  <a:lnTo>
                    <a:pt x="151" y="1682"/>
                  </a:lnTo>
                  <a:close/>
                  <a:moveTo>
                    <a:pt x="364" y="1741"/>
                  </a:moveTo>
                  <a:cubicBezTo>
                    <a:pt x="317" y="1733"/>
                    <a:pt x="277" y="1724"/>
                    <a:pt x="242" y="1715"/>
                  </a:cubicBezTo>
                  <a:cubicBezTo>
                    <a:pt x="242" y="1571"/>
                    <a:pt x="242" y="1571"/>
                    <a:pt x="242" y="1571"/>
                  </a:cubicBezTo>
                  <a:cubicBezTo>
                    <a:pt x="280" y="1580"/>
                    <a:pt x="321" y="1588"/>
                    <a:pt x="364" y="1594"/>
                  </a:cubicBezTo>
                  <a:lnTo>
                    <a:pt x="364" y="1741"/>
                  </a:lnTo>
                  <a:close/>
                  <a:moveTo>
                    <a:pt x="576" y="1759"/>
                  </a:moveTo>
                  <a:cubicBezTo>
                    <a:pt x="533" y="1758"/>
                    <a:pt x="492" y="1756"/>
                    <a:pt x="454" y="1752"/>
                  </a:cubicBezTo>
                  <a:cubicBezTo>
                    <a:pt x="454" y="1605"/>
                    <a:pt x="454" y="1605"/>
                    <a:pt x="454" y="1605"/>
                  </a:cubicBezTo>
                  <a:cubicBezTo>
                    <a:pt x="494" y="1608"/>
                    <a:pt x="535" y="1610"/>
                    <a:pt x="576" y="1611"/>
                  </a:cubicBezTo>
                  <a:lnTo>
                    <a:pt x="576" y="1759"/>
                  </a:lnTo>
                  <a:close/>
                  <a:moveTo>
                    <a:pt x="91" y="1393"/>
                  </a:moveTo>
                  <a:cubicBezTo>
                    <a:pt x="91" y="1384"/>
                    <a:pt x="112" y="1354"/>
                    <a:pt x="199" y="1323"/>
                  </a:cubicBezTo>
                  <a:cubicBezTo>
                    <a:pt x="291" y="1418"/>
                    <a:pt x="544" y="1462"/>
                    <a:pt x="784" y="1462"/>
                  </a:cubicBezTo>
                  <a:cubicBezTo>
                    <a:pt x="897" y="1462"/>
                    <a:pt x="1013" y="1452"/>
                    <a:pt x="1114" y="1432"/>
                  </a:cubicBezTo>
                  <a:cubicBezTo>
                    <a:pt x="1044" y="1473"/>
                    <a:pt x="879" y="1521"/>
                    <a:pt x="621" y="1521"/>
                  </a:cubicBezTo>
                  <a:cubicBezTo>
                    <a:pt x="271" y="1521"/>
                    <a:pt x="91" y="1431"/>
                    <a:pt x="91" y="1393"/>
                  </a:cubicBezTo>
                  <a:close/>
                  <a:moveTo>
                    <a:pt x="404" y="1326"/>
                  </a:moveTo>
                  <a:cubicBezTo>
                    <a:pt x="404" y="1182"/>
                    <a:pt x="404" y="1182"/>
                    <a:pt x="404" y="1182"/>
                  </a:cubicBezTo>
                  <a:cubicBezTo>
                    <a:pt x="442" y="1192"/>
                    <a:pt x="483" y="1200"/>
                    <a:pt x="526" y="1206"/>
                  </a:cubicBezTo>
                  <a:cubicBezTo>
                    <a:pt x="526" y="1352"/>
                    <a:pt x="526" y="1352"/>
                    <a:pt x="526" y="1352"/>
                  </a:cubicBezTo>
                  <a:cubicBezTo>
                    <a:pt x="480" y="1345"/>
                    <a:pt x="439" y="1336"/>
                    <a:pt x="404" y="1326"/>
                  </a:cubicBezTo>
                  <a:close/>
                  <a:moveTo>
                    <a:pt x="617" y="1364"/>
                  </a:moveTo>
                  <a:cubicBezTo>
                    <a:pt x="617" y="1216"/>
                    <a:pt x="617" y="1216"/>
                    <a:pt x="617" y="1216"/>
                  </a:cubicBezTo>
                  <a:cubicBezTo>
                    <a:pt x="657" y="1220"/>
                    <a:pt x="698" y="1222"/>
                    <a:pt x="738" y="1223"/>
                  </a:cubicBezTo>
                  <a:cubicBezTo>
                    <a:pt x="738" y="1370"/>
                    <a:pt x="738" y="1370"/>
                    <a:pt x="738" y="1370"/>
                  </a:cubicBezTo>
                  <a:cubicBezTo>
                    <a:pt x="695" y="1369"/>
                    <a:pt x="654" y="1367"/>
                    <a:pt x="617" y="1364"/>
                  </a:cubicBezTo>
                  <a:close/>
                  <a:moveTo>
                    <a:pt x="829" y="1370"/>
                  </a:moveTo>
                  <a:cubicBezTo>
                    <a:pt x="829" y="1223"/>
                    <a:pt x="829" y="1223"/>
                    <a:pt x="829" y="1223"/>
                  </a:cubicBezTo>
                  <a:cubicBezTo>
                    <a:pt x="870" y="1222"/>
                    <a:pt x="911" y="1220"/>
                    <a:pt x="951" y="1216"/>
                  </a:cubicBezTo>
                  <a:cubicBezTo>
                    <a:pt x="951" y="1364"/>
                    <a:pt x="951" y="1364"/>
                    <a:pt x="951" y="1364"/>
                  </a:cubicBezTo>
                  <a:cubicBezTo>
                    <a:pt x="913" y="1367"/>
                    <a:pt x="872" y="1369"/>
                    <a:pt x="829" y="1370"/>
                  </a:cubicBezTo>
                  <a:close/>
                  <a:moveTo>
                    <a:pt x="788" y="1752"/>
                  </a:moveTo>
                  <a:cubicBezTo>
                    <a:pt x="751" y="1756"/>
                    <a:pt x="710" y="1758"/>
                    <a:pt x="667" y="1759"/>
                  </a:cubicBezTo>
                  <a:cubicBezTo>
                    <a:pt x="667" y="1611"/>
                    <a:pt x="667" y="1611"/>
                    <a:pt x="667" y="1611"/>
                  </a:cubicBezTo>
                  <a:cubicBezTo>
                    <a:pt x="707" y="1610"/>
                    <a:pt x="748" y="1608"/>
                    <a:pt x="788" y="1605"/>
                  </a:cubicBezTo>
                  <a:lnTo>
                    <a:pt x="788" y="1752"/>
                  </a:lnTo>
                  <a:close/>
                  <a:moveTo>
                    <a:pt x="1000" y="1715"/>
                  </a:moveTo>
                  <a:cubicBezTo>
                    <a:pt x="966" y="1724"/>
                    <a:pt x="925" y="1733"/>
                    <a:pt x="879" y="1741"/>
                  </a:cubicBezTo>
                  <a:cubicBezTo>
                    <a:pt x="879" y="1594"/>
                    <a:pt x="879" y="1594"/>
                    <a:pt x="879" y="1594"/>
                  </a:cubicBezTo>
                  <a:cubicBezTo>
                    <a:pt x="921" y="1588"/>
                    <a:pt x="963" y="1580"/>
                    <a:pt x="1000" y="1571"/>
                  </a:cubicBezTo>
                  <a:lnTo>
                    <a:pt x="1000" y="1715"/>
                  </a:lnTo>
                  <a:close/>
                  <a:moveTo>
                    <a:pt x="1152" y="1631"/>
                  </a:moveTo>
                  <a:cubicBezTo>
                    <a:pt x="1152" y="1644"/>
                    <a:pt x="1131" y="1663"/>
                    <a:pt x="1091" y="1682"/>
                  </a:cubicBezTo>
                  <a:cubicBezTo>
                    <a:pt x="1091" y="1543"/>
                    <a:pt x="1091" y="1543"/>
                    <a:pt x="1091" y="1543"/>
                  </a:cubicBezTo>
                  <a:cubicBezTo>
                    <a:pt x="1113" y="1534"/>
                    <a:pt x="1134" y="1524"/>
                    <a:pt x="1152" y="1514"/>
                  </a:cubicBezTo>
                  <a:lnTo>
                    <a:pt x="1152" y="1631"/>
                  </a:lnTo>
                  <a:close/>
                  <a:moveTo>
                    <a:pt x="1163" y="1326"/>
                  </a:moveTo>
                  <a:cubicBezTo>
                    <a:pt x="1128" y="1336"/>
                    <a:pt x="1088" y="1345"/>
                    <a:pt x="1041" y="1352"/>
                  </a:cubicBezTo>
                  <a:cubicBezTo>
                    <a:pt x="1041" y="1206"/>
                    <a:pt x="1041" y="1206"/>
                    <a:pt x="1041" y="1206"/>
                  </a:cubicBezTo>
                  <a:cubicBezTo>
                    <a:pt x="1084" y="1200"/>
                    <a:pt x="1125" y="1192"/>
                    <a:pt x="1163" y="1182"/>
                  </a:cubicBezTo>
                  <a:lnTo>
                    <a:pt x="1163" y="1326"/>
                  </a:lnTo>
                  <a:close/>
                  <a:moveTo>
                    <a:pt x="1314" y="1243"/>
                  </a:moveTo>
                  <a:cubicBezTo>
                    <a:pt x="1314" y="1256"/>
                    <a:pt x="1294" y="1274"/>
                    <a:pt x="1254" y="1293"/>
                  </a:cubicBezTo>
                  <a:cubicBezTo>
                    <a:pt x="1254" y="1154"/>
                    <a:pt x="1254" y="1154"/>
                    <a:pt x="1254" y="1154"/>
                  </a:cubicBezTo>
                  <a:cubicBezTo>
                    <a:pt x="1276" y="1146"/>
                    <a:pt x="1296" y="1136"/>
                    <a:pt x="1314" y="1126"/>
                  </a:cubicBezTo>
                  <a:lnTo>
                    <a:pt x="1314" y="1243"/>
                  </a:lnTo>
                  <a:close/>
                  <a:moveTo>
                    <a:pt x="784" y="1133"/>
                  </a:moveTo>
                  <a:cubicBezTo>
                    <a:pt x="439" y="1133"/>
                    <a:pt x="259" y="1046"/>
                    <a:pt x="254" y="1006"/>
                  </a:cubicBezTo>
                  <a:cubicBezTo>
                    <a:pt x="373" y="1046"/>
                    <a:pt x="536" y="1065"/>
                    <a:pt x="693" y="1065"/>
                  </a:cubicBezTo>
                  <a:cubicBezTo>
                    <a:pt x="911" y="1065"/>
                    <a:pt x="1139" y="1029"/>
                    <a:pt x="1249" y="951"/>
                  </a:cubicBezTo>
                  <a:cubicBezTo>
                    <a:pt x="1302" y="976"/>
                    <a:pt x="1314" y="998"/>
                    <a:pt x="1314" y="1005"/>
                  </a:cubicBezTo>
                  <a:cubicBezTo>
                    <a:pt x="1314" y="1043"/>
                    <a:pt x="1134" y="1133"/>
                    <a:pt x="784" y="1133"/>
                  </a:cubicBezTo>
                  <a:close/>
                  <a:moveTo>
                    <a:pt x="1386" y="458"/>
                  </a:moveTo>
                  <a:cubicBezTo>
                    <a:pt x="1386" y="471"/>
                    <a:pt x="1366" y="489"/>
                    <a:pt x="1326" y="508"/>
                  </a:cubicBezTo>
                  <a:cubicBezTo>
                    <a:pt x="1326" y="369"/>
                    <a:pt x="1326" y="369"/>
                    <a:pt x="1326" y="369"/>
                  </a:cubicBezTo>
                  <a:cubicBezTo>
                    <a:pt x="1348" y="361"/>
                    <a:pt x="1368" y="351"/>
                    <a:pt x="1386" y="341"/>
                  </a:cubicBezTo>
                  <a:lnTo>
                    <a:pt x="1386" y="458"/>
                  </a:lnTo>
                  <a:close/>
                  <a:moveTo>
                    <a:pt x="856" y="348"/>
                  </a:moveTo>
                  <a:cubicBezTo>
                    <a:pt x="506" y="348"/>
                    <a:pt x="325" y="258"/>
                    <a:pt x="325" y="220"/>
                  </a:cubicBezTo>
                  <a:cubicBezTo>
                    <a:pt x="325" y="181"/>
                    <a:pt x="506" y="91"/>
                    <a:pt x="856" y="91"/>
                  </a:cubicBezTo>
                  <a:cubicBezTo>
                    <a:pt x="1206" y="91"/>
                    <a:pt x="1386" y="181"/>
                    <a:pt x="1386" y="220"/>
                  </a:cubicBezTo>
                  <a:cubicBezTo>
                    <a:pt x="1386" y="258"/>
                    <a:pt x="1206" y="348"/>
                    <a:pt x="856" y="3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22" name="Группа 121"/>
          <p:cNvGrpSpPr/>
          <p:nvPr/>
        </p:nvGrpSpPr>
        <p:grpSpPr>
          <a:xfrm>
            <a:off x="38993" y="5187129"/>
            <a:ext cx="817227" cy="475253"/>
            <a:chOff x="2273440" y="5295480"/>
            <a:chExt cx="817227" cy="475253"/>
          </a:xfrm>
        </p:grpSpPr>
        <p:grpSp>
          <p:nvGrpSpPr>
            <p:cNvPr id="123" name="Группа 122"/>
            <p:cNvGrpSpPr/>
            <p:nvPr/>
          </p:nvGrpSpPr>
          <p:grpSpPr>
            <a:xfrm>
              <a:off x="2273440" y="5295480"/>
              <a:ext cx="817227" cy="475253"/>
              <a:chOff x="-792725" y="4047737"/>
              <a:chExt cx="817227" cy="475253"/>
            </a:xfrm>
          </p:grpSpPr>
          <p:sp>
            <p:nvSpPr>
              <p:cNvPr id="128" name="Овал 127"/>
              <p:cNvSpPr/>
              <p:nvPr/>
            </p:nvSpPr>
            <p:spPr>
              <a:xfrm>
                <a:off x="-624029" y="4047737"/>
                <a:ext cx="475253" cy="475253"/>
              </a:xfrm>
              <a:prstGeom prst="ellipse">
                <a:avLst/>
              </a:prstGeom>
              <a:solidFill>
                <a:srgbClr val="2B60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9" name="Прямоугольник 128"/>
              <p:cNvSpPr/>
              <p:nvPr/>
            </p:nvSpPr>
            <p:spPr>
              <a:xfrm>
                <a:off x="-792725" y="4253256"/>
                <a:ext cx="817227" cy="24439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8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срок</a:t>
                </a:r>
              </a:p>
            </p:txBody>
          </p:sp>
        </p:grpSp>
        <p:grpSp>
          <p:nvGrpSpPr>
            <p:cNvPr id="124" name="Group 39"/>
            <p:cNvGrpSpPr>
              <a:grpSpLocks noChangeAspect="1"/>
            </p:cNvGrpSpPr>
            <p:nvPr/>
          </p:nvGrpSpPr>
          <p:grpSpPr bwMode="auto">
            <a:xfrm>
              <a:off x="2615575" y="5399902"/>
              <a:ext cx="131234" cy="143868"/>
              <a:chOff x="-186" y="1572"/>
              <a:chExt cx="374" cy="410"/>
            </a:xfrm>
            <a:solidFill>
              <a:schemeClr val="bg1"/>
            </a:solidFill>
          </p:grpSpPr>
          <p:sp>
            <p:nvSpPr>
              <p:cNvPr id="125" name="Freeform 40"/>
              <p:cNvSpPr>
                <a:spLocks noEditPoints="1"/>
              </p:cNvSpPr>
              <p:nvPr/>
            </p:nvSpPr>
            <p:spPr bwMode="auto">
              <a:xfrm>
                <a:off x="-186" y="1572"/>
                <a:ext cx="374" cy="410"/>
              </a:xfrm>
              <a:custGeom>
                <a:avLst/>
                <a:gdLst>
                  <a:gd name="T0" fmla="*/ 148 w 155"/>
                  <a:gd name="T1" fmla="*/ 0 h 170"/>
                  <a:gd name="T2" fmla="*/ 142 w 155"/>
                  <a:gd name="T3" fmla="*/ 16 h 170"/>
                  <a:gd name="T4" fmla="*/ 108 w 155"/>
                  <a:gd name="T5" fmla="*/ 85 h 170"/>
                  <a:gd name="T6" fmla="*/ 142 w 155"/>
                  <a:gd name="T7" fmla="*/ 153 h 170"/>
                  <a:gd name="T8" fmla="*/ 149 w 155"/>
                  <a:gd name="T9" fmla="*/ 156 h 170"/>
                  <a:gd name="T10" fmla="*/ 152 w 155"/>
                  <a:gd name="T11" fmla="*/ 163 h 170"/>
                  <a:gd name="T12" fmla="*/ 146 w 155"/>
                  <a:gd name="T13" fmla="*/ 169 h 170"/>
                  <a:gd name="T14" fmla="*/ 141 w 155"/>
                  <a:gd name="T15" fmla="*/ 169 h 170"/>
                  <a:gd name="T16" fmla="*/ 15 w 155"/>
                  <a:gd name="T17" fmla="*/ 169 h 170"/>
                  <a:gd name="T18" fmla="*/ 3 w 155"/>
                  <a:gd name="T19" fmla="*/ 162 h 170"/>
                  <a:gd name="T20" fmla="*/ 13 w 155"/>
                  <a:gd name="T21" fmla="*/ 153 h 170"/>
                  <a:gd name="T22" fmla="*/ 47 w 155"/>
                  <a:gd name="T23" fmla="*/ 85 h 170"/>
                  <a:gd name="T24" fmla="*/ 13 w 155"/>
                  <a:gd name="T25" fmla="*/ 16 h 170"/>
                  <a:gd name="T26" fmla="*/ 8 w 155"/>
                  <a:gd name="T27" fmla="*/ 0 h 170"/>
                  <a:gd name="T28" fmla="*/ 148 w 155"/>
                  <a:gd name="T29" fmla="*/ 0 h 170"/>
                  <a:gd name="T30" fmla="*/ 127 w 155"/>
                  <a:gd name="T31" fmla="*/ 153 h 170"/>
                  <a:gd name="T32" fmla="*/ 126 w 155"/>
                  <a:gd name="T33" fmla="*/ 146 h 170"/>
                  <a:gd name="T34" fmla="*/ 96 w 155"/>
                  <a:gd name="T35" fmla="*/ 93 h 170"/>
                  <a:gd name="T36" fmla="*/ 96 w 155"/>
                  <a:gd name="T37" fmla="*/ 76 h 170"/>
                  <a:gd name="T38" fmla="*/ 124 w 155"/>
                  <a:gd name="T39" fmla="*/ 32 h 170"/>
                  <a:gd name="T40" fmla="*/ 128 w 155"/>
                  <a:gd name="T41" fmla="*/ 16 h 170"/>
                  <a:gd name="T42" fmla="*/ 28 w 155"/>
                  <a:gd name="T43" fmla="*/ 16 h 170"/>
                  <a:gd name="T44" fmla="*/ 29 w 155"/>
                  <a:gd name="T45" fmla="*/ 23 h 170"/>
                  <a:gd name="T46" fmla="*/ 59 w 155"/>
                  <a:gd name="T47" fmla="*/ 76 h 170"/>
                  <a:gd name="T48" fmla="*/ 59 w 155"/>
                  <a:gd name="T49" fmla="*/ 93 h 170"/>
                  <a:gd name="T50" fmla="*/ 32 w 155"/>
                  <a:gd name="T51" fmla="*/ 137 h 170"/>
                  <a:gd name="T52" fmla="*/ 28 w 155"/>
                  <a:gd name="T53" fmla="*/ 153 h 170"/>
                  <a:gd name="T54" fmla="*/ 127 w 155"/>
                  <a:gd name="T55" fmla="*/ 153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5" h="170">
                    <a:moveTo>
                      <a:pt x="148" y="0"/>
                    </a:moveTo>
                    <a:cubicBezTo>
                      <a:pt x="155" y="8"/>
                      <a:pt x="153" y="13"/>
                      <a:pt x="142" y="16"/>
                    </a:cubicBezTo>
                    <a:cubicBezTo>
                      <a:pt x="139" y="43"/>
                      <a:pt x="126" y="64"/>
                      <a:pt x="108" y="85"/>
                    </a:cubicBezTo>
                    <a:cubicBezTo>
                      <a:pt x="125" y="105"/>
                      <a:pt x="139" y="126"/>
                      <a:pt x="142" y="153"/>
                    </a:cubicBezTo>
                    <a:cubicBezTo>
                      <a:pt x="145" y="154"/>
                      <a:pt x="147" y="154"/>
                      <a:pt x="149" y="156"/>
                    </a:cubicBezTo>
                    <a:cubicBezTo>
                      <a:pt x="150" y="158"/>
                      <a:pt x="152" y="161"/>
                      <a:pt x="152" y="163"/>
                    </a:cubicBezTo>
                    <a:cubicBezTo>
                      <a:pt x="151" y="165"/>
                      <a:pt x="148" y="167"/>
                      <a:pt x="146" y="169"/>
                    </a:cubicBezTo>
                    <a:cubicBezTo>
                      <a:pt x="144" y="170"/>
                      <a:pt x="142" y="169"/>
                      <a:pt x="141" y="169"/>
                    </a:cubicBezTo>
                    <a:cubicBezTo>
                      <a:pt x="99" y="169"/>
                      <a:pt x="57" y="169"/>
                      <a:pt x="15" y="169"/>
                    </a:cubicBezTo>
                    <a:cubicBezTo>
                      <a:pt x="9" y="169"/>
                      <a:pt x="4" y="169"/>
                      <a:pt x="3" y="162"/>
                    </a:cubicBezTo>
                    <a:cubicBezTo>
                      <a:pt x="3" y="156"/>
                      <a:pt x="8" y="154"/>
                      <a:pt x="13" y="153"/>
                    </a:cubicBezTo>
                    <a:cubicBezTo>
                      <a:pt x="16" y="127"/>
                      <a:pt x="30" y="105"/>
                      <a:pt x="47" y="85"/>
                    </a:cubicBezTo>
                    <a:cubicBezTo>
                      <a:pt x="30" y="65"/>
                      <a:pt x="16" y="43"/>
                      <a:pt x="13" y="16"/>
                    </a:cubicBezTo>
                    <a:cubicBezTo>
                      <a:pt x="2" y="13"/>
                      <a:pt x="0" y="8"/>
                      <a:pt x="8" y="0"/>
                    </a:cubicBezTo>
                    <a:cubicBezTo>
                      <a:pt x="54" y="0"/>
                      <a:pt x="101" y="0"/>
                      <a:pt x="148" y="0"/>
                    </a:cubicBezTo>
                    <a:close/>
                    <a:moveTo>
                      <a:pt x="127" y="153"/>
                    </a:moveTo>
                    <a:cubicBezTo>
                      <a:pt x="127" y="151"/>
                      <a:pt x="127" y="149"/>
                      <a:pt x="126" y="146"/>
                    </a:cubicBezTo>
                    <a:cubicBezTo>
                      <a:pt x="122" y="125"/>
                      <a:pt x="110" y="109"/>
                      <a:pt x="96" y="93"/>
                    </a:cubicBezTo>
                    <a:cubicBezTo>
                      <a:pt x="90" y="86"/>
                      <a:pt x="90" y="83"/>
                      <a:pt x="96" y="76"/>
                    </a:cubicBezTo>
                    <a:cubicBezTo>
                      <a:pt x="107" y="63"/>
                      <a:pt x="118" y="49"/>
                      <a:pt x="124" y="32"/>
                    </a:cubicBezTo>
                    <a:cubicBezTo>
                      <a:pt x="125" y="27"/>
                      <a:pt x="126" y="22"/>
                      <a:pt x="128" y="16"/>
                    </a:cubicBezTo>
                    <a:cubicBezTo>
                      <a:pt x="94" y="16"/>
                      <a:pt x="61" y="16"/>
                      <a:pt x="28" y="16"/>
                    </a:cubicBezTo>
                    <a:cubicBezTo>
                      <a:pt x="28" y="19"/>
                      <a:pt x="29" y="21"/>
                      <a:pt x="29" y="23"/>
                    </a:cubicBezTo>
                    <a:cubicBezTo>
                      <a:pt x="33" y="44"/>
                      <a:pt x="46" y="60"/>
                      <a:pt x="59" y="76"/>
                    </a:cubicBezTo>
                    <a:cubicBezTo>
                      <a:pt x="65" y="84"/>
                      <a:pt x="65" y="86"/>
                      <a:pt x="59" y="93"/>
                    </a:cubicBezTo>
                    <a:cubicBezTo>
                      <a:pt x="48" y="106"/>
                      <a:pt x="37" y="120"/>
                      <a:pt x="32" y="137"/>
                    </a:cubicBezTo>
                    <a:cubicBezTo>
                      <a:pt x="30" y="142"/>
                      <a:pt x="29" y="148"/>
                      <a:pt x="28" y="153"/>
                    </a:cubicBezTo>
                    <a:cubicBezTo>
                      <a:pt x="61" y="153"/>
                      <a:pt x="94" y="153"/>
                      <a:pt x="127" y="1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6" name="Freeform 41"/>
              <p:cNvSpPr>
                <a:spLocks/>
              </p:cNvSpPr>
              <p:nvPr/>
            </p:nvSpPr>
            <p:spPr bwMode="auto">
              <a:xfrm>
                <a:off x="-99" y="1796"/>
                <a:ext cx="200" cy="133"/>
              </a:xfrm>
              <a:custGeom>
                <a:avLst/>
                <a:gdLst>
                  <a:gd name="T0" fmla="*/ 41 w 83"/>
                  <a:gd name="T1" fmla="*/ 55 h 55"/>
                  <a:gd name="T2" fmla="*/ 8 w 83"/>
                  <a:gd name="T3" fmla="*/ 55 h 55"/>
                  <a:gd name="T4" fmla="*/ 0 w 83"/>
                  <a:gd name="T5" fmla="*/ 53 h 55"/>
                  <a:gd name="T6" fmla="*/ 3 w 83"/>
                  <a:gd name="T7" fmla="*/ 45 h 55"/>
                  <a:gd name="T8" fmla="*/ 25 w 83"/>
                  <a:gd name="T9" fmla="*/ 22 h 55"/>
                  <a:gd name="T10" fmla="*/ 38 w 83"/>
                  <a:gd name="T11" fmla="*/ 4 h 55"/>
                  <a:gd name="T12" fmla="*/ 41 w 83"/>
                  <a:gd name="T13" fmla="*/ 0 h 55"/>
                  <a:gd name="T14" fmla="*/ 45 w 83"/>
                  <a:gd name="T15" fmla="*/ 4 h 55"/>
                  <a:gd name="T16" fmla="*/ 58 w 83"/>
                  <a:gd name="T17" fmla="*/ 22 h 55"/>
                  <a:gd name="T18" fmla="*/ 81 w 83"/>
                  <a:gd name="T19" fmla="*/ 46 h 55"/>
                  <a:gd name="T20" fmla="*/ 83 w 83"/>
                  <a:gd name="T21" fmla="*/ 53 h 55"/>
                  <a:gd name="T22" fmla="*/ 77 w 83"/>
                  <a:gd name="T23" fmla="*/ 55 h 55"/>
                  <a:gd name="T24" fmla="*/ 41 w 83"/>
                  <a:gd name="T25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55">
                    <a:moveTo>
                      <a:pt x="41" y="55"/>
                    </a:moveTo>
                    <a:cubicBezTo>
                      <a:pt x="30" y="55"/>
                      <a:pt x="19" y="55"/>
                      <a:pt x="8" y="55"/>
                    </a:cubicBezTo>
                    <a:cubicBezTo>
                      <a:pt x="5" y="55"/>
                      <a:pt x="3" y="53"/>
                      <a:pt x="0" y="53"/>
                    </a:cubicBezTo>
                    <a:cubicBezTo>
                      <a:pt x="1" y="50"/>
                      <a:pt x="1" y="47"/>
                      <a:pt x="3" y="45"/>
                    </a:cubicBezTo>
                    <a:cubicBezTo>
                      <a:pt x="10" y="37"/>
                      <a:pt x="17" y="29"/>
                      <a:pt x="25" y="22"/>
                    </a:cubicBezTo>
                    <a:cubicBezTo>
                      <a:pt x="31" y="16"/>
                      <a:pt x="37" y="12"/>
                      <a:pt x="38" y="4"/>
                    </a:cubicBezTo>
                    <a:cubicBezTo>
                      <a:pt x="39" y="2"/>
                      <a:pt x="40" y="1"/>
                      <a:pt x="41" y="0"/>
                    </a:cubicBezTo>
                    <a:cubicBezTo>
                      <a:pt x="43" y="1"/>
                      <a:pt x="45" y="2"/>
                      <a:pt x="45" y="4"/>
                    </a:cubicBezTo>
                    <a:cubicBezTo>
                      <a:pt x="46" y="12"/>
                      <a:pt x="52" y="16"/>
                      <a:pt x="58" y="22"/>
                    </a:cubicBezTo>
                    <a:cubicBezTo>
                      <a:pt x="66" y="29"/>
                      <a:pt x="74" y="38"/>
                      <a:pt x="81" y="46"/>
                    </a:cubicBezTo>
                    <a:cubicBezTo>
                      <a:pt x="82" y="48"/>
                      <a:pt x="83" y="51"/>
                      <a:pt x="83" y="53"/>
                    </a:cubicBezTo>
                    <a:cubicBezTo>
                      <a:pt x="82" y="54"/>
                      <a:pt x="79" y="55"/>
                      <a:pt x="77" y="55"/>
                    </a:cubicBezTo>
                    <a:cubicBezTo>
                      <a:pt x="65" y="55"/>
                      <a:pt x="53" y="55"/>
                      <a:pt x="41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7" name="Freeform 42"/>
              <p:cNvSpPr>
                <a:spLocks/>
              </p:cNvSpPr>
              <p:nvPr/>
            </p:nvSpPr>
            <p:spPr bwMode="auto">
              <a:xfrm>
                <a:off x="-55" y="1666"/>
                <a:ext cx="115" cy="109"/>
              </a:xfrm>
              <a:custGeom>
                <a:avLst/>
                <a:gdLst>
                  <a:gd name="T0" fmla="*/ 24 w 48"/>
                  <a:gd name="T1" fmla="*/ 0 h 45"/>
                  <a:gd name="T2" fmla="*/ 41 w 48"/>
                  <a:gd name="T3" fmla="*/ 0 h 45"/>
                  <a:gd name="T4" fmla="*/ 45 w 48"/>
                  <a:gd name="T5" fmla="*/ 7 h 45"/>
                  <a:gd name="T6" fmla="*/ 35 w 48"/>
                  <a:gd name="T7" fmla="*/ 25 h 45"/>
                  <a:gd name="T8" fmla="*/ 27 w 48"/>
                  <a:gd name="T9" fmla="*/ 41 h 45"/>
                  <a:gd name="T10" fmla="*/ 24 w 48"/>
                  <a:gd name="T11" fmla="*/ 45 h 45"/>
                  <a:gd name="T12" fmla="*/ 21 w 48"/>
                  <a:gd name="T13" fmla="*/ 43 h 45"/>
                  <a:gd name="T14" fmla="*/ 7 w 48"/>
                  <a:gd name="T15" fmla="*/ 18 h 45"/>
                  <a:gd name="T16" fmla="*/ 2 w 48"/>
                  <a:gd name="T17" fmla="*/ 7 h 45"/>
                  <a:gd name="T18" fmla="*/ 6 w 48"/>
                  <a:gd name="T19" fmla="*/ 0 h 45"/>
                  <a:gd name="T20" fmla="*/ 24 w 48"/>
                  <a:gd name="T2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5">
                    <a:moveTo>
                      <a:pt x="24" y="0"/>
                    </a:moveTo>
                    <a:cubicBezTo>
                      <a:pt x="30" y="0"/>
                      <a:pt x="35" y="0"/>
                      <a:pt x="41" y="0"/>
                    </a:cubicBezTo>
                    <a:cubicBezTo>
                      <a:pt x="45" y="0"/>
                      <a:pt x="48" y="2"/>
                      <a:pt x="45" y="7"/>
                    </a:cubicBezTo>
                    <a:cubicBezTo>
                      <a:pt x="42" y="13"/>
                      <a:pt x="39" y="19"/>
                      <a:pt x="35" y="25"/>
                    </a:cubicBezTo>
                    <a:cubicBezTo>
                      <a:pt x="33" y="30"/>
                      <a:pt x="30" y="36"/>
                      <a:pt x="27" y="41"/>
                    </a:cubicBezTo>
                    <a:cubicBezTo>
                      <a:pt x="26" y="43"/>
                      <a:pt x="25" y="44"/>
                      <a:pt x="24" y="45"/>
                    </a:cubicBezTo>
                    <a:cubicBezTo>
                      <a:pt x="23" y="45"/>
                      <a:pt x="21" y="43"/>
                      <a:pt x="21" y="43"/>
                    </a:cubicBezTo>
                    <a:cubicBezTo>
                      <a:pt x="20" y="32"/>
                      <a:pt x="12" y="26"/>
                      <a:pt x="7" y="18"/>
                    </a:cubicBezTo>
                    <a:cubicBezTo>
                      <a:pt x="5" y="14"/>
                      <a:pt x="4" y="10"/>
                      <a:pt x="2" y="7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12" y="0"/>
                      <a:pt x="18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30" name="Группа 129"/>
          <p:cNvGrpSpPr/>
          <p:nvPr/>
        </p:nvGrpSpPr>
        <p:grpSpPr>
          <a:xfrm>
            <a:off x="33517" y="5863587"/>
            <a:ext cx="817227" cy="475253"/>
            <a:chOff x="-795017" y="2692105"/>
            <a:chExt cx="817227" cy="475253"/>
          </a:xfrm>
        </p:grpSpPr>
        <p:grpSp>
          <p:nvGrpSpPr>
            <p:cNvPr id="131" name="Группа 130"/>
            <p:cNvGrpSpPr/>
            <p:nvPr/>
          </p:nvGrpSpPr>
          <p:grpSpPr>
            <a:xfrm>
              <a:off x="-795017" y="2692105"/>
              <a:ext cx="817227" cy="475253"/>
              <a:chOff x="-792725" y="4047737"/>
              <a:chExt cx="817227" cy="475253"/>
            </a:xfrm>
          </p:grpSpPr>
          <p:sp>
            <p:nvSpPr>
              <p:cNvPr id="139" name="Овал 138"/>
              <p:cNvSpPr/>
              <p:nvPr/>
            </p:nvSpPr>
            <p:spPr>
              <a:xfrm>
                <a:off x="-624029" y="4047737"/>
                <a:ext cx="475253" cy="475253"/>
              </a:xfrm>
              <a:prstGeom prst="ellipse">
                <a:avLst/>
              </a:prstGeom>
              <a:solidFill>
                <a:srgbClr val="2B60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0" name="Прямоугольник 139"/>
              <p:cNvSpPr/>
              <p:nvPr/>
            </p:nvSpPr>
            <p:spPr>
              <a:xfrm>
                <a:off x="-792725" y="4253256"/>
                <a:ext cx="817227" cy="24439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5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обеспечение</a:t>
                </a:r>
              </a:p>
            </p:txBody>
          </p:sp>
        </p:grpSp>
        <p:grpSp>
          <p:nvGrpSpPr>
            <p:cNvPr id="132" name="Group 1462"/>
            <p:cNvGrpSpPr/>
            <p:nvPr/>
          </p:nvGrpSpPr>
          <p:grpSpPr>
            <a:xfrm>
              <a:off x="-464841" y="2793202"/>
              <a:ext cx="153095" cy="161033"/>
              <a:chOff x="2489201" y="17492663"/>
              <a:chExt cx="379413" cy="500063"/>
            </a:xfrm>
            <a:solidFill>
              <a:schemeClr val="bg1"/>
            </a:solidFill>
          </p:grpSpPr>
          <p:sp>
            <p:nvSpPr>
              <p:cNvPr id="133" name="Freeform 584"/>
              <p:cNvSpPr>
                <a:spLocks/>
              </p:cNvSpPr>
              <p:nvPr/>
            </p:nvSpPr>
            <p:spPr bwMode="auto">
              <a:xfrm>
                <a:off x="2555876" y="17681575"/>
                <a:ext cx="246063" cy="36513"/>
              </a:xfrm>
              <a:custGeom>
                <a:avLst/>
                <a:gdLst>
                  <a:gd name="T0" fmla="*/ 78 w 84"/>
                  <a:gd name="T1" fmla="*/ 12 h 12"/>
                  <a:gd name="T2" fmla="*/ 6 w 84"/>
                  <a:gd name="T3" fmla="*/ 12 h 12"/>
                  <a:gd name="T4" fmla="*/ 0 w 84"/>
                  <a:gd name="T5" fmla="*/ 6 h 12"/>
                  <a:gd name="T6" fmla="*/ 6 w 84"/>
                  <a:gd name="T7" fmla="*/ 0 h 12"/>
                  <a:gd name="T8" fmla="*/ 78 w 84"/>
                  <a:gd name="T9" fmla="*/ 0 h 12"/>
                  <a:gd name="T10" fmla="*/ 84 w 84"/>
                  <a:gd name="T11" fmla="*/ 6 h 12"/>
                  <a:gd name="T12" fmla="*/ 78 w 8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2">
                    <a:moveTo>
                      <a:pt x="7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1" y="0"/>
                      <a:pt x="84" y="3"/>
                      <a:pt x="84" y="6"/>
                    </a:cubicBezTo>
                    <a:cubicBezTo>
                      <a:pt x="84" y="10"/>
                      <a:pt x="81" y="12"/>
                      <a:pt x="7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585"/>
              <p:cNvSpPr>
                <a:spLocks/>
              </p:cNvSpPr>
              <p:nvPr/>
            </p:nvSpPr>
            <p:spPr bwMode="auto">
              <a:xfrm>
                <a:off x="2555876" y="17740313"/>
                <a:ext cx="246063" cy="34925"/>
              </a:xfrm>
              <a:custGeom>
                <a:avLst/>
                <a:gdLst>
                  <a:gd name="T0" fmla="*/ 78 w 84"/>
                  <a:gd name="T1" fmla="*/ 12 h 12"/>
                  <a:gd name="T2" fmla="*/ 6 w 84"/>
                  <a:gd name="T3" fmla="*/ 12 h 12"/>
                  <a:gd name="T4" fmla="*/ 0 w 84"/>
                  <a:gd name="T5" fmla="*/ 6 h 12"/>
                  <a:gd name="T6" fmla="*/ 6 w 84"/>
                  <a:gd name="T7" fmla="*/ 0 h 12"/>
                  <a:gd name="T8" fmla="*/ 78 w 84"/>
                  <a:gd name="T9" fmla="*/ 0 h 12"/>
                  <a:gd name="T10" fmla="*/ 84 w 84"/>
                  <a:gd name="T11" fmla="*/ 6 h 12"/>
                  <a:gd name="T12" fmla="*/ 78 w 8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2">
                    <a:moveTo>
                      <a:pt x="7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1" y="0"/>
                      <a:pt x="84" y="3"/>
                      <a:pt x="84" y="6"/>
                    </a:cubicBezTo>
                    <a:cubicBezTo>
                      <a:pt x="84" y="10"/>
                      <a:pt x="81" y="12"/>
                      <a:pt x="7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Freeform 586"/>
              <p:cNvSpPr>
                <a:spLocks/>
              </p:cNvSpPr>
              <p:nvPr/>
            </p:nvSpPr>
            <p:spPr bwMode="auto">
              <a:xfrm>
                <a:off x="2555876" y="17799050"/>
                <a:ext cx="246063" cy="34925"/>
              </a:xfrm>
              <a:custGeom>
                <a:avLst/>
                <a:gdLst>
                  <a:gd name="T0" fmla="*/ 78 w 84"/>
                  <a:gd name="T1" fmla="*/ 12 h 12"/>
                  <a:gd name="T2" fmla="*/ 6 w 84"/>
                  <a:gd name="T3" fmla="*/ 12 h 12"/>
                  <a:gd name="T4" fmla="*/ 0 w 84"/>
                  <a:gd name="T5" fmla="*/ 6 h 12"/>
                  <a:gd name="T6" fmla="*/ 6 w 84"/>
                  <a:gd name="T7" fmla="*/ 0 h 12"/>
                  <a:gd name="T8" fmla="*/ 78 w 84"/>
                  <a:gd name="T9" fmla="*/ 0 h 12"/>
                  <a:gd name="T10" fmla="*/ 84 w 84"/>
                  <a:gd name="T11" fmla="*/ 6 h 12"/>
                  <a:gd name="T12" fmla="*/ 78 w 8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2">
                    <a:moveTo>
                      <a:pt x="7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1" y="0"/>
                      <a:pt x="84" y="3"/>
                      <a:pt x="84" y="6"/>
                    </a:cubicBezTo>
                    <a:cubicBezTo>
                      <a:pt x="84" y="10"/>
                      <a:pt x="81" y="12"/>
                      <a:pt x="7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587"/>
              <p:cNvSpPr>
                <a:spLocks/>
              </p:cNvSpPr>
              <p:nvPr/>
            </p:nvSpPr>
            <p:spPr bwMode="auto">
              <a:xfrm>
                <a:off x="2555876" y="17860963"/>
                <a:ext cx="141288" cy="34925"/>
              </a:xfrm>
              <a:custGeom>
                <a:avLst/>
                <a:gdLst>
                  <a:gd name="T0" fmla="*/ 42 w 48"/>
                  <a:gd name="T1" fmla="*/ 12 h 12"/>
                  <a:gd name="T2" fmla="*/ 6 w 48"/>
                  <a:gd name="T3" fmla="*/ 12 h 12"/>
                  <a:gd name="T4" fmla="*/ 0 w 48"/>
                  <a:gd name="T5" fmla="*/ 6 h 12"/>
                  <a:gd name="T6" fmla="*/ 6 w 48"/>
                  <a:gd name="T7" fmla="*/ 0 h 12"/>
                  <a:gd name="T8" fmla="*/ 42 w 48"/>
                  <a:gd name="T9" fmla="*/ 0 h 12"/>
                  <a:gd name="T10" fmla="*/ 48 w 48"/>
                  <a:gd name="T11" fmla="*/ 6 h 12"/>
                  <a:gd name="T12" fmla="*/ 42 w 4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2">
                    <a:moveTo>
                      <a:pt x="4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5" y="0"/>
                      <a:pt x="48" y="2"/>
                      <a:pt x="48" y="6"/>
                    </a:cubicBezTo>
                    <a:cubicBezTo>
                      <a:pt x="48" y="9"/>
                      <a:pt x="45" y="12"/>
                      <a:pt x="4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588"/>
              <p:cNvSpPr>
                <a:spLocks/>
              </p:cNvSpPr>
              <p:nvPr/>
            </p:nvSpPr>
            <p:spPr bwMode="auto">
              <a:xfrm>
                <a:off x="2489201" y="17492663"/>
                <a:ext cx="379413" cy="500063"/>
              </a:xfrm>
              <a:custGeom>
                <a:avLst/>
                <a:gdLst>
                  <a:gd name="T0" fmla="*/ 112 w 130"/>
                  <a:gd name="T1" fmla="*/ 171 h 171"/>
                  <a:gd name="T2" fmla="*/ 17 w 130"/>
                  <a:gd name="T3" fmla="*/ 171 h 171"/>
                  <a:gd name="T4" fmla="*/ 0 w 130"/>
                  <a:gd name="T5" fmla="*/ 153 h 171"/>
                  <a:gd name="T6" fmla="*/ 0 w 130"/>
                  <a:gd name="T7" fmla="*/ 18 h 171"/>
                  <a:gd name="T8" fmla="*/ 17 w 130"/>
                  <a:gd name="T9" fmla="*/ 0 h 171"/>
                  <a:gd name="T10" fmla="*/ 23 w 130"/>
                  <a:gd name="T11" fmla="*/ 6 h 171"/>
                  <a:gd name="T12" fmla="*/ 17 w 130"/>
                  <a:gd name="T13" fmla="*/ 12 h 171"/>
                  <a:gd name="T14" fmla="*/ 12 w 130"/>
                  <a:gd name="T15" fmla="*/ 18 h 171"/>
                  <a:gd name="T16" fmla="*/ 12 w 130"/>
                  <a:gd name="T17" fmla="*/ 153 h 171"/>
                  <a:gd name="T18" fmla="*/ 17 w 130"/>
                  <a:gd name="T19" fmla="*/ 159 h 171"/>
                  <a:gd name="T20" fmla="*/ 112 w 130"/>
                  <a:gd name="T21" fmla="*/ 159 h 171"/>
                  <a:gd name="T22" fmla="*/ 118 w 130"/>
                  <a:gd name="T23" fmla="*/ 153 h 171"/>
                  <a:gd name="T24" fmla="*/ 118 w 130"/>
                  <a:gd name="T25" fmla="*/ 18 h 171"/>
                  <a:gd name="T26" fmla="*/ 112 w 130"/>
                  <a:gd name="T27" fmla="*/ 12 h 171"/>
                  <a:gd name="T28" fmla="*/ 89 w 130"/>
                  <a:gd name="T29" fmla="*/ 12 h 171"/>
                  <a:gd name="T30" fmla="*/ 83 w 130"/>
                  <a:gd name="T31" fmla="*/ 6 h 171"/>
                  <a:gd name="T32" fmla="*/ 89 w 130"/>
                  <a:gd name="T33" fmla="*/ 0 h 171"/>
                  <a:gd name="T34" fmla="*/ 112 w 130"/>
                  <a:gd name="T35" fmla="*/ 0 h 171"/>
                  <a:gd name="T36" fmla="*/ 130 w 130"/>
                  <a:gd name="T37" fmla="*/ 18 h 171"/>
                  <a:gd name="T38" fmla="*/ 130 w 130"/>
                  <a:gd name="T39" fmla="*/ 153 h 171"/>
                  <a:gd name="T40" fmla="*/ 112 w 130"/>
                  <a:gd name="T41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0" h="171">
                    <a:moveTo>
                      <a:pt x="112" y="171"/>
                    </a:moveTo>
                    <a:cubicBezTo>
                      <a:pt x="17" y="171"/>
                      <a:pt x="17" y="171"/>
                      <a:pt x="17" y="171"/>
                    </a:cubicBezTo>
                    <a:cubicBezTo>
                      <a:pt x="8" y="171"/>
                      <a:pt x="0" y="163"/>
                      <a:pt x="0" y="1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7" y="0"/>
                    </a:cubicBezTo>
                    <a:cubicBezTo>
                      <a:pt x="21" y="0"/>
                      <a:pt x="23" y="3"/>
                      <a:pt x="23" y="6"/>
                    </a:cubicBezTo>
                    <a:cubicBezTo>
                      <a:pt x="23" y="9"/>
                      <a:pt x="21" y="12"/>
                      <a:pt x="17" y="12"/>
                    </a:cubicBezTo>
                    <a:cubicBezTo>
                      <a:pt x="14" y="12"/>
                      <a:pt x="12" y="14"/>
                      <a:pt x="12" y="18"/>
                    </a:cubicBezTo>
                    <a:cubicBezTo>
                      <a:pt x="12" y="153"/>
                      <a:pt x="12" y="153"/>
                      <a:pt x="12" y="153"/>
                    </a:cubicBezTo>
                    <a:cubicBezTo>
                      <a:pt x="12" y="156"/>
                      <a:pt x="14" y="159"/>
                      <a:pt x="17" y="159"/>
                    </a:cubicBezTo>
                    <a:cubicBezTo>
                      <a:pt x="112" y="159"/>
                      <a:pt x="112" y="159"/>
                      <a:pt x="112" y="159"/>
                    </a:cubicBezTo>
                    <a:cubicBezTo>
                      <a:pt x="116" y="159"/>
                      <a:pt x="118" y="156"/>
                      <a:pt x="118" y="153"/>
                    </a:cubicBezTo>
                    <a:cubicBezTo>
                      <a:pt x="118" y="18"/>
                      <a:pt x="118" y="18"/>
                      <a:pt x="118" y="18"/>
                    </a:cubicBezTo>
                    <a:cubicBezTo>
                      <a:pt x="118" y="14"/>
                      <a:pt x="116" y="12"/>
                      <a:pt x="112" y="12"/>
                    </a:cubicBezTo>
                    <a:cubicBezTo>
                      <a:pt x="89" y="12"/>
                      <a:pt x="89" y="12"/>
                      <a:pt x="89" y="12"/>
                    </a:cubicBezTo>
                    <a:cubicBezTo>
                      <a:pt x="86" y="12"/>
                      <a:pt x="83" y="9"/>
                      <a:pt x="83" y="6"/>
                    </a:cubicBezTo>
                    <a:cubicBezTo>
                      <a:pt x="83" y="3"/>
                      <a:pt x="86" y="0"/>
                      <a:pt x="89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22" y="0"/>
                      <a:pt x="130" y="8"/>
                      <a:pt x="130" y="18"/>
                    </a:cubicBezTo>
                    <a:cubicBezTo>
                      <a:pt x="130" y="153"/>
                      <a:pt x="130" y="153"/>
                      <a:pt x="130" y="153"/>
                    </a:cubicBezTo>
                    <a:cubicBezTo>
                      <a:pt x="130" y="163"/>
                      <a:pt x="122" y="171"/>
                      <a:pt x="112" y="1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589"/>
              <p:cNvSpPr>
                <a:spLocks/>
              </p:cNvSpPr>
              <p:nvPr/>
            </p:nvSpPr>
            <p:spPr bwMode="auto">
              <a:xfrm>
                <a:off x="2573338" y="17492663"/>
                <a:ext cx="141288" cy="142875"/>
              </a:xfrm>
              <a:custGeom>
                <a:avLst/>
                <a:gdLst>
                  <a:gd name="T0" fmla="*/ 32 w 48"/>
                  <a:gd name="T1" fmla="*/ 49 h 49"/>
                  <a:gd name="T2" fmla="*/ 16 w 48"/>
                  <a:gd name="T3" fmla="*/ 49 h 49"/>
                  <a:gd name="T4" fmla="*/ 0 w 48"/>
                  <a:gd name="T5" fmla="*/ 32 h 49"/>
                  <a:gd name="T6" fmla="*/ 0 w 48"/>
                  <a:gd name="T7" fmla="*/ 6 h 49"/>
                  <a:gd name="T8" fmla="*/ 6 w 48"/>
                  <a:gd name="T9" fmla="*/ 0 h 49"/>
                  <a:gd name="T10" fmla="*/ 12 w 48"/>
                  <a:gd name="T11" fmla="*/ 6 h 49"/>
                  <a:gd name="T12" fmla="*/ 12 w 48"/>
                  <a:gd name="T13" fmla="*/ 32 h 49"/>
                  <a:gd name="T14" fmla="*/ 16 w 48"/>
                  <a:gd name="T15" fmla="*/ 37 h 49"/>
                  <a:gd name="T16" fmla="*/ 32 w 48"/>
                  <a:gd name="T17" fmla="*/ 37 h 49"/>
                  <a:gd name="T18" fmla="*/ 36 w 48"/>
                  <a:gd name="T19" fmla="*/ 32 h 49"/>
                  <a:gd name="T20" fmla="*/ 36 w 48"/>
                  <a:gd name="T21" fmla="*/ 6 h 49"/>
                  <a:gd name="T22" fmla="*/ 42 w 48"/>
                  <a:gd name="T23" fmla="*/ 0 h 49"/>
                  <a:gd name="T24" fmla="*/ 48 w 48"/>
                  <a:gd name="T25" fmla="*/ 6 h 49"/>
                  <a:gd name="T26" fmla="*/ 48 w 48"/>
                  <a:gd name="T27" fmla="*/ 32 h 49"/>
                  <a:gd name="T28" fmla="*/ 32 w 48"/>
                  <a:gd name="T29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8" h="49">
                    <a:moveTo>
                      <a:pt x="32" y="49"/>
                    </a:moveTo>
                    <a:cubicBezTo>
                      <a:pt x="16" y="49"/>
                      <a:pt x="16" y="49"/>
                      <a:pt x="16" y="49"/>
                    </a:cubicBezTo>
                    <a:cubicBezTo>
                      <a:pt x="7" y="49"/>
                      <a:pt x="0" y="42"/>
                      <a:pt x="0" y="3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5"/>
                      <a:pt x="14" y="37"/>
                      <a:pt x="16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7"/>
                      <a:pt x="36" y="35"/>
                      <a:pt x="36" y="32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3"/>
                      <a:pt x="39" y="0"/>
                      <a:pt x="42" y="0"/>
                    </a:cubicBezTo>
                    <a:cubicBezTo>
                      <a:pt x="46" y="0"/>
                      <a:pt x="48" y="3"/>
                      <a:pt x="48" y="6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42"/>
                      <a:pt x="41" y="49"/>
                      <a:pt x="32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55" name="Прямоугольник 54"/>
          <p:cNvSpPr/>
          <p:nvPr/>
        </p:nvSpPr>
        <p:spPr>
          <a:xfrm>
            <a:off x="5555667" y="1473908"/>
            <a:ext cx="3651176" cy="15799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Инвестиционные цели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приобретение объектов коммерческой недвижимости, молодняка с/х животных, автотранспорта, техники, оборудования, земель с/х назначения, теплиц и </a:t>
            </a:r>
            <a:r>
              <a:rPr lang="ru-RU" sz="1000" dirty="0" err="1">
                <a:latin typeface="Arial" panose="020B0604020202020204" pitchFamily="34" charset="0"/>
                <a:cs typeface="Arial" panose="020B0604020202020204" pitchFamily="34" charset="0"/>
              </a:rPr>
              <a:t>тд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ru-RU" sz="10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Текущие цели (пополнение оборотных средств): </a:t>
            </a:r>
          </a:p>
          <a:p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приобретение горюче-смазочных материалов, удобрений, средств и защиты растений, семян и посадочного материала ветеринарных препаратов, молодняка с/х животных на откорм,  рыбопосадочного материала и </a:t>
            </a:r>
            <a:r>
              <a:rPr lang="ru-RU" sz="1000" dirty="0" err="1">
                <a:latin typeface="Arial" panose="020B0604020202020204" pitchFamily="34" charset="0"/>
                <a:cs typeface="Arial" panose="020B0604020202020204" pitchFamily="34" charset="0"/>
              </a:rPr>
              <a:t>тд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5209089" y="3212016"/>
            <a:ext cx="3997754" cy="281615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180000" indent="-180000" defTabSz="914206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9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собственное участие заемщика – не менее 50% от бюджета проекта</a:t>
            </a:r>
          </a:p>
          <a:p>
            <a:pPr marL="180000" indent="-180000" defTabSz="914206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9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собственное участие заемщика может быть обеспечено в виде имущественного вклада и/или денежного вклада</a:t>
            </a:r>
          </a:p>
          <a:p>
            <a:pPr marL="180000" indent="-180000" defTabSz="914206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9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возможно предоставление кредитов с льготной процентной ставкой</a:t>
            </a:r>
          </a:p>
          <a:p>
            <a:pPr marL="180000" indent="-180000" defTabSz="914206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9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возможна отсрочка по погашению основного долга в зависимости от срока кредитования</a:t>
            </a:r>
          </a:p>
          <a:p>
            <a:pPr marL="180000" indent="-180000" defTabSz="914206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9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возможен досрочный возврат кредита с уплатой комиссии</a:t>
            </a:r>
          </a:p>
          <a:p>
            <a:pPr marL="180000" indent="-180000" defTabSz="914206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9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предусмотрено страхование заемщиком залогового </a:t>
            </a:r>
            <a:r>
              <a:rPr lang="ru-RU" sz="9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обеспечения</a:t>
            </a:r>
          </a:p>
          <a:p>
            <a:pPr marL="180000" indent="-180000" defTabSz="914206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9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предусмотрено поддержание чистых кредитовых оборотов по счетам в </a:t>
            </a:r>
            <a:r>
              <a:rPr lang="ru-RU" sz="9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Банке</a:t>
            </a:r>
          </a:p>
        </p:txBody>
      </p:sp>
      <p:sp>
        <p:nvSpPr>
          <p:cNvPr id="62" name="Прямоугольник 61"/>
          <p:cNvSpPr/>
          <p:nvPr/>
        </p:nvSpPr>
        <p:spPr>
          <a:xfrm>
            <a:off x="709865" y="3112539"/>
            <a:ext cx="3766885" cy="864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08000" indent="-1080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КФХ-ЮЛ/КФХ-ИП</a:t>
            </a:r>
          </a:p>
          <a:p>
            <a:pPr marL="108000" indent="-1080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отраслевая специализация клиента – производство и/или переработка с/х продукции</a:t>
            </a:r>
          </a:p>
          <a:p>
            <a:pPr marL="108000" indent="-108000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КФХ – участник Региональной программы, </a:t>
            </a:r>
            <a:b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получивший грант по причине дефицита бюджетных средств</a:t>
            </a:r>
            <a:endParaRPr lang="ru-RU" sz="1000" b="1" dirty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724155" y="4286637"/>
            <a:ext cx="4311656" cy="7398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08000" indent="-108000" defTabSz="914206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инвестиционные цели - до </a:t>
            </a:r>
            <a:r>
              <a:rPr lang="en-US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 руб. </a:t>
            </a:r>
          </a:p>
          <a:p>
            <a:pPr marL="108000" indent="-108000" defTabSz="914206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текущие (оборотные) цели - до </a:t>
            </a:r>
            <a:r>
              <a:rPr lang="en-US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 руб.</a:t>
            </a:r>
          </a:p>
          <a:p>
            <a:pPr marL="108000" indent="-108000" defTabSz="914206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инвестиционные и текущие (оборотные) цели – до 5 млн. </a:t>
            </a:r>
          </a:p>
          <a:p>
            <a:pPr defTabSz="914206">
              <a:spcBef>
                <a:spcPts val="400"/>
              </a:spcBef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руб., в том числе на текущие (оборотные) цели – до 3 млн руб.</a:t>
            </a:r>
          </a:p>
        </p:txBody>
      </p:sp>
      <p:sp>
        <p:nvSpPr>
          <p:cNvPr id="75" name="Прямоугольник 74"/>
          <p:cNvSpPr/>
          <p:nvPr/>
        </p:nvSpPr>
        <p:spPr>
          <a:xfrm>
            <a:off x="816218" y="5792938"/>
            <a:ext cx="374514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оручительство регионального гарантийного фонда, залог недвижимости, транспорта, оборудования, имущества, приобретаемого за счет кредитных средств Банка, товары в обороте.</a:t>
            </a:r>
            <a:endParaRPr lang="ru-RU" sz="1000" b="1" dirty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761637" y="5248331"/>
            <a:ext cx="5203969" cy="406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08000" indent="-108000" defTabSz="914206">
              <a:buFont typeface="Arial" panose="020B0604020202020204" pitchFamily="34" charset="0"/>
              <a:buChar char="•"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инвестиционные цели - до 10 лет </a:t>
            </a:r>
          </a:p>
          <a:p>
            <a:pPr marL="108000" indent="-108000" defTabSz="914206">
              <a:buFont typeface="Arial" panose="020B0604020202020204" pitchFamily="34" charset="0"/>
              <a:buChar char="•"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пополнение оборотных средств - до 2 лет</a:t>
            </a:r>
            <a:endParaRPr lang="ru-RU" sz="1000" b="1" dirty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025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41"/>
          <p:cNvSpPr>
            <a:spLocks noChangeArrowheads="1"/>
          </p:cNvSpPr>
          <p:nvPr/>
        </p:nvSpPr>
        <p:spPr bwMode="auto">
          <a:xfrm>
            <a:off x="334281" y="20272"/>
            <a:ext cx="5188193" cy="1144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lvl="0" algn="ctr">
              <a:lnSpc>
                <a:spcPct val="90000"/>
              </a:lnSpc>
              <a:spcBef>
                <a:spcPct val="0"/>
              </a:spcBef>
            </a:pPr>
            <a:r>
              <a:rPr lang="ru-RU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УСЛУГИ</a:t>
            </a:r>
          </a:p>
          <a:p>
            <a:pPr lvl="0" algn="ctr">
              <a:lnSpc>
                <a:spcPct val="90000"/>
              </a:lnSpc>
              <a:spcBef>
                <a:spcPct val="0"/>
              </a:spcBef>
            </a:pPr>
            <a:r>
              <a:rPr lang="ru-RU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РАМКАХ ТАРИФНЫХ ПЛАНОВ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DF61C1-2457-E848-BB6B-E1DA9A549776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Пятиугольник 3"/>
          <p:cNvSpPr/>
          <p:nvPr/>
        </p:nvSpPr>
        <p:spPr>
          <a:xfrm>
            <a:off x="63928" y="1498429"/>
            <a:ext cx="4608512" cy="936104"/>
          </a:xfrm>
          <a:prstGeom prst="homePlate">
            <a:avLst/>
          </a:prstGeom>
          <a:solidFill>
            <a:srgbClr val="2B6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Пятиугольник 21"/>
          <p:cNvSpPr/>
          <p:nvPr/>
        </p:nvSpPr>
        <p:spPr>
          <a:xfrm flipH="1">
            <a:off x="4506593" y="1681095"/>
            <a:ext cx="4788024" cy="936104"/>
          </a:xfrm>
          <a:prstGeom prst="homePlate">
            <a:avLst/>
          </a:prstGeom>
          <a:solidFill>
            <a:srgbClr val="F8D3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202381"/>
            <a:ext cx="127856" cy="302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9100852" y="1858579"/>
            <a:ext cx="127856" cy="302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90849" y="1194966"/>
            <a:ext cx="864096" cy="86409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262" y="1063370"/>
            <a:ext cx="829117" cy="966996"/>
          </a:xfrm>
          <a:prstGeom prst="rect">
            <a:avLst/>
          </a:prstGeom>
        </p:spPr>
      </p:pic>
      <p:sp>
        <p:nvSpPr>
          <p:cNvPr id="32" name="Freeform 50"/>
          <p:cNvSpPr>
            <a:spLocks noEditPoints="1"/>
          </p:cNvSpPr>
          <p:nvPr/>
        </p:nvSpPr>
        <p:spPr bwMode="auto">
          <a:xfrm>
            <a:off x="5053884" y="2064968"/>
            <a:ext cx="528160" cy="527184"/>
          </a:xfrm>
          <a:custGeom>
            <a:avLst/>
            <a:gdLst>
              <a:gd name="T0" fmla="*/ 4593 w 5497"/>
              <a:gd name="T1" fmla="*/ 1614 h 5487"/>
              <a:gd name="T2" fmla="*/ 5457 w 5497"/>
              <a:gd name="T3" fmla="*/ 750 h 5487"/>
              <a:gd name="T4" fmla="*/ 5458 w 5497"/>
              <a:gd name="T5" fmla="*/ 608 h 5487"/>
              <a:gd name="T6" fmla="*/ 5390 w 5497"/>
              <a:gd name="T7" fmla="*/ 579 h 5487"/>
              <a:gd name="T8" fmla="*/ 5393 w 5497"/>
              <a:gd name="T9" fmla="*/ 585 h 5487"/>
              <a:gd name="T10" fmla="*/ 4923 w 5497"/>
              <a:gd name="T11" fmla="*/ 569 h 5487"/>
              <a:gd name="T12" fmla="*/ 4907 w 5497"/>
              <a:gd name="T13" fmla="*/ 99 h 5487"/>
              <a:gd name="T14" fmla="*/ 4804 w 5497"/>
              <a:gd name="T15" fmla="*/ 2 h 5487"/>
              <a:gd name="T16" fmla="*/ 4736 w 5497"/>
              <a:gd name="T17" fmla="*/ 32 h 5487"/>
              <a:gd name="T18" fmla="*/ 3873 w 5497"/>
              <a:gd name="T19" fmla="*/ 891 h 5487"/>
              <a:gd name="T20" fmla="*/ 3844 w 5497"/>
              <a:gd name="T21" fmla="*/ 965 h 5487"/>
              <a:gd name="T22" fmla="*/ 3844 w 5497"/>
              <a:gd name="T23" fmla="*/ 1065 h 5487"/>
              <a:gd name="T24" fmla="*/ 706 w 5497"/>
              <a:gd name="T25" fmla="*/ 1643 h 5487"/>
              <a:gd name="T26" fmla="*/ 1284 w 5497"/>
              <a:gd name="T27" fmla="*/ 4780 h 5487"/>
              <a:gd name="T28" fmla="*/ 4422 w 5497"/>
              <a:gd name="T29" fmla="*/ 4202 h 5487"/>
              <a:gd name="T30" fmla="*/ 4422 w 5497"/>
              <a:gd name="T31" fmla="*/ 1643 h 5487"/>
              <a:gd name="T32" fmla="*/ 4522 w 5497"/>
              <a:gd name="T33" fmla="*/ 1643 h 5487"/>
              <a:gd name="T34" fmla="*/ 4593 w 5497"/>
              <a:gd name="T35" fmla="*/ 1614 h 5487"/>
              <a:gd name="T36" fmla="*/ 4623 w 5497"/>
              <a:gd name="T37" fmla="*/ 2924 h 5487"/>
              <a:gd name="T38" fmla="*/ 2568 w 5497"/>
              <a:gd name="T39" fmla="*/ 4984 h 5487"/>
              <a:gd name="T40" fmla="*/ 507 w 5497"/>
              <a:gd name="T41" fmla="*/ 2929 h 5487"/>
              <a:gd name="T42" fmla="*/ 2562 w 5497"/>
              <a:gd name="T43" fmla="*/ 868 h 5487"/>
              <a:gd name="T44" fmla="*/ 3856 w 5497"/>
              <a:gd name="T45" fmla="*/ 1324 h 5487"/>
              <a:gd name="T46" fmla="*/ 3861 w 5497"/>
              <a:gd name="T47" fmla="*/ 1491 h 5487"/>
              <a:gd name="T48" fmla="*/ 3461 w 5497"/>
              <a:gd name="T49" fmla="*/ 1891 h 5487"/>
              <a:gd name="T50" fmla="*/ 1528 w 5497"/>
              <a:gd name="T51" fmla="*/ 2018 h 5487"/>
              <a:gd name="T52" fmla="*/ 1655 w 5497"/>
              <a:gd name="T53" fmla="*/ 3951 h 5487"/>
              <a:gd name="T54" fmla="*/ 3588 w 5497"/>
              <a:gd name="T55" fmla="*/ 3824 h 5487"/>
              <a:gd name="T56" fmla="*/ 3601 w 5497"/>
              <a:gd name="T57" fmla="*/ 2033 h 5487"/>
              <a:gd name="T58" fmla="*/ 4001 w 5497"/>
              <a:gd name="T59" fmla="*/ 1633 h 5487"/>
              <a:gd name="T60" fmla="*/ 4166 w 5497"/>
              <a:gd name="T61" fmla="*/ 1639 h 5487"/>
              <a:gd name="T62" fmla="*/ 4623 w 5497"/>
              <a:gd name="T63" fmla="*/ 2924 h 5487"/>
              <a:gd name="T64" fmla="*/ 2501 w 5497"/>
              <a:gd name="T65" fmla="*/ 2991 h 5487"/>
              <a:gd name="T66" fmla="*/ 2642 w 5497"/>
              <a:gd name="T67" fmla="*/ 2991 h 5487"/>
              <a:gd name="T68" fmla="*/ 2842 w 5497"/>
              <a:gd name="T69" fmla="*/ 2791 h 5487"/>
              <a:gd name="T70" fmla="*/ 2872 w 5497"/>
              <a:gd name="T71" fmla="*/ 2920 h 5487"/>
              <a:gd name="T72" fmla="*/ 2572 w 5497"/>
              <a:gd name="T73" fmla="*/ 3220 h 5487"/>
              <a:gd name="T74" fmla="*/ 2272 w 5497"/>
              <a:gd name="T75" fmla="*/ 2920 h 5487"/>
              <a:gd name="T76" fmla="*/ 2572 w 5497"/>
              <a:gd name="T77" fmla="*/ 2620 h 5487"/>
              <a:gd name="T78" fmla="*/ 2701 w 5497"/>
              <a:gd name="T79" fmla="*/ 2650 h 5487"/>
              <a:gd name="T80" fmla="*/ 2501 w 5497"/>
              <a:gd name="T81" fmla="*/ 2850 h 5487"/>
              <a:gd name="T82" fmla="*/ 2501 w 5497"/>
              <a:gd name="T83" fmla="*/ 2991 h 5487"/>
              <a:gd name="T84" fmla="*/ 2847 w 5497"/>
              <a:gd name="T85" fmla="*/ 2503 h 5487"/>
              <a:gd name="T86" fmla="*/ 2154 w 5497"/>
              <a:gd name="T87" fmla="*/ 2644 h 5487"/>
              <a:gd name="T88" fmla="*/ 2295 w 5497"/>
              <a:gd name="T89" fmla="*/ 3337 h 5487"/>
              <a:gd name="T90" fmla="*/ 2988 w 5497"/>
              <a:gd name="T91" fmla="*/ 3196 h 5487"/>
              <a:gd name="T92" fmla="*/ 2988 w 5497"/>
              <a:gd name="T93" fmla="*/ 2644 h 5487"/>
              <a:gd name="T94" fmla="*/ 3462 w 5497"/>
              <a:gd name="T95" fmla="*/ 2170 h 5487"/>
              <a:gd name="T96" fmla="*/ 3321 w 5497"/>
              <a:gd name="T97" fmla="*/ 3815 h 5487"/>
              <a:gd name="T98" fmla="*/ 1675 w 5497"/>
              <a:gd name="T99" fmla="*/ 3674 h 5487"/>
              <a:gd name="T100" fmla="*/ 1816 w 5497"/>
              <a:gd name="T101" fmla="*/ 2029 h 5487"/>
              <a:gd name="T102" fmla="*/ 3321 w 5497"/>
              <a:gd name="T103" fmla="*/ 2029 h 5487"/>
              <a:gd name="T104" fmla="*/ 2847 w 5497"/>
              <a:gd name="T105" fmla="*/ 2503 h 5487"/>
              <a:gd name="T106" fmla="*/ 4063 w 5497"/>
              <a:gd name="T107" fmla="*/ 1429 h 5487"/>
              <a:gd name="T108" fmla="*/ 4049 w 5497"/>
              <a:gd name="T109" fmla="*/ 1003 h 5487"/>
              <a:gd name="T110" fmla="*/ 4719 w 5497"/>
              <a:gd name="T111" fmla="*/ 333 h 5487"/>
              <a:gd name="T112" fmla="*/ 4730 w 5497"/>
              <a:gd name="T113" fmla="*/ 666 h 5487"/>
              <a:gd name="T114" fmla="*/ 4830 w 5497"/>
              <a:gd name="T115" fmla="*/ 766 h 5487"/>
              <a:gd name="T116" fmla="*/ 5163 w 5497"/>
              <a:gd name="T117" fmla="*/ 777 h 5487"/>
              <a:gd name="T118" fmla="*/ 4489 w 5497"/>
              <a:gd name="T119" fmla="*/ 1443 h 5487"/>
              <a:gd name="T120" fmla="*/ 4063 w 5497"/>
              <a:gd name="T121" fmla="*/ 1429 h 5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497" h="5487">
                <a:moveTo>
                  <a:pt x="4593" y="1614"/>
                </a:moveTo>
                <a:lnTo>
                  <a:pt x="5457" y="750"/>
                </a:lnTo>
                <a:cubicBezTo>
                  <a:pt x="5496" y="711"/>
                  <a:pt x="5497" y="647"/>
                  <a:pt x="5458" y="608"/>
                </a:cubicBezTo>
                <a:cubicBezTo>
                  <a:pt x="5440" y="590"/>
                  <a:pt x="5416" y="579"/>
                  <a:pt x="5390" y="579"/>
                </a:cubicBezTo>
                <a:lnTo>
                  <a:pt x="5393" y="585"/>
                </a:lnTo>
                <a:lnTo>
                  <a:pt x="4923" y="569"/>
                </a:lnTo>
                <a:lnTo>
                  <a:pt x="4907" y="99"/>
                </a:lnTo>
                <a:cubicBezTo>
                  <a:pt x="4905" y="43"/>
                  <a:pt x="4859" y="0"/>
                  <a:pt x="4804" y="2"/>
                </a:cubicBezTo>
                <a:cubicBezTo>
                  <a:pt x="4778" y="3"/>
                  <a:pt x="4754" y="13"/>
                  <a:pt x="4736" y="32"/>
                </a:cubicBezTo>
                <a:lnTo>
                  <a:pt x="3873" y="891"/>
                </a:lnTo>
                <a:cubicBezTo>
                  <a:pt x="3854" y="910"/>
                  <a:pt x="3843" y="937"/>
                  <a:pt x="3844" y="965"/>
                </a:cubicBezTo>
                <a:lnTo>
                  <a:pt x="3844" y="1065"/>
                </a:lnTo>
                <a:cubicBezTo>
                  <a:pt x="2818" y="358"/>
                  <a:pt x="1413" y="617"/>
                  <a:pt x="706" y="1643"/>
                </a:cubicBezTo>
                <a:cubicBezTo>
                  <a:pt x="0" y="2669"/>
                  <a:pt x="258" y="4073"/>
                  <a:pt x="1284" y="4780"/>
                </a:cubicBezTo>
                <a:cubicBezTo>
                  <a:pt x="2310" y="5487"/>
                  <a:pt x="3715" y="5228"/>
                  <a:pt x="4422" y="4202"/>
                </a:cubicBezTo>
                <a:cubicBezTo>
                  <a:pt x="4953" y="3432"/>
                  <a:pt x="4953" y="2413"/>
                  <a:pt x="4422" y="1643"/>
                </a:cubicBezTo>
                <a:lnTo>
                  <a:pt x="4522" y="1643"/>
                </a:lnTo>
                <a:cubicBezTo>
                  <a:pt x="4549" y="1643"/>
                  <a:pt x="4574" y="1632"/>
                  <a:pt x="4593" y="1614"/>
                </a:cubicBezTo>
                <a:close/>
                <a:moveTo>
                  <a:pt x="4623" y="2924"/>
                </a:moveTo>
                <a:cubicBezTo>
                  <a:pt x="4625" y="4060"/>
                  <a:pt x="3704" y="4983"/>
                  <a:pt x="2568" y="4984"/>
                </a:cubicBezTo>
                <a:cubicBezTo>
                  <a:pt x="1431" y="4986"/>
                  <a:pt x="509" y="4066"/>
                  <a:pt x="507" y="2929"/>
                </a:cubicBezTo>
                <a:cubicBezTo>
                  <a:pt x="506" y="1792"/>
                  <a:pt x="1426" y="870"/>
                  <a:pt x="2562" y="868"/>
                </a:cubicBezTo>
                <a:cubicBezTo>
                  <a:pt x="3033" y="868"/>
                  <a:pt x="3490" y="1028"/>
                  <a:pt x="3856" y="1324"/>
                </a:cubicBezTo>
                <a:lnTo>
                  <a:pt x="3861" y="1491"/>
                </a:lnTo>
                <a:lnTo>
                  <a:pt x="3461" y="1891"/>
                </a:lnTo>
                <a:cubicBezTo>
                  <a:pt x="2892" y="1392"/>
                  <a:pt x="2026" y="1449"/>
                  <a:pt x="1528" y="2018"/>
                </a:cubicBezTo>
                <a:cubicBezTo>
                  <a:pt x="1029" y="2587"/>
                  <a:pt x="1086" y="3453"/>
                  <a:pt x="1655" y="3951"/>
                </a:cubicBezTo>
                <a:cubicBezTo>
                  <a:pt x="2224" y="4450"/>
                  <a:pt x="3090" y="4393"/>
                  <a:pt x="3588" y="3824"/>
                </a:cubicBezTo>
                <a:cubicBezTo>
                  <a:pt x="4036" y="3313"/>
                  <a:pt x="4042" y="2550"/>
                  <a:pt x="3601" y="2033"/>
                </a:cubicBezTo>
                <a:lnTo>
                  <a:pt x="4001" y="1633"/>
                </a:lnTo>
                <a:lnTo>
                  <a:pt x="4166" y="1639"/>
                </a:lnTo>
                <a:cubicBezTo>
                  <a:pt x="4460" y="2003"/>
                  <a:pt x="4621" y="2456"/>
                  <a:pt x="4623" y="2924"/>
                </a:cubicBezTo>
                <a:close/>
                <a:moveTo>
                  <a:pt x="2501" y="2991"/>
                </a:moveTo>
                <a:cubicBezTo>
                  <a:pt x="2540" y="3029"/>
                  <a:pt x="2603" y="3029"/>
                  <a:pt x="2642" y="2991"/>
                </a:cubicBezTo>
                <a:lnTo>
                  <a:pt x="2842" y="2791"/>
                </a:lnTo>
                <a:cubicBezTo>
                  <a:pt x="2862" y="2831"/>
                  <a:pt x="2872" y="2875"/>
                  <a:pt x="2872" y="2920"/>
                </a:cubicBezTo>
                <a:cubicBezTo>
                  <a:pt x="2872" y="3085"/>
                  <a:pt x="2738" y="3220"/>
                  <a:pt x="2572" y="3220"/>
                </a:cubicBezTo>
                <a:cubicBezTo>
                  <a:pt x="2406" y="3220"/>
                  <a:pt x="2272" y="3085"/>
                  <a:pt x="2272" y="2920"/>
                </a:cubicBezTo>
                <a:cubicBezTo>
                  <a:pt x="2272" y="2754"/>
                  <a:pt x="2406" y="2620"/>
                  <a:pt x="2572" y="2620"/>
                </a:cubicBezTo>
                <a:cubicBezTo>
                  <a:pt x="2617" y="2620"/>
                  <a:pt x="2661" y="2630"/>
                  <a:pt x="2701" y="2650"/>
                </a:cubicBezTo>
                <a:lnTo>
                  <a:pt x="2501" y="2850"/>
                </a:lnTo>
                <a:cubicBezTo>
                  <a:pt x="2462" y="2889"/>
                  <a:pt x="2462" y="2952"/>
                  <a:pt x="2501" y="2991"/>
                </a:cubicBezTo>
                <a:close/>
                <a:moveTo>
                  <a:pt x="2847" y="2503"/>
                </a:moveTo>
                <a:cubicBezTo>
                  <a:pt x="2617" y="2350"/>
                  <a:pt x="2307" y="2413"/>
                  <a:pt x="2154" y="2644"/>
                </a:cubicBezTo>
                <a:cubicBezTo>
                  <a:pt x="2002" y="2874"/>
                  <a:pt x="2065" y="3184"/>
                  <a:pt x="2295" y="3337"/>
                </a:cubicBezTo>
                <a:cubicBezTo>
                  <a:pt x="2525" y="3489"/>
                  <a:pt x="2836" y="3426"/>
                  <a:pt x="2988" y="3196"/>
                </a:cubicBezTo>
                <a:cubicBezTo>
                  <a:pt x="3099" y="3028"/>
                  <a:pt x="3099" y="2811"/>
                  <a:pt x="2988" y="2644"/>
                </a:cubicBezTo>
                <a:lnTo>
                  <a:pt x="3462" y="2170"/>
                </a:lnTo>
                <a:cubicBezTo>
                  <a:pt x="3878" y="2663"/>
                  <a:pt x="3814" y="3400"/>
                  <a:pt x="3321" y="3815"/>
                </a:cubicBezTo>
                <a:cubicBezTo>
                  <a:pt x="2828" y="4231"/>
                  <a:pt x="2091" y="4168"/>
                  <a:pt x="1675" y="3674"/>
                </a:cubicBezTo>
                <a:cubicBezTo>
                  <a:pt x="1260" y="3181"/>
                  <a:pt x="1323" y="2444"/>
                  <a:pt x="1816" y="2029"/>
                </a:cubicBezTo>
                <a:cubicBezTo>
                  <a:pt x="2251" y="1662"/>
                  <a:pt x="2886" y="1662"/>
                  <a:pt x="3321" y="2029"/>
                </a:cubicBezTo>
                <a:lnTo>
                  <a:pt x="2847" y="2503"/>
                </a:lnTo>
                <a:close/>
                <a:moveTo>
                  <a:pt x="4063" y="1429"/>
                </a:moveTo>
                <a:lnTo>
                  <a:pt x="4049" y="1003"/>
                </a:lnTo>
                <a:lnTo>
                  <a:pt x="4719" y="333"/>
                </a:lnTo>
                <a:lnTo>
                  <a:pt x="4730" y="666"/>
                </a:lnTo>
                <a:cubicBezTo>
                  <a:pt x="4730" y="721"/>
                  <a:pt x="4775" y="766"/>
                  <a:pt x="4830" y="766"/>
                </a:cubicBezTo>
                <a:lnTo>
                  <a:pt x="5163" y="777"/>
                </a:lnTo>
                <a:lnTo>
                  <a:pt x="4489" y="1443"/>
                </a:lnTo>
                <a:lnTo>
                  <a:pt x="4063" y="1429"/>
                </a:lnTo>
                <a:close/>
              </a:path>
            </a:pathLst>
          </a:custGeom>
          <a:solidFill>
            <a:schemeClr val="tx1"/>
          </a:solidFill>
          <a:ln w="12700">
            <a:noFill/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350352" y="1686681"/>
            <a:ext cx="3085102" cy="58477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B6331"/>
              </a:buClr>
              <a:buSzPts val="3600"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Montserrat"/>
                <a:cs typeface="Arial" panose="020B0604020202020204" pitchFamily="34" charset="0"/>
                <a:sym typeface="Montserrat"/>
              </a:rPr>
              <a:t>НОВЫЕ ТАРИФНЫЕ ПЛАНЫ ДЛЯ КЛИЕНТОВ АПК: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5558548" y="2172968"/>
            <a:ext cx="3576588" cy="3416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B6331"/>
              </a:buClr>
              <a:buSzPts val="3600"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397F40"/>
                </a:solidFill>
                <a:effectLst/>
                <a:uLnTx/>
                <a:uFillTx/>
                <a:latin typeface="Arial" panose="020B0604020202020204" pitchFamily="34" charset="0"/>
                <a:ea typeface="Montserrat"/>
                <a:cs typeface="Arial" panose="020B0604020202020204" pitchFamily="34" charset="0"/>
                <a:sym typeface="Montserrat"/>
              </a:rPr>
              <a:t>КЛЮЧЕВЫЕ ПРЕИМУЩЕСТВА: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0" y="6394028"/>
            <a:ext cx="8316416" cy="5460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9" name="Прямоугольник 138"/>
          <p:cNvSpPr/>
          <p:nvPr/>
        </p:nvSpPr>
        <p:spPr>
          <a:xfrm>
            <a:off x="1343723" y="5469330"/>
            <a:ext cx="2270260" cy="3766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2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rgbClr val="2B603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34525" y="5944089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 be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9715" y="3110138"/>
            <a:ext cx="4248472" cy="867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1111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397F4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11111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rgbClr val="397F4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7496" y="3199015"/>
            <a:ext cx="910733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0000"/>
                </a:solidFill>
                <a:latin typeface="Segoe Condensed"/>
              </a:rPr>
              <a:t>                                             </a:t>
            </a:r>
            <a:endParaRPr lang="ru-RU" sz="900" dirty="0">
              <a:solidFill>
                <a:srgbClr val="000000"/>
              </a:solidFill>
              <a:latin typeface="Segoe Condensed"/>
            </a:endParaRPr>
          </a:p>
        </p:txBody>
      </p:sp>
      <p:graphicFrame>
        <p:nvGraphicFramePr>
          <p:cNvPr id="17" name="Объект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7021128"/>
              </p:ext>
            </p:extLst>
          </p:nvPr>
        </p:nvGraphicFramePr>
        <p:xfrm>
          <a:off x="502199" y="2642246"/>
          <a:ext cx="7680875" cy="405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6" name="Лист" r:id="rId5" imgW="9353390" imgH="4943518" progId="Excel.Sheet.12">
                  <p:embed/>
                </p:oleObj>
              </mc:Choice>
              <mc:Fallback>
                <p:oleObj name="Лист" r:id="rId5" imgW="9353390" imgH="494351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2199" y="2642246"/>
                        <a:ext cx="7680875" cy="405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4172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61C1-2457-E848-BB6B-E1DA9A549776}" type="slidenum">
              <a:rPr lang="en-US" sz="1000" smtClean="0"/>
              <a:pPr/>
              <a:t>9</a:t>
            </a:fld>
            <a:endParaRPr lang="en-US" sz="1000" dirty="0"/>
          </a:p>
        </p:txBody>
      </p:sp>
      <p:sp>
        <p:nvSpPr>
          <p:cNvPr id="4" name="Пятиугольник 3"/>
          <p:cNvSpPr/>
          <p:nvPr/>
        </p:nvSpPr>
        <p:spPr>
          <a:xfrm>
            <a:off x="179512" y="1949599"/>
            <a:ext cx="4608512" cy="936104"/>
          </a:xfrm>
          <a:prstGeom prst="homePlate">
            <a:avLst/>
          </a:prstGeom>
          <a:solidFill>
            <a:srgbClr val="2B6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ятиугольник 21"/>
          <p:cNvSpPr/>
          <p:nvPr/>
        </p:nvSpPr>
        <p:spPr>
          <a:xfrm flipH="1">
            <a:off x="4427984" y="2120138"/>
            <a:ext cx="4788024" cy="1389383"/>
          </a:xfrm>
          <a:prstGeom prst="homePlate">
            <a:avLst/>
          </a:prstGeom>
          <a:solidFill>
            <a:srgbClr val="F8D3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1124744"/>
            <a:ext cx="127856" cy="302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9100852" y="1858579"/>
            <a:ext cx="127856" cy="302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59433" y="1538734"/>
            <a:ext cx="864096" cy="86409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917" y="1442333"/>
            <a:ext cx="829117" cy="966996"/>
          </a:xfrm>
          <a:prstGeom prst="rect">
            <a:avLst/>
          </a:prstGeom>
        </p:spPr>
      </p:pic>
      <p:sp>
        <p:nvSpPr>
          <p:cNvPr id="32" name="Freeform 50"/>
          <p:cNvSpPr>
            <a:spLocks noEditPoints="1"/>
          </p:cNvSpPr>
          <p:nvPr/>
        </p:nvSpPr>
        <p:spPr bwMode="auto">
          <a:xfrm>
            <a:off x="5018157" y="2563996"/>
            <a:ext cx="528160" cy="527184"/>
          </a:xfrm>
          <a:custGeom>
            <a:avLst/>
            <a:gdLst>
              <a:gd name="T0" fmla="*/ 4593 w 5497"/>
              <a:gd name="T1" fmla="*/ 1614 h 5487"/>
              <a:gd name="T2" fmla="*/ 5457 w 5497"/>
              <a:gd name="T3" fmla="*/ 750 h 5487"/>
              <a:gd name="T4" fmla="*/ 5458 w 5497"/>
              <a:gd name="T5" fmla="*/ 608 h 5487"/>
              <a:gd name="T6" fmla="*/ 5390 w 5497"/>
              <a:gd name="T7" fmla="*/ 579 h 5487"/>
              <a:gd name="T8" fmla="*/ 5393 w 5497"/>
              <a:gd name="T9" fmla="*/ 585 h 5487"/>
              <a:gd name="T10" fmla="*/ 4923 w 5497"/>
              <a:gd name="T11" fmla="*/ 569 h 5487"/>
              <a:gd name="T12" fmla="*/ 4907 w 5497"/>
              <a:gd name="T13" fmla="*/ 99 h 5487"/>
              <a:gd name="T14" fmla="*/ 4804 w 5497"/>
              <a:gd name="T15" fmla="*/ 2 h 5487"/>
              <a:gd name="T16" fmla="*/ 4736 w 5497"/>
              <a:gd name="T17" fmla="*/ 32 h 5487"/>
              <a:gd name="T18" fmla="*/ 3873 w 5497"/>
              <a:gd name="T19" fmla="*/ 891 h 5487"/>
              <a:gd name="T20" fmla="*/ 3844 w 5497"/>
              <a:gd name="T21" fmla="*/ 965 h 5487"/>
              <a:gd name="T22" fmla="*/ 3844 w 5497"/>
              <a:gd name="T23" fmla="*/ 1065 h 5487"/>
              <a:gd name="T24" fmla="*/ 706 w 5497"/>
              <a:gd name="T25" fmla="*/ 1643 h 5487"/>
              <a:gd name="T26" fmla="*/ 1284 w 5497"/>
              <a:gd name="T27" fmla="*/ 4780 h 5487"/>
              <a:gd name="T28" fmla="*/ 4422 w 5497"/>
              <a:gd name="T29" fmla="*/ 4202 h 5487"/>
              <a:gd name="T30" fmla="*/ 4422 w 5497"/>
              <a:gd name="T31" fmla="*/ 1643 h 5487"/>
              <a:gd name="T32" fmla="*/ 4522 w 5497"/>
              <a:gd name="T33" fmla="*/ 1643 h 5487"/>
              <a:gd name="T34" fmla="*/ 4593 w 5497"/>
              <a:gd name="T35" fmla="*/ 1614 h 5487"/>
              <a:gd name="T36" fmla="*/ 4623 w 5497"/>
              <a:gd name="T37" fmla="*/ 2924 h 5487"/>
              <a:gd name="T38" fmla="*/ 2568 w 5497"/>
              <a:gd name="T39" fmla="*/ 4984 h 5487"/>
              <a:gd name="T40" fmla="*/ 507 w 5497"/>
              <a:gd name="T41" fmla="*/ 2929 h 5487"/>
              <a:gd name="T42" fmla="*/ 2562 w 5497"/>
              <a:gd name="T43" fmla="*/ 868 h 5487"/>
              <a:gd name="T44" fmla="*/ 3856 w 5497"/>
              <a:gd name="T45" fmla="*/ 1324 h 5487"/>
              <a:gd name="T46" fmla="*/ 3861 w 5497"/>
              <a:gd name="T47" fmla="*/ 1491 h 5487"/>
              <a:gd name="T48" fmla="*/ 3461 w 5497"/>
              <a:gd name="T49" fmla="*/ 1891 h 5487"/>
              <a:gd name="T50" fmla="*/ 1528 w 5497"/>
              <a:gd name="T51" fmla="*/ 2018 h 5487"/>
              <a:gd name="T52" fmla="*/ 1655 w 5497"/>
              <a:gd name="T53" fmla="*/ 3951 h 5487"/>
              <a:gd name="T54" fmla="*/ 3588 w 5497"/>
              <a:gd name="T55" fmla="*/ 3824 h 5487"/>
              <a:gd name="T56" fmla="*/ 3601 w 5497"/>
              <a:gd name="T57" fmla="*/ 2033 h 5487"/>
              <a:gd name="T58" fmla="*/ 4001 w 5497"/>
              <a:gd name="T59" fmla="*/ 1633 h 5487"/>
              <a:gd name="T60" fmla="*/ 4166 w 5497"/>
              <a:gd name="T61" fmla="*/ 1639 h 5487"/>
              <a:gd name="T62" fmla="*/ 4623 w 5497"/>
              <a:gd name="T63" fmla="*/ 2924 h 5487"/>
              <a:gd name="T64" fmla="*/ 2501 w 5497"/>
              <a:gd name="T65" fmla="*/ 2991 h 5487"/>
              <a:gd name="T66" fmla="*/ 2642 w 5497"/>
              <a:gd name="T67" fmla="*/ 2991 h 5487"/>
              <a:gd name="T68" fmla="*/ 2842 w 5497"/>
              <a:gd name="T69" fmla="*/ 2791 h 5487"/>
              <a:gd name="T70" fmla="*/ 2872 w 5497"/>
              <a:gd name="T71" fmla="*/ 2920 h 5487"/>
              <a:gd name="T72" fmla="*/ 2572 w 5497"/>
              <a:gd name="T73" fmla="*/ 3220 h 5487"/>
              <a:gd name="T74" fmla="*/ 2272 w 5497"/>
              <a:gd name="T75" fmla="*/ 2920 h 5487"/>
              <a:gd name="T76" fmla="*/ 2572 w 5497"/>
              <a:gd name="T77" fmla="*/ 2620 h 5487"/>
              <a:gd name="T78" fmla="*/ 2701 w 5497"/>
              <a:gd name="T79" fmla="*/ 2650 h 5487"/>
              <a:gd name="T80" fmla="*/ 2501 w 5497"/>
              <a:gd name="T81" fmla="*/ 2850 h 5487"/>
              <a:gd name="T82" fmla="*/ 2501 w 5497"/>
              <a:gd name="T83" fmla="*/ 2991 h 5487"/>
              <a:gd name="T84" fmla="*/ 2847 w 5497"/>
              <a:gd name="T85" fmla="*/ 2503 h 5487"/>
              <a:gd name="T86" fmla="*/ 2154 w 5497"/>
              <a:gd name="T87" fmla="*/ 2644 h 5487"/>
              <a:gd name="T88" fmla="*/ 2295 w 5497"/>
              <a:gd name="T89" fmla="*/ 3337 h 5487"/>
              <a:gd name="T90" fmla="*/ 2988 w 5497"/>
              <a:gd name="T91" fmla="*/ 3196 h 5487"/>
              <a:gd name="T92" fmla="*/ 2988 w 5497"/>
              <a:gd name="T93" fmla="*/ 2644 h 5487"/>
              <a:gd name="T94" fmla="*/ 3462 w 5497"/>
              <a:gd name="T95" fmla="*/ 2170 h 5487"/>
              <a:gd name="T96" fmla="*/ 3321 w 5497"/>
              <a:gd name="T97" fmla="*/ 3815 h 5487"/>
              <a:gd name="T98" fmla="*/ 1675 w 5497"/>
              <a:gd name="T99" fmla="*/ 3674 h 5487"/>
              <a:gd name="T100" fmla="*/ 1816 w 5497"/>
              <a:gd name="T101" fmla="*/ 2029 h 5487"/>
              <a:gd name="T102" fmla="*/ 3321 w 5497"/>
              <a:gd name="T103" fmla="*/ 2029 h 5487"/>
              <a:gd name="T104" fmla="*/ 2847 w 5497"/>
              <a:gd name="T105" fmla="*/ 2503 h 5487"/>
              <a:gd name="T106" fmla="*/ 4063 w 5497"/>
              <a:gd name="T107" fmla="*/ 1429 h 5487"/>
              <a:gd name="T108" fmla="*/ 4049 w 5497"/>
              <a:gd name="T109" fmla="*/ 1003 h 5487"/>
              <a:gd name="T110" fmla="*/ 4719 w 5497"/>
              <a:gd name="T111" fmla="*/ 333 h 5487"/>
              <a:gd name="T112" fmla="*/ 4730 w 5497"/>
              <a:gd name="T113" fmla="*/ 666 h 5487"/>
              <a:gd name="T114" fmla="*/ 4830 w 5497"/>
              <a:gd name="T115" fmla="*/ 766 h 5487"/>
              <a:gd name="T116" fmla="*/ 5163 w 5497"/>
              <a:gd name="T117" fmla="*/ 777 h 5487"/>
              <a:gd name="T118" fmla="*/ 4489 w 5497"/>
              <a:gd name="T119" fmla="*/ 1443 h 5487"/>
              <a:gd name="T120" fmla="*/ 4063 w 5497"/>
              <a:gd name="T121" fmla="*/ 1429 h 5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497" h="5487">
                <a:moveTo>
                  <a:pt x="4593" y="1614"/>
                </a:moveTo>
                <a:lnTo>
                  <a:pt x="5457" y="750"/>
                </a:lnTo>
                <a:cubicBezTo>
                  <a:pt x="5496" y="711"/>
                  <a:pt x="5497" y="647"/>
                  <a:pt x="5458" y="608"/>
                </a:cubicBezTo>
                <a:cubicBezTo>
                  <a:pt x="5440" y="590"/>
                  <a:pt x="5416" y="579"/>
                  <a:pt x="5390" y="579"/>
                </a:cubicBezTo>
                <a:lnTo>
                  <a:pt x="5393" y="585"/>
                </a:lnTo>
                <a:lnTo>
                  <a:pt x="4923" y="569"/>
                </a:lnTo>
                <a:lnTo>
                  <a:pt x="4907" y="99"/>
                </a:lnTo>
                <a:cubicBezTo>
                  <a:pt x="4905" y="43"/>
                  <a:pt x="4859" y="0"/>
                  <a:pt x="4804" y="2"/>
                </a:cubicBezTo>
                <a:cubicBezTo>
                  <a:pt x="4778" y="3"/>
                  <a:pt x="4754" y="13"/>
                  <a:pt x="4736" y="32"/>
                </a:cubicBezTo>
                <a:lnTo>
                  <a:pt x="3873" y="891"/>
                </a:lnTo>
                <a:cubicBezTo>
                  <a:pt x="3854" y="910"/>
                  <a:pt x="3843" y="937"/>
                  <a:pt x="3844" y="965"/>
                </a:cubicBezTo>
                <a:lnTo>
                  <a:pt x="3844" y="1065"/>
                </a:lnTo>
                <a:cubicBezTo>
                  <a:pt x="2818" y="358"/>
                  <a:pt x="1413" y="617"/>
                  <a:pt x="706" y="1643"/>
                </a:cubicBezTo>
                <a:cubicBezTo>
                  <a:pt x="0" y="2669"/>
                  <a:pt x="258" y="4073"/>
                  <a:pt x="1284" y="4780"/>
                </a:cubicBezTo>
                <a:cubicBezTo>
                  <a:pt x="2310" y="5487"/>
                  <a:pt x="3715" y="5228"/>
                  <a:pt x="4422" y="4202"/>
                </a:cubicBezTo>
                <a:cubicBezTo>
                  <a:pt x="4953" y="3432"/>
                  <a:pt x="4953" y="2413"/>
                  <a:pt x="4422" y="1643"/>
                </a:cubicBezTo>
                <a:lnTo>
                  <a:pt x="4522" y="1643"/>
                </a:lnTo>
                <a:cubicBezTo>
                  <a:pt x="4549" y="1643"/>
                  <a:pt x="4574" y="1632"/>
                  <a:pt x="4593" y="1614"/>
                </a:cubicBezTo>
                <a:close/>
                <a:moveTo>
                  <a:pt x="4623" y="2924"/>
                </a:moveTo>
                <a:cubicBezTo>
                  <a:pt x="4625" y="4060"/>
                  <a:pt x="3704" y="4983"/>
                  <a:pt x="2568" y="4984"/>
                </a:cubicBezTo>
                <a:cubicBezTo>
                  <a:pt x="1431" y="4986"/>
                  <a:pt x="509" y="4066"/>
                  <a:pt x="507" y="2929"/>
                </a:cubicBezTo>
                <a:cubicBezTo>
                  <a:pt x="506" y="1792"/>
                  <a:pt x="1426" y="870"/>
                  <a:pt x="2562" y="868"/>
                </a:cubicBezTo>
                <a:cubicBezTo>
                  <a:pt x="3033" y="868"/>
                  <a:pt x="3490" y="1028"/>
                  <a:pt x="3856" y="1324"/>
                </a:cubicBezTo>
                <a:lnTo>
                  <a:pt x="3861" y="1491"/>
                </a:lnTo>
                <a:lnTo>
                  <a:pt x="3461" y="1891"/>
                </a:lnTo>
                <a:cubicBezTo>
                  <a:pt x="2892" y="1392"/>
                  <a:pt x="2026" y="1449"/>
                  <a:pt x="1528" y="2018"/>
                </a:cubicBezTo>
                <a:cubicBezTo>
                  <a:pt x="1029" y="2587"/>
                  <a:pt x="1086" y="3453"/>
                  <a:pt x="1655" y="3951"/>
                </a:cubicBezTo>
                <a:cubicBezTo>
                  <a:pt x="2224" y="4450"/>
                  <a:pt x="3090" y="4393"/>
                  <a:pt x="3588" y="3824"/>
                </a:cubicBezTo>
                <a:cubicBezTo>
                  <a:pt x="4036" y="3313"/>
                  <a:pt x="4042" y="2550"/>
                  <a:pt x="3601" y="2033"/>
                </a:cubicBezTo>
                <a:lnTo>
                  <a:pt x="4001" y="1633"/>
                </a:lnTo>
                <a:lnTo>
                  <a:pt x="4166" y="1639"/>
                </a:lnTo>
                <a:cubicBezTo>
                  <a:pt x="4460" y="2003"/>
                  <a:pt x="4621" y="2456"/>
                  <a:pt x="4623" y="2924"/>
                </a:cubicBezTo>
                <a:close/>
                <a:moveTo>
                  <a:pt x="2501" y="2991"/>
                </a:moveTo>
                <a:cubicBezTo>
                  <a:pt x="2540" y="3029"/>
                  <a:pt x="2603" y="3029"/>
                  <a:pt x="2642" y="2991"/>
                </a:cubicBezTo>
                <a:lnTo>
                  <a:pt x="2842" y="2791"/>
                </a:lnTo>
                <a:cubicBezTo>
                  <a:pt x="2862" y="2831"/>
                  <a:pt x="2872" y="2875"/>
                  <a:pt x="2872" y="2920"/>
                </a:cubicBezTo>
                <a:cubicBezTo>
                  <a:pt x="2872" y="3085"/>
                  <a:pt x="2738" y="3220"/>
                  <a:pt x="2572" y="3220"/>
                </a:cubicBezTo>
                <a:cubicBezTo>
                  <a:pt x="2406" y="3220"/>
                  <a:pt x="2272" y="3085"/>
                  <a:pt x="2272" y="2920"/>
                </a:cubicBezTo>
                <a:cubicBezTo>
                  <a:pt x="2272" y="2754"/>
                  <a:pt x="2406" y="2620"/>
                  <a:pt x="2572" y="2620"/>
                </a:cubicBezTo>
                <a:cubicBezTo>
                  <a:pt x="2617" y="2620"/>
                  <a:pt x="2661" y="2630"/>
                  <a:pt x="2701" y="2650"/>
                </a:cubicBezTo>
                <a:lnTo>
                  <a:pt x="2501" y="2850"/>
                </a:lnTo>
                <a:cubicBezTo>
                  <a:pt x="2462" y="2889"/>
                  <a:pt x="2462" y="2952"/>
                  <a:pt x="2501" y="2991"/>
                </a:cubicBezTo>
                <a:close/>
                <a:moveTo>
                  <a:pt x="2847" y="2503"/>
                </a:moveTo>
                <a:cubicBezTo>
                  <a:pt x="2617" y="2350"/>
                  <a:pt x="2307" y="2413"/>
                  <a:pt x="2154" y="2644"/>
                </a:cubicBezTo>
                <a:cubicBezTo>
                  <a:pt x="2002" y="2874"/>
                  <a:pt x="2065" y="3184"/>
                  <a:pt x="2295" y="3337"/>
                </a:cubicBezTo>
                <a:cubicBezTo>
                  <a:pt x="2525" y="3489"/>
                  <a:pt x="2836" y="3426"/>
                  <a:pt x="2988" y="3196"/>
                </a:cubicBezTo>
                <a:cubicBezTo>
                  <a:pt x="3099" y="3028"/>
                  <a:pt x="3099" y="2811"/>
                  <a:pt x="2988" y="2644"/>
                </a:cubicBezTo>
                <a:lnTo>
                  <a:pt x="3462" y="2170"/>
                </a:lnTo>
                <a:cubicBezTo>
                  <a:pt x="3878" y="2663"/>
                  <a:pt x="3814" y="3400"/>
                  <a:pt x="3321" y="3815"/>
                </a:cubicBezTo>
                <a:cubicBezTo>
                  <a:pt x="2828" y="4231"/>
                  <a:pt x="2091" y="4168"/>
                  <a:pt x="1675" y="3674"/>
                </a:cubicBezTo>
                <a:cubicBezTo>
                  <a:pt x="1260" y="3181"/>
                  <a:pt x="1323" y="2444"/>
                  <a:pt x="1816" y="2029"/>
                </a:cubicBezTo>
                <a:cubicBezTo>
                  <a:pt x="2251" y="1662"/>
                  <a:pt x="2886" y="1662"/>
                  <a:pt x="3321" y="2029"/>
                </a:cubicBezTo>
                <a:lnTo>
                  <a:pt x="2847" y="2503"/>
                </a:lnTo>
                <a:close/>
                <a:moveTo>
                  <a:pt x="4063" y="1429"/>
                </a:moveTo>
                <a:lnTo>
                  <a:pt x="4049" y="1003"/>
                </a:lnTo>
                <a:lnTo>
                  <a:pt x="4719" y="333"/>
                </a:lnTo>
                <a:lnTo>
                  <a:pt x="4730" y="666"/>
                </a:lnTo>
                <a:cubicBezTo>
                  <a:pt x="4730" y="721"/>
                  <a:pt x="4775" y="766"/>
                  <a:pt x="4830" y="766"/>
                </a:cubicBezTo>
                <a:lnTo>
                  <a:pt x="5163" y="777"/>
                </a:lnTo>
                <a:lnTo>
                  <a:pt x="4489" y="1443"/>
                </a:lnTo>
                <a:lnTo>
                  <a:pt x="4063" y="1429"/>
                </a:lnTo>
                <a:close/>
              </a:path>
            </a:pathLst>
          </a:custGeom>
          <a:solidFill>
            <a:schemeClr val="tx1"/>
          </a:solidFill>
          <a:ln w="12700">
            <a:noFill/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322649" y="2161648"/>
            <a:ext cx="2895565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ru-RU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Россельхозбанк</a:t>
            </a: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создал  </a:t>
            </a: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бесплатный </a:t>
            </a:r>
            <a:r>
              <a:rPr lang="ru-RU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маркетплейс</a:t>
            </a:r>
            <a:endParaRPr 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652120" y="2065326"/>
            <a:ext cx="3312368" cy="169790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spcBef>
                <a:spcPts val="1350"/>
              </a:spcBef>
              <a:spcAft>
                <a:spcPts val="900"/>
              </a:spcAft>
            </a:pPr>
            <a:endParaRPr lang="en-US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1350"/>
              </a:spcBef>
              <a:spcAft>
                <a:spcPts val="900"/>
              </a:spcAft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Интернет – пространство для фермеров</a:t>
            </a:r>
          </a:p>
          <a:p>
            <a:pPr>
              <a:spcBef>
                <a:spcPts val="1350"/>
              </a:spcBef>
              <a:spcAft>
                <a:spcPts val="900"/>
              </a:spcAft>
            </a:pPr>
            <a:r>
              <a:rPr lang="ru-RU" sz="1200" dirty="0"/>
              <a:t/>
            </a:r>
            <a:br>
              <a:rPr lang="ru-RU" sz="1200" dirty="0"/>
            </a:br>
            <a:endParaRPr lang="ru-RU" sz="1200" b="1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0" y="6394028"/>
            <a:ext cx="8316416" cy="5460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265530" y="3087802"/>
            <a:ext cx="42864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Задачи экосистемы: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0" name="Группа 59"/>
          <p:cNvGrpSpPr/>
          <p:nvPr/>
        </p:nvGrpSpPr>
        <p:grpSpPr>
          <a:xfrm>
            <a:off x="566045" y="3779060"/>
            <a:ext cx="817227" cy="475253"/>
            <a:chOff x="633703" y="4595227"/>
            <a:chExt cx="817227" cy="475253"/>
          </a:xfrm>
        </p:grpSpPr>
        <p:grpSp>
          <p:nvGrpSpPr>
            <p:cNvPr id="61" name="Группа 60"/>
            <p:cNvGrpSpPr/>
            <p:nvPr/>
          </p:nvGrpSpPr>
          <p:grpSpPr>
            <a:xfrm>
              <a:off x="791277" y="4595227"/>
              <a:ext cx="475253" cy="475253"/>
              <a:chOff x="-588233" y="5080746"/>
              <a:chExt cx="475253" cy="475253"/>
            </a:xfrm>
          </p:grpSpPr>
          <p:sp>
            <p:nvSpPr>
              <p:cNvPr id="64" name="Овал 63"/>
              <p:cNvSpPr/>
              <p:nvPr/>
            </p:nvSpPr>
            <p:spPr>
              <a:xfrm>
                <a:off x="-588233" y="5080746"/>
                <a:ext cx="475253" cy="475253"/>
              </a:xfrm>
              <a:prstGeom prst="ellipse">
                <a:avLst/>
              </a:prstGeom>
              <a:solidFill>
                <a:srgbClr val="2B60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65" name="Group 411"/>
              <p:cNvGrpSpPr/>
              <p:nvPr/>
            </p:nvGrpSpPr>
            <p:grpSpPr>
              <a:xfrm>
                <a:off x="-470367" y="5183446"/>
                <a:ext cx="239520" cy="183160"/>
                <a:chOff x="3725863" y="1755775"/>
                <a:chExt cx="674688" cy="476251"/>
              </a:xfrm>
              <a:solidFill>
                <a:schemeClr val="bg1"/>
              </a:solidFill>
            </p:grpSpPr>
            <p:sp>
              <p:nvSpPr>
                <p:cNvPr id="66" name="Freeform 277"/>
                <p:cNvSpPr>
                  <a:spLocks noEditPoints="1"/>
                </p:cNvSpPr>
                <p:nvPr/>
              </p:nvSpPr>
              <p:spPr bwMode="auto">
                <a:xfrm>
                  <a:off x="3844926" y="1755775"/>
                  <a:ext cx="225425" cy="319088"/>
                </a:xfrm>
                <a:custGeom>
                  <a:avLst/>
                  <a:gdLst>
                    <a:gd name="T0" fmla="*/ 42 w 77"/>
                    <a:gd name="T1" fmla="*/ 109 h 109"/>
                    <a:gd name="T2" fmla="*/ 35 w 77"/>
                    <a:gd name="T3" fmla="*/ 109 h 109"/>
                    <a:gd name="T4" fmla="*/ 0 w 77"/>
                    <a:gd name="T5" fmla="*/ 74 h 109"/>
                    <a:gd name="T6" fmla="*/ 0 w 77"/>
                    <a:gd name="T7" fmla="*/ 36 h 109"/>
                    <a:gd name="T8" fmla="*/ 35 w 77"/>
                    <a:gd name="T9" fmla="*/ 0 h 109"/>
                    <a:gd name="T10" fmla="*/ 42 w 77"/>
                    <a:gd name="T11" fmla="*/ 0 h 109"/>
                    <a:gd name="T12" fmla="*/ 77 w 77"/>
                    <a:gd name="T13" fmla="*/ 36 h 109"/>
                    <a:gd name="T14" fmla="*/ 77 w 77"/>
                    <a:gd name="T15" fmla="*/ 74 h 109"/>
                    <a:gd name="T16" fmla="*/ 42 w 77"/>
                    <a:gd name="T17" fmla="*/ 109 h 109"/>
                    <a:gd name="T18" fmla="*/ 35 w 77"/>
                    <a:gd name="T19" fmla="*/ 12 h 109"/>
                    <a:gd name="T20" fmla="*/ 12 w 77"/>
                    <a:gd name="T21" fmla="*/ 36 h 109"/>
                    <a:gd name="T22" fmla="*/ 12 w 77"/>
                    <a:gd name="T23" fmla="*/ 74 h 109"/>
                    <a:gd name="T24" fmla="*/ 35 w 77"/>
                    <a:gd name="T25" fmla="*/ 97 h 109"/>
                    <a:gd name="T26" fmla="*/ 42 w 77"/>
                    <a:gd name="T27" fmla="*/ 97 h 109"/>
                    <a:gd name="T28" fmla="*/ 65 w 77"/>
                    <a:gd name="T29" fmla="*/ 74 h 109"/>
                    <a:gd name="T30" fmla="*/ 65 w 77"/>
                    <a:gd name="T31" fmla="*/ 36 h 109"/>
                    <a:gd name="T32" fmla="*/ 42 w 77"/>
                    <a:gd name="T33" fmla="*/ 12 h 109"/>
                    <a:gd name="T34" fmla="*/ 35 w 77"/>
                    <a:gd name="T35" fmla="*/ 12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" h="109">
                      <a:moveTo>
                        <a:pt x="42" y="109"/>
                      </a:moveTo>
                      <a:cubicBezTo>
                        <a:pt x="35" y="109"/>
                        <a:pt x="35" y="109"/>
                        <a:pt x="35" y="109"/>
                      </a:cubicBezTo>
                      <a:cubicBezTo>
                        <a:pt x="16" y="109"/>
                        <a:pt x="0" y="93"/>
                        <a:pt x="0" y="74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0" y="16"/>
                        <a:pt x="16" y="0"/>
                        <a:pt x="35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61" y="0"/>
                        <a:pt x="77" y="16"/>
                        <a:pt x="77" y="36"/>
                      </a:cubicBezTo>
                      <a:cubicBezTo>
                        <a:pt x="77" y="74"/>
                        <a:pt x="77" y="74"/>
                        <a:pt x="77" y="74"/>
                      </a:cubicBezTo>
                      <a:cubicBezTo>
                        <a:pt x="77" y="93"/>
                        <a:pt x="61" y="109"/>
                        <a:pt x="42" y="109"/>
                      </a:cubicBezTo>
                      <a:close/>
                      <a:moveTo>
                        <a:pt x="35" y="12"/>
                      </a:moveTo>
                      <a:cubicBezTo>
                        <a:pt x="22" y="12"/>
                        <a:pt x="12" y="23"/>
                        <a:pt x="12" y="36"/>
                      </a:cubicBezTo>
                      <a:cubicBezTo>
                        <a:pt x="12" y="74"/>
                        <a:pt x="12" y="74"/>
                        <a:pt x="12" y="74"/>
                      </a:cubicBezTo>
                      <a:cubicBezTo>
                        <a:pt x="12" y="86"/>
                        <a:pt x="22" y="97"/>
                        <a:pt x="35" y="97"/>
                      </a:cubicBezTo>
                      <a:cubicBezTo>
                        <a:pt x="42" y="97"/>
                        <a:pt x="42" y="97"/>
                        <a:pt x="42" y="97"/>
                      </a:cubicBezTo>
                      <a:cubicBezTo>
                        <a:pt x="55" y="97"/>
                        <a:pt x="65" y="86"/>
                        <a:pt x="65" y="74"/>
                      </a:cubicBezTo>
                      <a:cubicBezTo>
                        <a:pt x="65" y="36"/>
                        <a:pt x="65" y="36"/>
                        <a:pt x="65" y="36"/>
                      </a:cubicBezTo>
                      <a:cubicBezTo>
                        <a:pt x="65" y="23"/>
                        <a:pt x="55" y="12"/>
                        <a:pt x="42" y="12"/>
                      </a:cubicBezTo>
                      <a:lnTo>
                        <a:pt x="35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  <a:cs typeface="Arial" pitchFamily="34" charset="0"/>
                  </a:endParaRPr>
                </a:p>
              </p:txBody>
            </p:sp>
            <p:sp>
              <p:nvSpPr>
                <p:cNvPr id="67" name="Freeform 278"/>
                <p:cNvSpPr>
                  <a:spLocks/>
                </p:cNvSpPr>
                <p:nvPr/>
              </p:nvSpPr>
              <p:spPr bwMode="auto">
                <a:xfrm>
                  <a:off x="3725863" y="2044700"/>
                  <a:ext cx="461963" cy="187325"/>
                </a:xfrm>
                <a:custGeom>
                  <a:avLst/>
                  <a:gdLst>
                    <a:gd name="T0" fmla="*/ 152 w 158"/>
                    <a:gd name="T1" fmla="*/ 64 h 64"/>
                    <a:gd name="T2" fmla="*/ 7 w 158"/>
                    <a:gd name="T3" fmla="*/ 64 h 64"/>
                    <a:gd name="T4" fmla="*/ 1 w 158"/>
                    <a:gd name="T5" fmla="*/ 58 h 64"/>
                    <a:gd name="T6" fmla="*/ 1 w 158"/>
                    <a:gd name="T7" fmla="*/ 45 h 64"/>
                    <a:gd name="T8" fmla="*/ 60 w 158"/>
                    <a:gd name="T9" fmla="*/ 14 h 64"/>
                    <a:gd name="T10" fmla="*/ 60 w 158"/>
                    <a:gd name="T11" fmla="*/ 6 h 64"/>
                    <a:gd name="T12" fmla="*/ 66 w 158"/>
                    <a:gd name="T13" fmla="*/ 0 h 64"/>
                    <a:gd name="T14" fmla="*/ 72 w 158"/>
                    <a:gd name="T15" fmla="*/ 6 h 64"/>
                    <a:gd name="T16" fmla="*/ 72 w 158"/>
                    <a:gd name="T17" fmla="*/ 19 h 64"/>
                    <a:gd name="T18" fmla="*/ 67 w 158"/>
                    <a:gd name="T19" fmla="*/ 25 h 64"/>
                    <a:gd name="T20" fmla="*/ 13 w 158"/>
                    <a:gd name="T21" fmla="*/ 45 h 64"/>
                    <a:gd name="T22" fmla="*/ 13 w 158"/>
                    <a:gd name="T23" fmla="*/ 52 h 64"/>
                    <a:gd name="T24" fmla="*/ 152 w 158"/>
                    <a:gd name="T25" fmla="*/ 52 h 64"/>
                    <a:gd name="T26" fmla="*/ 158 w 158"/>
                    <a:gd name="T27" fmla="*/ 58 h 64"/>
                    <a:gd name="T28" fmla="*/ 152 w 158"/>
                    <a:gd name="T29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58" h="64">
                      <a:moveTo>
                        <a:pt x="152" y="64"/>
                      </a:moveTo>
                      <a:cubicBezTo>
                        <a:pt x="7" y="64"/>
                        <a:pt x="7" y="64"/>
                        <a:pt x="7" y="64"/>
                      </a:cubicBezTo>
                      <a:cubicBezTo>
                        <a:pt x="3" y="64"/>
                        <a:pt x="1" y="62"/>
                        <a:pt x="1" y="58"/>
                      </a:cubicBezTo>
                      <a:cubicBezTo>
                        <a:pt x="1" y="45"/>
                        <a:pt x="1" y="45"/>
                        <a:pt x="1" y="45"/>
                      </a:cubicBezTo>
                      <a:cubicBezTo>
                        <a:pt x="0" y="31"/>
                        <a:pt x="32" y="21"/>
                        <a:pt x="60" y="14"/>
                      </a:cubicBezTo>
                      <a:cubicBezTo>
                        <a:pt x="60" y="6"/>
                        <a:pt x="60" y="6"/>
                        <a:pt x="60" y="6"/>
                      </a:cubicBezTo>
                      <a:cubicBezTo>
                        <a:pt x="60" y="2"/>
                        <a:pt x="63" y="0"/>
                        <a:pt x="66" y="0"/>
                      </a:cubicBezTo>
                      <a:cubicBezTo>
                        <a:pt x="69" y="0"/>
                        <a:pt x="72" y="2"/>
                        <a:pt x="72" y="6"/>
                      </a:cubicBezTo>
                      <a:cubicBezTo>
                        <a:pt x="72" y="19"/>
                        <a:pt x="72" y="19"/>
                        <a:pt x="72" y="19"/>
                      </a:cubicBezTo>
                      <a:cubicBezTo>
                        <a:pt x="72" y="22"/>
                        <a:pt x="70" y="24"/>
                        <a:pt x="67" y="25"/>
                      </a:cubicBezTo>
                      <a:cubicBezTo>
                        <a:pt x="41" y="31"/>
                        <a:pt x="15" y="40"/>
                        <a:pt x="13" y="45"/>
                      </a:cubicBezTo>
                      <a:cubicBezTo>
                        <a:pt x="13" y="52"/>
                        <a:pt x="13" y="52"/>
                        <a:pt x="13" y="52"/>
                      </a:cubicBezTo>
                      <a:cubicBezTo>
                        <a:pt x="152" y="52"/>
                        <a:pt x="152" y="52"/>
                        <a:pt x="152" y="52"/>
                      </a:cubicBezTo>
                      <a:cubicBezTo>
                        <a:pt x="156" y="52"/>
                        <a:pt x="158" y="55"/>
                        <a:pt x="158" y="58"/>
                      </a:cubicBezTo>
                      <a:cubicBezTo>
                        <a:pt x="158" y="62"/>
                        <a:pt x="156" y="64"/>
                        <a:pt x="152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  <a:cs typeface="Arial" pitchFamily="34" charset="0"/>
                  </a:endParaRPr>
                </a:p>
              </p:txBody>
            </p:sp>
            <p:sp>
              <p:nvSpPr>
                <p:cNvPr id="68" name="Freeform 279"/>
                <p:cNvSpPr>
                  <a:spLocks/>
                </p:cNvSpPr>
                <p:nvPr/>
              </p:nvSpPr>
              <p:spPr bwMode="auto">
                <a:xfrm>
                  <a:off x="3979863" y="2041525"/>
                  <a:ext cx="209550" cy="190500"/>
                </a:xfrm>
                <a:custGeom>
                  <a:avLst/>
                  <a:gdLst>
                    <a:gd name="T0" fmla="*/ 65 w 72"/>
                    <a:gd name="T1" fmla="*/ 65 h 65"/>
                    <a:gd name="T2" fmla="*/ 59 w 72"/>
                    <a:gd name="T3" fmla="*/ 59 h 65"/>
                    <a:gd name="T4" fmla="*/ 59 w 72"/>
                    <a:gd name="T5" fmla="*/ 46 h 65"/>
                    <a:gd name="T6" fmla="*/ 5 w 72"/>
                    <a:gd name="T7" fmla="*/ 26 h 65"/>
                    <a:gd name="T8" fmla="*/ 0 w 72"/>
                    <a:gd name="T9" fmla="*/ 20 h 65"/>
                    <a:gd name="T10" fmla="*/ 0 w 72"/>
                    <a:gd name="T11" fmla="*/ 6 h 65"/>
                    <a:gd name="T12" fmla="*/ 6 w 72"/>
                    <a:gd name="T13" fmla="*/ 0 h 65"/>
                    <a:gd name="T14" fmla="*/ 12 w 72"/>
                    <a:gd name="T15" fmla="*/ 6 h 65"/>
                    <a:gd name="T16" fmla="*/ 12 w 72"/>
                    <a:gd name="T17" fmla="*/ 15 h 65"/>
                    <a:gd name="T18" fmla="*/ 71 w 72"/>
                    <a:gd name="T19" fmla="*/ 47 h 65"/>
                    <a:gd name="T20" fmla="*/ 71 w 72"/>
                    <a:gd name="T21" fmla="*/ 59 h 65"/>
                    <a:gd name="T22" fmla="*/ 65 w 72"/>
                    <a:gd name="T23" fmla="*/ 65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2" h="65">
                      <a:moveTo>
                        <a:pt x="65" y="65"/>
                      </a:moveTo>
                      <a:cubicBezTo>
                        <a:pt x="62" y="65"/>
                        <a:pt x="59" y="63"/>
                        <a:pt x="59" y="59"/>
                      </a:cubicBezTo>
                      <a:cubicBezTo>
                        <a:pt x="59" y="46"/>
                        <a:pt x="59" y="46"/>
                        <a:pt x="59" y="46"/>
                      </a:cubicBezTo>
                      <a:cubicBezTo>
                        <a:pt x="57" y="41"/>
                        <a:pt x="31" y="32"/>
                        <a:pt x="5" y="26"/>
                      </a:cubicBezTo>
                      <a:cubicBezTo>
                        <a:pt x="2" y="25"/>
                        <a:pt x="0" y="23"/>
                        <a:pt x="0" y="20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9" y="0"/>
                        <a:pt x="12" y="3"/>
                        <a:pt x="12" y="6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40" y="22"/>
                        <a:pt x="72" y="32"/>
                        <a:pt x="71" y="47"/>
                      </a:cubicBezTo>
                      <a:cubicBezTo>
                        <a:pt x="71" y="59"/>
                        <a:pt x="71" y="59"/>
                        <a:pt x="71" y="59"/>
                      </a:cubicBezTo>
                      <a:cubicBezTo>
                        <a:pt x="71" y="63"/>
                        <a:pt x="69" y="65"/>
                        <a:pt x="65" y="6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  <a:cs typeface="Arial" pitchFamily="34" charset="0"/>
                  </a:endParaRPr>
                </a:p>
              </p:txBody>
            </p:sp>
            <p:sp>
              <p:nvSpPr>
                <p:cNvPr id="70" name="Freeform 280"/>
                <p:cNvSpPr>
                  <a:spLocks noEditPoints="1"/>
                </p:cNvSpPr>
                <p:nvPr/>
              </p:nvSpPr>
              <p:spPr bwMode="auto">
                <a:xfrm>
                  <a:off x="4116388" y="1843088"/>
                  <a:ext cx="187325" cy="263525"/>
                </a:xfrm>
                <a:custGeom>
                  <a:avLst/>
                  <a:gdLst>
                    <a:gd name="T0" fmla="*/ 35 w 64"/>
                    <a:gd name="T1" fmla="*/ 90 h 90"/>
                    <a:gd name="T2" fmla="*/ 30 w 64"/>
                    <a:gd name="T3" fmla="*/ 90 h 90"/>
                    <a:gd name="T4" fmla="*/ 0 w 64"/>
                    <a:gd name="T5" fmla="*/ 60 h 90"/>
                    <a:gd name="T6" fmla="*/ 0 w 64"/>
                    <a:gd name="T7" fmla="*/ 30 h 90"/>
                    <a:gd name="T8" fmla="*/ 30 w 64"/>
                    <a:gd name="T9" fmla="*/ 0 h 90"/>
                    <a:gd name="T10" fmla="*/ 35 w 64"/>
                    <a:gd name="T11" fmla="*/ 0 h 90"/>
                    <a:gd name="T12" fmla="*/ 64 w 64"/>
                    <a:gd name="T13" fmla="*/ 30 h 90"/>
                    <a:gd name="T14" fmla="*/ 64 w 64"/>
                    <a:gd name="T15" fmla="*/ 60 h 90"/>
                    <a:gd name="T16" fmla="*/ 35 w 64"/>
                    <a:gd name="T17" fmla="*/ 90 h 90"/>
                    <a:gd name="T18" fmla="*/ 30 w 64"/>
                    <a:gd name="T19" fmla="*/ 12 h 90"/>
                    <a:gd name="T20" fmla="*/ 12 w 64"/>
                    <a:gd name="T21" fmla="*/ 30 h 90"/>
                    <a:gd name="T22" fmla="*/ 12 w 64"/>
                    <a:gd name="T23" fmla="*/ 60 h 90"/>
                    <a:gd name="T24" fmla="*/ 30 w 64"/>
                    <a:gd name="T25" fmla="*/ 78 h 90"/>
                    <a:gd name="T26" fmla="*/ 35 w 64"/>
                    <a:gd name="T27" fmla="*/ 78 h 90"/>
                    <a:gd name="T28" fmla="*/ 52 w 64"/>
                    <a:gd name="T29" fmla="*/ 60 h 90"/>
                    <a:gd name="T30" fmla="*/ 52 w 64"/>
                    <a:gd name="T31" fmla="*/ 30 h 90"/>
                    <a:gd name="T32" fmla="*/ 35 w 64"/>
                    <a:gd name="T33" fmla="*/ 12 h 90"/>
                    <a:gd name="T34" fmla="*/ 30 w 64"/>
                    <a:gd name="T35" fmla="*/ 1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64" h="90">
                      <a:moveTo>
                        <a:pt x="35" y="90"/>
                      </a:moveTo>
                      <a:cubicBezTo>
                        <a:pt x="30" y="90"/>
                        <a:pt x="30" y="90"/>
                        <a:pt x="30" y="90"/>
                      </a:cubicBezTo>
                      <a:cubicBezTo>
                        <a:pt x="13" y="90"/>
                        <a:pt x="0" y="76"/>
                        <a:pt x="0" y="6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14"/>
                        <a:pt x="13" y="0"/>
                        <a:pt x="30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51" y="0"/>
                        <a:pt x="64" y="14"/>
                        <a:pt x="64" y="3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4" y="76"/>
                        <a:pt x="51" y="90"/>
                        <a:pt x="35" y="90"/>
                      </a:cubicBezTo>
                      <a:close/>
                      <a:moveTo>
                        <a:pt x="30" y="12"/>
                      </a:moveTo>
                      <a:cubicBezTo>
                        <a:pt x="20" y="12"/>
                        <a:pt x="12" y="20"/>
                        <a:pt x="12" y="30"/>
                      </a:cubicBezTo>
                      <a:cubicBezTo>
                        <a:pt x="12" y="60"/>
                        <a:pt x="12" y="60"/>
                        <a:pt x="12" y="60"/>
                      </a:cubicBezTo>
                      <a:cubicBezTo>
                        <a:pt x="12" y="70"/>
                        <a:pt x="20" y="78"/>
                        <a:pt x="30" y="78"/>
                      </a:cubicBezTo>
                      <a:cubicBezTo>
                        <a:pt x="35" y="78"/>
                        <a:pt x="35" y="78"/>
                        <a:pt x="35" y="78"/>
                      </a:cubicBezTo>
                      <a:cubicBezTo>
                        <a:pt x="45" y="78"/>
                        <a:pt x="52" y="70"/>
                        <a:pt x="52" y="60"/>
                      </a:cubicBezTo>
                      <a:cubicBezTo>
                        <a:pt x="52" y="30"/>
                        <a:pt x="52" y="30"/>
                        <a:pt x="52" y="30"/>
                      </a:cubicBezTo>
                      <a:cubicBezTo>
                        <a:pt x="52" y="20"/>
                        <a:pt x="45" y="12"/>
                        <a:pt x="35" y="12"/>
                      </a:cubicBezTo>
                      <a:lnTo>
                        <a:pt x="3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  <a:cs typeface="Arial" pitchFamily="34" charset="0"/>
                  </a:endParaRPr>
                </a:p>
              </p:txBody>
            </p:sp>
            <p:sp>
              <p:nvSpPr>
                <p:cNvPr id="71" name="Freeform 281"/>
                <p:cNvSpPr>
                  <a:spLocks/>
                </p:cNvSpPr>
                <p:nvPr/>
              </p:nvSpPr>
              <p:spPr bwMode="auto">
                <a:xfrm>
                  <a:off x="4164013" y="2074863"/>
                  <a:ext cx="34925" cy="66675"/>
                </a:xfrm>
                <a:custGeom>
                  <a:avLst/>
                  <a:gdLst>
                    <a:gd name="T0" fmla="*/ 6 w 12"/>
                    <a:gd name="T1" fmla="*/ 23 h 23"/>
                    <a:gd name="T2" fmla="*/ 0 w 12"/>
                    <a:gd name="T3" fmla="*/ 17 h 23"/>
                    <a:gd name="T4" fmla="*/ 0 w 12"/>
                    <a:gd name="T5" fmla="*/ 6 h 23"/>
                    <a:gd name="T6" fmla="*/ 6 w 12"/>
                    <a:gd name="T7" fmla="*/ 0 h 23"/>
                    <a:gd name="T8" fmla="*/ 12 w 12"/>
                    <a:gd name="T9" fmla="*/ 6 h 23"/>
                    <a:gd name="T10" fmla="*/ 12 w 12"/>
                    <a:gd name="T11" fmla="*/ 17 h 23"/>
                    <a:gd name="T12" fmla="*/ 6 w 12"/>
                    <a:gd name="T13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23">
                      <a:moveTo>
                        <a:pt x="6" y="23"/>
                      </a:moveTo>
                      <a:cubicBezTo>
                        <a:pt x="2" y="23"/>
                        <a:pt x="0" y="20"/>
                        <a:pt x="0" y="17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2" y="0"/>
                        <a:pt x="6" y="0"/>
                      </a:cubicBezTo>
                      <a:cubicBezTo>
                        <a:pt x="9" y="0"/>
                        <a:pt x="12" y="3"/>
                        <a:pt x="12" y="6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2" y="20"/>
                        <a:pt x="9" y="23"/>
                        <a:pt x="6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  <a:cs typeface="Arial" pitchFamily="34" charset="0"/>
                  </a:endParaRPr>
                </a:p>
              </p:txBody>
            </p:sp>
            <p:sp>
              <p:nvSpPr>
                <p:cNvPr id="72" name="Freeform 282"/>
                <p:cNvSpPr>
                  <a:spLocks/>
                </p:cNvSpPr>
                <p:nvPr/>
              </p:nvSpPr>
              <p:spPr bwMode="auto">
                <a:xfrm>
                  <a:off x="4227513" y="2197100"/>
                  <a:ext cx="173038" cy="34925"/>
                </a:xfrm>
                <a:custGeom>
                  <a:avLst/>
                  <a:gdLst>
                    <a:gd name="T0" fmla="*/ 53 w 59"/>
                    <a:gd name="T1" fmla="*/ 12 h 12"/>
                    <a:gd name="T2" fmla="*/ 6 w 59"/>
                    <a:gd name="T3" fmla="*/ 12 h 12"/>
                    <a:gd name="T4" fmla="*/ 0 w 59"/>
                    <a:gd name="T5" fmla="*/ 6 h 12"/>
                    <a:gd name="T6" fmla="*/ 6 w 59"/>
                    <a:gd name="T7" fmla="*/ 0 h 12"/>
                    <a:gd name="T8" fmla="*/ 53 w 59"/>
                    <a:gd name="T9" fmla="*/ 0 h 12"/>
                    <a:gd name="T10" fmla="*/ 59 w 59"/>
                    <a:gd name="T11" fmla="*/ 6 h 12"/>
                    <a:gd name="T12" fmla="*/ 53 w 59"/>
                    <a:gd name="T13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" h="12">
                      <a:moveTo>
                        <a:pt x="53" y="12"/>
                      </a:move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3" y="12"/>
                        <a:pt x="0" y="10"/>
                        <a:pt x="0" y="6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56" y="0"/>
                        <a:pt x="59" y="3"/>
                        <a:pt x="59" y="6"/>
                      </a:cubicBezTo>
                      <a:cubicBezTo>
                        <a:pt x="59" y="10"/>
                        <a:pt x="56" y="12"/>
                        <a:pt x="5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  <a:cs typeface="Arial" pitchFamily="34" charset="0"/>
                  </a:endParaRPr>
                </a:p>
              </p:txBody>
            </p:sp>
            <p:sp>
              <p:nvSpPr>
                <p:cNvPr id="73" name="Freeform 283"/>
                <p:cNvSpPr>
                  <a:spLocks/>
                </p:cNvSpPr>
                <p:nvPr/>
              </p:nvSpPr>
              <p:spPr bwMode="auto">
                <a:xfrm>
                  <a:off x="4225926" y="2074863"/>
                  <a:ext cx="174625" cy="157163"/>
                </a:xfrm>
                <a:custGeom>
                  <a:avLst/>
                  <a:gdLst>
                    <a:gd name="T0" fmla="*/ 54 w 60"/>
                    <a:gd name="T1" fmla="*/ 54 h 54"/>
                    <a:gd name="T2" fmla="*/ 48 w 60"/>
                    <a:gd name="T3" fmla="*/ 48 h 54"/>
                    <a:gd name="T4" fmla="*/ 48 w 60"/>
                    <a:gd name="T5" fmla="*/ 38 h 54"/>
                    <a:gd name="T6" fmla="*/ 5 w 60"/>
                    <a:gd name="T7" fmla="*/ 23 h 54"/>
                    <a:gd name="T8" fmla="*/ 0 w 60"/>
                    <a:gd name="T9" fmla="*/ 17 h 54"/>
                    <a:gd name="T10" fmla="*/ 0 w 60"/>
                    <a:gd name="T11" fmla="*/ 6 h 54"/>
                    <a:gd name="T12" fmla="*/ 6 w 60"/>
                    <a:gd name="T13" fmla="*/ 0 h 54"/>
                    <a:gd name="T14" fmla="*/ 12 w 60"/>
                    <a:gd name="T15" fmla="*/ 6 h 54"/>
                    <a:gd name="T16" fmla="*/ 12 w 60"/>
                    <a:gd name="T17" fmla="*/ 12 h 54"/>
                    <a:gd name="T18" fmla="*/ 60 w 60"/>
                    <a:gd name="T19" fmla="*/ 38 h 54"/>
                    <a:gd name="T20" fmla="*/ 60 w 60"/>
                    <a:gd name="T21" fmla="*/ 48 h 54"/>
                    <a:gd name="T22" fmla="*/ 54 w 60"/>
                    <a:gd name="T23" fmla="*/ 5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0" h="54">
                      <a:moveTo>
                        <a:pt x="54" y="54"/>
                      </a:moveTo>
                      <a:cubicBezTo>
                        <a:pt x="50" y="54"/>
                        <a:pt x="48" y="52"/>
                        <a:pt x="48" y="48"/>
                      </a:cubicBezTo>
                      <a:cubicBezTo>
                        <a:pt x="48" y="38"/>
                        <a:pt x="48" y="38"/>
                        <a:pt x="48" y="38"/>
                      </a:cubicBezTo>
                      <a:cubicBezTo>
                        <a:pt x="45" y="34"/>
                        <a:pt x="25" y="27"/>
                        <a:pt x="5" y="23"/>
                      </a:cubicBezTo>
                      <a:cubicBezTo>
                        <a:pt x="2" y="22"/>
                        <a:pt x="0" y="20"/>
                        <a:pt x="0" y="17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3" y="0"/>
                        <a:pt x="6" y="0"/>
                      </a:cubicBezTo>
                      <a:cubicBezTo>
                        <a:pt x="9" y="0"/>
                        <a:pt x="12" y="2"/>
                        <a:pt x="12" y="6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44" y="20"/>
                        <a:pt x="60" y="28"/>
                        <a:pt x="60" y="38"/>
                      </a:cubicBezTo>
                      <a:cubicBezTo>
                        <a:pt x="60" y="48"/>
                        <a:pt x="60" y="48"/>
                        <a:pt x="60" y="48"/>
                      </a:cubicBezTo>
                      <a:cubicBezTo>
                        <a:pt x="60" y="52"/>
                        <a:pt x="57" y="54"/>
                        <a:pt x="54" y="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  <a:cs typeface="Arial" pitchFamily="34" charset="0"/>
                  </a:endParaRPr>
                </a:p>
              </p:txBody>
            </p:sp>
          </p:grpSp>
        </p:grpSp>
        <p:sp>
          <p:nvSpPr>
            <p:cNvPr id="62" name="Прямоугольник 61"/>
            <p:cNvSpPr/>
            <p:nvPr/>
          </p:nvSpPr>
          <p:spPr>
            <a:xfrm>
              <a:off x="633703" y="4819920"/>
              <a:ext cx="817227" cy="2443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571511" y="4606990"/>
            <a:ext cx="817227" cy="475253"/>
            <a:chOff x="-792725" y="4047737"/>
            <a:chExt cx="817227" cy="475253"/>
          </a:xfrm>
        </p:grpSpPr>
        <p:sp>
          <p:nvSpPr>
            <p:cNvPr id="75" name="Овал 74"/>
            <p:cNvSpPr/>
            <p:nvPr/>
          </p:nvSpPr>
          <p:spPr>
            <a:xfrm>
              <a:off x="-624029" y="4047737"/>
              <a:ext cx="475253" cy="475253"/>
            </a:xfrm>
            <a:prstGeom prst="ellipse">
              <a:avLst/>
            </a:prstGeom>
            <a:solidFill>
              <a:srgbClr val="2B60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Прямоугольник 75"/>
            <p:cNvSpPr/>
            <p:nvPr/>
          </p:nvSpPr>
          <p:spPr>
            <a:xfrm>
              <a:off x="-792725" y="4253256"/>
              <a:ext cx="817227" cy="2443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" name="Freeform 9"/>
            <p:cNvSpPr>
              <a:spLocks noEditPoints="1"/>
            </p:cNvSpPr>
            <p:nvPr/>
          </p:nvSpPr>
          <p:spPr bwMode="auto">
            <a:xfrm>
              <a:off x="-463612" y="4124529"/>
              <a:ext cx="164566" cy="173904"/>
            </a:xfrm>
            <a:custGeom>
              <a:avLst/>
              <a:gdLst>
                <a:gd name="T0" fmla="*/ 240 w 1477"/>
                <a:gd name="T1" fmla="*/ 188 h 1850"/>
                <a:gd name="T2" fmla="*/ 77 w 1477"/>
                <a:gd name="T3" fmla="*/ 577 h 1850"/>
                <a:gd name="T4" fmla="*/ 169 w 1477"/>
                <a:gd name="T5" fmla="*/ 970 h 1850"/>
                <a:gd name="T6" fmla="*/ 162 w 1477"/>
                <a:gd name="T7" fmla="*/ 1240 h 1850"/>
                <a:gd name="T8" fmla="*/ 0 w 1477"/>
                <a:gd name="T9" fmla="*/ 1631 h 1850"/>
                <a:gd name="T10" fmla="*/ 1243 w 1477"/>
                <a:gd name="T11" fmla="*/ 1396 h 1850"/>
                <a:gd name="T12" fmla="*/ 1399 w 1477"/>
                <a:gd name="T13" fmla="*/ 973 h 1850"/>
                <a:gd name="T14" fmla="*/ 1315 w 1477"/>
                <a:gd name="T15" fmla="*/ 611 h 1850"/>
                <a:gd name="T16" fmla="*/ 1472 w 1477"/>
                <a:gd name="T17" fmla="*/ 188 h 1850"/>
                <a:gd name="T18" fmla="*/ 386 w 1477"/>
                <a:gd name="T19" fmla="*/ 508 h 1850"/>
                <a:gd name="T20" fmla="*/ 271 w 1477"/>
                <a:gd name="T21" fmla="*/ 538 h 1850"/>
                <a:gd name="T22" fmla="*/ 693 w 1477"/>
                <a:gd name="T23" fmla="*/ 736 h 1850"/>
                <a:gd name="T24" fmla="*/ 477 w 1477"/>
                <a:gd name="T25" fmla="*/ 541 h 1850"/>
                <a:gd name="T26" fmla="*/ 598 w 1477"/>
                <a:gd name="T27" fmla="*/ 567 h 1850"/>
                <a:gd name="T28" fmla="*/ 689 w 1477"/>
                <a:gd name="T29" fmla="*/ 431 h 1850"/>
                <a:gd name="T30" fmla="*/ 689 w 1477"/>
                <a:gd name="T31" fmla="*/ 579 h 1850"/>
                <a:gd name="T32" fmla="*/ 1023 w 1477"/>
                <a:gd name="T33" fmla="*/ 431 h 1850"/>
                <a:gd name="T34" fmla="*/ 1163 w 1477"/>
                <a:gd name="T35" fmla="*/ 897 h 1850"/>
                <a:gd name="T36" fmla="*/ 1224 w 1477"/>
                <a:gd name="T37" fmla="*/ 846 h 1850"/>
                <a:gd name="T38" fmla="*/ 1113 w 1477"/>
                <a:gd name="T39" fmla="*/ 567 h 1850"/>
                <a:gd name="T40" fmla="*/ 1235 w 1477"/>
                <a:gd name="T41" fmla="*/ 541 h 1850"/>
                <a:gd name="T42" fmla="*/ 951 w 1477"/>
                <a:gd name="T43" fmla="*/ 956 h 1850"/>
                <a:gd name="T44" fmla="*/ 860 w 1477"/>
                <a:gd name="T45" fmla="*/ 820 h 1850"/>
                <a:gd name="T46" fmla="*/ 739 w 1477"/>
                <a:gd name="T47" fmla="*/ 826 h 1850"/>
                <a:gd name="T48" fmla="*/ 648 w 1477"/>
                <a:gd name="T49" fmla="*/ 974 h 1850"/>
                <a:gd name="T50" fmla="*/ 648 w 1477"/>
                <a:gd name="T51" fmla="*/ 826 h 1850"/>
                <a:gd name="T52" fmla="*/ 314 w 1477"/>
                <a:gd name="T53" fmla="*/ 930 h 1850"/>
                <a:gd name="T54" fmla="*/ 163 w 1477"/>
                <a:gd name="T55" fmla="*/ 729 h 1850"/>
                <a:gd name="T56" fmla="*/ 163 w 1477"/>
                <a:gd name="T57" fmla="*/ 846 h 1850"/>
                <a:gd name="T58" fmla="*/ 314 w 1477"/>
                <a:gd name="T59" fmla="*/ 1154 h 1850"/>
                <a:gd name="T60" fmla="*/ 253 w 1477"/>
                <a:gd name="T61" fmla="*/ 1126 h 1850"/>
                <a:gd name="T62" fmla="*/ 91 w 1477"/>
                <a:gd name="T63" fmla="*/ 1514 h 1850"/>
                <a:gd name="T64" fmla="*/ 364 w 1477"/>
                <a:gd name="T65" fmla="*/ 1741 h 1850"/>
                <a:gd name="T66" fmla="*/ 364 w 1477"/>
                <a:gd name="T67" fmla="*/ 1594 h 1850"/>
                <a:gd name="T68" fmla="*/ 454 w 1477"/>
                <a:gd name="T69" fmla="*/ 1752 h 1850"/>
                <a:gd name="T70" fmla="*/ 576 w 1477"/>
                <a:gd name="T71" fmla="*/ 1759 h 1850"/>
                <a:gd name="T72" fmla="*/ 784 w 1477"/>
                <a:gd name="T73" fmla="*/ 1462 h 1850"/>
                <a:gd name="T74" fmla="*/ 91 w 1477"/>
                <a:gd name="T75" fmla="*/ 1393 h 1850"/>
                <a:gd name="T76" fmla="*/ 526 w 1477"/>
                <a:gd name="T77" fmla="*/ 1206 h 1850"/>
                <a:gd name="T78" fmla="*/ 617 w 1477"/>
                <a:gd name="T79" fmla="*/ 1364 h 1850"/>
                <a:gd name="T80" fmla="*/ 738 w 1477"/>
                <a:gd name="T81" fmla="*/ 1370 h 1850"/>
                <a:gd name="T82" fmla="*/ 829 w 1477"/>
                <a:gd name="T83" fmla="*/ 1223 h 1850"/>
                <a:gd name="T84" fmla="*/ 829 w 1477"/>
                <a:gd name="T85" fmla="*/ 1370 h 1850"/>
                <a:gd name="T86" fmla="*/ 667 w 1477"/>
                <a:gd name="T87" fmla="*/ 1611 h 1850"/>
                <a:gd name="T88" fmla="*/ 1000 w 1477"/>
                <a:gd name="T89" fmla="*/ 1715 h 1850"/>
                <a:gd name="T90" fmla="*/ 1000 w 1477"/>
                <a:gd name="T91" fmla="*/ 1571 h 1850"/>
                <a:gd name="T92" fmla="*/ 1091 w 1477"/>
                <a:gd name="T93" fmla="*/ 1682 h 1850"/>
                <a:gd name="T94" fmla="*/ 1152 w 1477"/>
                <a:gd name="T95" fmla="*/ 1631 h 1850"/>
                <a:gd name="T96" fmla="*/ 1041 w 1477"/>
                <a:gd name="T97" fmla="*/ 1206 h 1850"/>
                <a:gd name="T98" fmla="*/ 1314 w 1477"/>
                <a:gd name="T99" fmla="*/ 1243 h 1850"/>
                <a:gd name="T100" fmla="*/ 1314 w 1477"/>
                <a:gd name="T101" fmla="*/ 1126 h 1850"/>
                <a:gd name="T102" fmla="*/ 254 w 1477"/>
                <a:gd name="T103" fmla="*/ 1006 h 1850"/>
                <a:gd name="T104" fmla="*/ 1314 w 1477"/>
                <a:gd name="T105" fmla="*/ 1005 h 1850"/>
                <a:gd name="T106" fmla="*/ 1326 w 1477"/>
                <a:gd name="T107" fmla="*/ 508 h 1850"/>
                <a:gd name="T108" fmla="*/ 1386 w 1477"/>
                <a:gd name="T109" fmla="*/ 458 h 1850"/>
                <a:gd name="T110" fmla="*/ 856 w 1477"/>
                <a:gd name="T111" fmla="*/ 91 h 1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77" h="1850">
                  <a:moveTo>
                    <a:pt x="1472" y="188"/>
                  </a:moveTo>
                  <a:cubicBezTo>
                    <a:pt x="1430" y="59"/>
                    <a:pt x="1133" y="0"/>
                    <a:pt x="856" y="0"/>
                  </a:cubicBezTo>
                  <a:cubicBezTo>
                    <a:pt x="578" y="0"/>
                    <a:pt x="282" y="59"/>
                    <a:pt x="240" y="188"/>
                  </a:cubicBezTo>
                  <a:cubicBezTo>
                    <a:pt x="237" y="194"/>
                    <a:pt x="234" y="201"/>
                    <a:pt x="234" y="208"/>
                  </a:cubicBezTo>
                  <a:cubicBezTo>
                    <a:pt x="234" y="455"/>
                    <a:pt x="234" y="455"/>
                    <a:pt x="234" y="455"/>
                  </a:cubicBezTo>
                  <a:cubicBezTo>
                    <a:pt x="131" y="493"/>
                    <a:pt x="90" y="538"/>
                    <a:pt x="77" y="577"/>
                  </a:cubicBezTo>
                  <a:cubicBezTo>
                    <a:pt x="74" y="583"/>
                    <a:pt x="72" y="590"/>
                    <a:pt x="72" y="597"/>
                  </a:cubicBezTo>
                  <a:cubicBezTo>
                    <a:pt x="72" y="846"/>
                    <a:pt x="72" y="846"/>
                    <a:pt x="72" y="846"/>
                  </a:cubicBezTo>
                  <a:cubicBezTo>
                    <a:pt x="72" y="897"/>
                    <a:pt x="109" y="938"/>
                    <a:pt x="169" y="970"/>
                  </a:cubicBezTo>
                  <a:cubicBezTo>
                    <a:pt x="168" y="971"/>
                    <a:pt x="168" y="972"/>
                    <a:pt x="168" y="973"/>
                  </a:cubicBezTo>
                  <a:cubicBezTo>
                    <a:pt x="164" y="980"/>
                    <a:pt x="162" y="986"/>
                    <a:pt x="162" y="993"/>
                  </a:cubicBezTo>
                  <a:cubicBezTo>
                    <a:pt x="162" y="1240"/>
                    <a:pt x="162" y="1240"/>
                    <a:pt x="162" y="1240"/>
                  </a:cubicBezTo>
                  <a:cubicBezTo>
                    <a:pt x="59" y="1278"/>
                    <a:pt x="18" y="1323"/>
                    <a:pt x="5" y="1362"/>
                  </a:cubicBezTo>
                  <a:cubicBezTo>
                    <a:pt x="2" y="1368"/>
                    <a:pt x="0" y="1375"/>
                    <a:pt x="0" y="1382"/>
                  </a:cubicBezTo>
                  <a:cubicBezTo>
                    <a:pt x="0" y="1631"/>
                    <a:pt x="0" y="1631"/>
                    <a:pt x="0" y="1631"/>
                  </a:cubicBezTo>
                  <a:cubicBezTo>
                    <a:pt x="0" y="1782"/>
                    <a:pt x="322" y="1850"/>
                    <a:pt x="621" y="1850"/>
                  </a:cubicBezTo>
                  <a:cubicBezTo>
                    <a:pt x="920" y="1850"/>
                    <a:pt x="1243" y="1782"/>
                    <a:pt x="1243" y="1631"/>
                  </a:cubicBezTo>
                  <a:cubicBezTo>
                    <a:pt x="1243" y="1396"/>
                    <a:pt x="1243" y="1396"/>
                    <a:pt x="1243" y="1396"/>
                  </a:cubicBezTo>
                  <a:cubicBezTo>
                    <a:pt x="1340" y="1361"/>
                    <a:pt x="1405" y="1310"/>
                    <a:pt x="1405" y="1243"/>
                  </a:cubicBezTo>
                  <a:cubicBezTo>
                    <a:pt x="1405" y="993"/>
                    <a:pt x="1405" y="993"/>
                    <a:pt x="1405" y="993"/>
                  </a:cubicBezTo>
                  <a:cubicBezTo>
                    <a:pt x="1405" y="986"/>
                    <a:pt x="1403" y="979"/>
                    <a:pt x="1399" y="973"/>
                  </a:cubicBezTo>
                  <a:cubicBezTo>
                    <a:pt x="1388" y="938"/>
                    <a:pt x="1358" y="907"/>
                    <a:pt x="1308" y="880"/>
                  </a:cubicBezTo>
                  <a:cubicBezTo>
                    <a:pt x="1312" y="869"/>
                    <a:pt x="1315" y="858"/>
                    <a:pt x="1315" y="846"/>
                  </a:cubicBezTo>
                  <a:cubicBezTo>
                    <a:pt x="1315" y="611"/>
                    <a:pt x="1315" y="611"/>
                    <a:pt x="1315" y="611"/>
                  </a:cubicBezTo>
                  <a:cubicBezTo>
                    <a:pt x="1413" y="576"/>
                    <a:pt x="1477" y="525"/>
                    <a:pt x="1477" y="458"/>
                  </a:cubicBezTo>
                  <a:cubicBezTo>
                    <a:pt x="1477" y="208"/>
                    <a:pt x="1477" y="208"/>
                    <a:pt x="1477" y="208"/>
                  </a:cubicBezTo>
                  <a:cubicBezTo>
                    <a:pt x="1477" y="201"/>
                    <a:pt x="1475" y="194"/>
                    <a:pt x="1472" y="188"/>
                  </a:cubicBezTo>
                  <a:close/>
                  <a:moveTo>
                    <a:pt x="325" y="341"/>
                  </a:moveTo>
                  <a:cubicBezTo>
                    <a:pt x="343" y="351"/>
                    <a:pt x="364" y="361"/>
                    <a:pt x="386" y="369"/>
                  </a:cubicBezTo>
                  <a:cubicBezTo>
                    <a:pt x="386" y="508"/>
                    <a:pt x="386" y="508"/>
                    <a:pt x="386" y="508"/>
                  </a:cubicBezTo>
                  <a:cubicBezTo>
                    <a:pt x="346" y="489"/>
                    <a:pt x="325" y="471"/>
                    <a:pt x="325" y="458"/>
                  </a:cubicBezTo>
                  <a:lnTo>
                    <a:pt x="325" y="341"/>
                  </a:lnTo>
                  <a:close/>
                  <a:moveTo>
                    <a:pt x="271" y="538"/>
                  </a:moveTo>
                  <a:cubicBezTo>
                    <a:pt x="363" y="633"/>
                    <a:pt x="616" y="677"/>
                    <a:pt x="856" y="677"/>
                  </a:cubicBezTo>
                  <a:cubicBezTo>
                    <a:pt x="969" y="677"/>
                    <a:pt x="1085" y="667"/>
                    <a:pt x="1186" y="647"/>
                  </a:cubicBezTo>
                  <a:cubicBezTo>
                    <a:pt x="1116" y="688"/>
                    <a:pt x="951" y="736"/>
                    <a:pt x="693" y="736"/>
                  </a:cubicBezTo>
                  <a:cubicBezTo>
                    <a:pt x="343" y="736"/>
                    <a:pt x="163" y="646"/>
                    <a:pt x="163" y="608"/>
                  </a:cubicBezTo>
                  <a:cubicBezTo>
                    <a:pt x="163" y="599"/>
                    <a:pt x="184" y="569"/>
                    <a:pt x="271" y="538"/>
                  </a:cubicBezTo>
                  <a:close/>
                  <a:moveTo>
                    <a:pt x="477" y="541"/>
                  </a:moveTo>
                  <a:cubicBezTo>
                    <a:pt x="477" y="397"/>
                    <a:pt x="477" y="397"/>
                    <a:pt x="477" y="397"/>
                  </a:cubicBezTo>
                  <a:cubicBezTo>
                    <a:pt x="515" y="407"/>
                    <a:pt x="556" y="415"/>
                    <a:pt x="598" y="421"/>
                  </a:cubicBezTo>
                  <a:cubicBezTo>
                    <a:pt x="598" y="567"/>
                    <a:pt x="598" y="567"/>
                    <a:pt x="598" y="567"/>
                  </a:cubicBezTo>
                  <a:cubicBezTo>
                    <a:pt x="552" y="560"/>
                    <a:pt x="511" y="551"/>
                    <a:pt x="477" y="541"/>
                  </a:cubicBezTo>
                  <a:close/>
                  <a:moveTo>
                    <a:pt x="689" y="579"/>
                  </a:moveTo>
                  <a:cubicBezTo>
                    <a:pt x="689" y="431"/>
                    <a:pt x="689" y="431"/>
                    <a:pt x="689" y="431"/>
                  </a:cubicBezTo>
                  <a:cubicBezTo>
                    <a:pt x="729" y="435"/>
                    <a:pt x="770" y="437"/>
                    <a:pt x="811" y="438"/>
                  </a:cubicBezTo>
                  <a:cubicBezTo>
                    <a:pt x="811" y="585"/>
                    <a:pt x="811" y="585"/>
                    <a:pt x="811" y="585"/>
                  </a:cubicBezTo>
                  <a:cubicBezTo>
                    <a:pt x="767" y="584"/>
                    <a:pt x="726" y="582"/>
                    <a:pt x="689" y="579"/>
                  </a:cubicBezTo>
                  <a:close/>
                  <a:moveTo>
                    <a:pt x="901" y="585"/>
                  </a:moveTo>
                  <a:cubicBezTo>
                    <a:pt x="901" y="438"/>
                    <a:pt x="901" y="438"/>
                    <a:pt x="901" y="438"/>
                  </a:cubicBezTo>
                  <a:cubicBezTo>
                    <a:pt x="942" y="437"/>
                    <a:pt x="983" y="435"/>
                    <a:pt x="1023" y="431"/>
                  </a:cubicBezTo>
                  <a:cubicBezTo>
                    <a:pt x="1023" y="579"/>
                    <a:pt x="1023" y="579"/>
                    <a:pt x="1023" y="579"/>
                  </a:cubicBezTo>
                  <a:cubicBezTo>
                    <a:pt x="985" y="582"/>
                    <a:pt x="945" y="584"/>
                    <a:pt x="901" y="585"/>
                  </a:cubicBezTo>
                  <a:close/>
                  <a:moveTo>
                    <a:pt x="1163" y="897"/>
                  </a:moveTo>
                  <a:cubicBezTo>
                    <a:pt x="1163" y="758"/>
                    <a:pt x="1163" y="758"/>
                    <a:pt x="1163" y="758"/>
                  </a:cubicBezTo>
                  <a:cubicBezTo>
                    <a:pt x="1186" y="749"/>
                    <a:pt x="1206" y="739"/>
                    <a:pt x="1224" y="729"/>
                  </a:cubicBezTo>
                  <a:cubicBezTo>
                    <a:pt x="1224" y="846"/>
                    <a:pt x="1224" y="846"/>
                    <a:pt x="1224" y="846"/>
                  </a:cubicBezTo>
                  <a:cubicBezTo>
                    <a:pt x="1224" y="859"/>
                    <a:pt x="1203" y="878"/>
                    <a:pt x="1163" y="897"/>
                  </a:cubicBezTo>
                  <a:close/>
                  <a:moveTo>
                    <a:pt x="1235" y="541"/>
                  </a:moveTo>
                  <a:cubicBezTo>
                    <a:pt x="1200" y="551"/>
                    <a:pt x="1160" y="560"/>
                    <a:pt x="1113" y="567"/>
                  </a:cubicBezTo>
                  <a:cubicBezTo>
                    <a:pt x="1113" y="421"/>
                    <a:pt x="1113" y="421"/>
                    <a:pt x="1113" y="421"/>
                  </a:cubicBezTo>
                  <a:cubicBezTo>
                    <a:pt x="1156" y="415"/>
                    <a:pt x="1197" y="407"/>
                    <a:pt x="1235" y="397"/>
                  </a:cubicBezTo>
                  <a:lnTo>
                    <a:pt x="1235" y="541"/>
                  </a:lnTo>
                  <a:close/>
                  <a:moveTo>
                    <a:pt x="1073" y="786"/>
                  </a:moveTo>
                  <a:cubicBezTo>
                    <a:pt x="1073" y="930"/>
                    <a:pt x="1073" y="930"/>
                    <a:pt x="1073" y="930"/>
                  </a:cubicBezTo>
                  <a:cubicBezTo>
                    <a:pt x="1038" y="939"/>
                    <a:pt x="997" y="948"/>
                    <a:pt x="951" y="956"/>
                  </a:cubicBezTo>
                  <a:cubicBezTo>
                    <a:pt x="951" y="809"/>
                    <a:pt x="951" y="809"/>
                    <a:pt x="951" y="809"/>
                  </a:cubicBezTo>
                  <a:cubicBezTo>
                    <a:pt x="994" y="803"/>
                    <a:pt x="1035" y="795"/>
                    <a:pt x="1073" y="786"/>
                  </a:cubicBezTo>
                  <a:close/>
                  <a:moveTo>
                    <a:pt x="860" y="820"/>
                  </a:moveTo>
                  <a:cubicBezTo>
                    <a:pt x="860" y="967"/>
                    <a:pt x="860" y="967"/>
                    <a:pt x="860" y="967"/>
                  </a:cubicBezTo>
                  <a:cubicBezTo>
                    <a:pt x="823" y="971"/>
                    <a:pt x="782" y="973"/>
                    <a:pt x="739" y="974"/>
                  </a:cubicBezTo>
                  <a:cubicBezTo>
                    <a:pt x="739" y="826"/>
                    <a:pt x="739" y="826"/>
                    <a:pt x="739" y="826"/>
                  </a:cubicBezTo>
                  <a:cubicBezTo>
                    <a:pt x="779" y="825"/>
                    <a:pt x="820" y="823"/>
                    <a:pt x="860" y="820"/>
                  </a:cubicBezTo>
                  <a:close/>
                  <a:moveTo>
                    <a:pt x="648" y="826"/>
                  </a:moveTo>
                  <a:cubicBezTo>
                    <a:pt x="648" y="974"/>
                    <a:pt x="648" y="974"/>
                    <a:pt x="648" y="974"/>
                  </a:cubicBezTo>
                  <a:cubicBezTo>
                    <a:pt x="605" y="973"/>
                    <a:pt x="564" y="971"/>
                    <a:pt x="526" y="967"/>
                  </a:cubicBezTo>
                  <a:cubicBezTo>
                    <a:pt x="526" y="820"/>
                    <a:pt x="526" y="820"/>
                    <a:pt x="526" y="820"/>
                  </a:cubicBezTo>
                  <a:cubicBezTo>
                    <a:pt x="566" y="823"/>
                    <a:pt x="607" y="825"/>
                    <a:pt x="648" y="826"/>
                  </a:cubicBezTo>
                  <a:close/>
                  <a:moveTo>
                    <a:pt x="436" y="809"/>
                  </a:moveTo>
                  <a:cubicBezTo>
                    <a:pt x="436" y="956"/>
                    <a:pt x="436" y="956"/>
                    <a:pt x="436" y="956"/>
                  </a:cubicBezTo>
                  <a:cubicBezTo>
                    <a:pt x="389" y="948"/>
                    <a:pt x="349" y="939"/>
                    <a:pt x="314" y="930"/>
                  </a:cubicBezTo>
                  <a:cubicBezTo>
                    <a:pt x="314" y="786"/>
                    <a:pt x="314" y="786"/>
                    <a:pt x="314" y="786"/>
                  </a:cubicBezTo>
                  <a:cubicBezTo>
                    <a:pt x="352" y="795"/>
                    <a:pt x="393" y="803"/>
                    <a:pt x="436" y="809"/>
                  </a:cubicBezTo>
                  <a:close/>
                  <a:moveTo>
                    <a:pt x="163" y="729"/>
                  </a:moveTo>
                  <a:cubicBezTo>
                    <a:pt x="181" y="739"/>
                    <a:pt x="201" y="749"/>
                    <a:pt x="223" y="758"/>
                  </a:cubicBezTo>
                  <a:cubicBezTo>
                    <a:pt x="223" y="897"/>
                    <a:pt x="223" y="897"/>
                    <a:pt x="223" y="897"/>
                  </a:cubicBezTo>
                  <a:cubicBezTo>
                    <a:pt x="183" y="878"/>
                    <a:pt x="163" y="859"/>
                    <a:pt x="163" y="846"/>
                  </a:cubicBezTo>
                  <a:lnTo>
                    <a:pt x="163" y="729"/>
                  </a:lnTo>
                  <a:close/>
                  <a:moveTo>
                    <a:pt x="253" y="1126"/>
                  </a:moveTo>
                  <a:cubicBezTo>
                    <a:pt x="271" y="1136"/>
                    <a:pt x="291" y="1146"/>
                    <a:pt x="314" y="1154"/>
                  </a:cubicBezTo>
                  <a:cubicBezTo>
                    <a:pt x="314" y="1293"/>
                    <a:pt x="314" y="1293"/>
                    <a:pt x="314" y="1293"/>
                  </a:cubicBezTo>
                  <a:cubicBezTo>
                    <a:pt x="274" y="1274"/>
                    <a:pt x="253" y="1256"/>
                    <a:pt x="253" y="1243"/>
                  </a:cubicBezTo>
                  <a:lnTo>
                    <a:pt x="253" y="1126"/>
                  </a:lnTo>
                  <a:close/>
                  <a:moveTo>
                    <a:pt x="151" y="1682"/>
                  </a:moveTo>
                  <a:cubicBezTo>
                    <a:pt x="111" y="1663"/>
                    <a:pt x="91" y="1644"/>
                    <a:pt x="91" y="1631"/>
                  </a:cubicBezTo>
                  <a:cubicBezTo>
                    <a:pt x="91" y="1514"/>
                    <a:pt x="91" y="1514"/>
                    <a:pt x="91" y="1514"/>
                  </a:cubicBezTo>
                  <a:cubicBezTo>
                    <a:pt x="109" y="1524"/>
                    <a:pt x="129" y="1534"/>
                    <a:pt x="151" y="1543"/>
                  </a:cubicBezTo>
                  <a:lnTo>
                    <a:pt x="151" y="1682"/>
                  </a:lnTo>
                  <a:close/>
                  <a:moveTo>
                    <a:pt x="364" y="1741"/>
                  </a:moveTo>
                  <a:cubicBezTo>
                    <a:pt x="317" y="1733"/>
                    <a:pt x="277" y="1724"/>
                    <a:pt x="242" y="1715"/>
                  </a:cubicBezTo>
                  <a:cubicBezTo>
                    <a:pt x="242" y="1571"/>
                    <a:pt x="242" y="1571"/>
                    <a:pt x="242" y="1571"/>
                  </a:cubicBezTo>
                  <a:cubicBezTo>
                    <a:pt x="280" y="1580"/>
                    <a:pt x="321" y="1588"/>
                    <a:pt x="364" y="1594"/>
                  </a:cubicBezTo>
                  <a:lnTo>
                    <a:pt x="364" y="1741"/>
                  </a:lnTo>
                  <a:close/>
                  <a:moveTo>
                    <a:pt x="576" y="1759"/>
                  </a:moveTo>
                  <a:cubicBezTo>
                    <a:pt x="533" y="1758"/>
                    <a:pt x="492" y="1756"/>
                    <a:pt x="454" y="1752"/>
                  </a:cubicBezTo>
                  <a:cubicBezTo>
                    <a:pt x="454" y="1605"/>
                    <a:pt x="454" y="1605"/>
                    <a:pt x="454" y="1605"/>
                  </a:cubicBezTo>
                  <a:cubicBezTo>
                    <a:pt x="494" y="1608"/>
                    <a:pt x="535" y="1610"/>
                    <a:pt x="576" y="1611"/>
                  </a:cubicBezTo>
                  <a:lnTo>
                    <a:pt x="576" y="1759"/>
                  </a:lnTo>
                  <a:close/>
                  <a:moveTo>
                    <a:pt x="91" y="1393"/>
                  </a:moveTo>
                  <a:cubicBezTo>
                    <a:pt x="91" y="1384"/>
                    <a:pt x="112" y="1354"/>
                    <a:pt x="199" y="1323"/>
                  </a:cubicBezTo>
                  <a:cubicBezTo>
                    <a:pt x="291" y="1418"/>
                    <a:pt x="544" y="1462"/>
                    <a:pt x="784" y="1462"/>
                  </a:cubicBezTo>
                  <a:cubicBezTo>
                    <a:pt x="897" y="1462"/>
                    <a:pt x="1013" y="1452"/>
                    <a:pt x="1114" y="1432"/>
                  </a:cubicBezTo>
                  <a:cubicBezTo>
                    <a:pt x="1044" y="1473"/>
                    <a:pt x="879" y="1521"/>
                    <a:pt x="621" y="1521"/>
                  </a:cubicBezTo>
                  <a:cubicBezTo>
                    <a:pt x="271" y="1521"/>
                    <a:pt x="91" y="1431"/>
                    <a:pt x="91" y="1393"/>
                  </a:cubicBezTo>
                  <a:close/>
                  <a:moveTo>
                    <a:pt x="404" y="1326"/>
                  </a:moveTo>
                  <a:cubicBezTo>
                    <a:pt x="404" y="1182"/>
                    <a:pt x="404" y="1182"/>
                    <a:pt x="404" y="1182"/>
                  </a:cubicBezTo>
                  <a:cubicBezTo>
                    <a:pt x="442" y="1192"/>
                    <a:pt x="483" y="1200"/>
                    <a:pt x="526" y="1206"/>
                  </a:cubicBezTo>
                  <a:cubicBezTo>
                    <a:pt x="526" y="1352"/>
                    <a:pt x="526" y="1352"/>
                    <a:pt x="526" y="1352"/>
                  </a:cubicBezTo>
                  <a:cubicBezTo>
                    <a:pt x="480" y="1345"/>
                    <a:pt x="439" y="1336"/>
                    <a:pt x="404" y="1326"/>
                  </a:cubicBezTo>
                  <a:close/>
                  <a:moveTo>
                    <a:pt x="617" y="1364"/>
                  </a:moveTo>
                  <a:cubicBezTo>
                    <a:pt x="617" y="1216"/>
                    <a:pt x="617" y="1216"/>
                    <a:pt x="617" y="1216"/>
                  </a:cubicBezTo>
                  <a:cubicBezTo>
                    <a:pt x="657" y="1220"/>
                    <a:pt x="698" y="1222"/>
                    <a:pt x="738" y="1223"/>
                  </a:cubicBezTo>
                  <a:cubicBezTo>
                    <a:pt x="738" y="1370"/>
                    <a:pt x="738" y="1370"/>
                    <a:pt x="738" y="1370"/>
                  </a:cubicBezTo>
                  <a:cubicBezTo>
                    <a:pt x="695" y="1369"/>
                    <a:pt x="654" y="1367"/>
                    <a:pt x="617" y="1364"/>
                  </a:cubicBezTo>
                  <a:close/>
                  <a:moveTo>
                    <a:pt x="829" y="1370"/>
                  </a:moveTo>
                  <a:cubicBezTo>
                    <a:pt x="829" y="1223"/>
                    <a:pt x="829" y="1223"/>
                    <a:pt x="829" y="1223"/>
                  </a:cubicBezTo>
                  <a:cubicBezTo>
                    <a:pt x="870" y="1222"/>
                    <a:pt x="911" y="1220"/>
                    <a:pt x="951" y="1216"/>
                  </a:cubicBezTo>
                  <a:cubicBezTo>
                    <a:pt x="951" y="1364"/>
                    <a:pt x="951" y="1364"/>
                    <a:pt x="951" y="1364"/>
                  </a:cubicBezTo>
                  <a:cubicBezTo>
                    <a:pt x="913" y="1367"/>
                    <a:pt x="872" y="1369"/>
                    <a:pt x="829" y="1370"/>
                  </a:cubicBezTo>
                  <a:close/>
                  <a:moveTo>
                    <a:pt x="788" y="1752"/>
                  </a:moveTo>
                  <a:cubicBezTo>
                    <a:pt x="751" y="1756"/>
                    <a:pt x="710" y="1758"/>
                    <a:pt x="667" y="1759"/>
                  </a:cubicBezTo>
                  <a:cubicBezTo>
                    <a:pt x="667" y="1611"/>
                    <a:pt x="667" y="1611"/>
                    <a:pt x="667" y="1611"/>
                  </a:cubicBezTo>
                  <a:cubicBezTo>
                    <a:pt x="707" y="1610"/>
                    <a:pt x="748" y="1608"/>
                    <a:pt x="788" y="1605"/>
                  </a:cubicBezTo>
                  <a:lnTo>
                    <a:pt x="788" y="1752"/>
                  </a:lnTo>
                  <a:close/>
                  <a:moveTo>
                    <a:pt x="1000" y="1715"/>
                  </a:moveTo>
                  <a:cubicBezTo>
                    <a:pt x="966" y="1724"/>
                    <a:pt x="925" y="1733"/>
                    <a:pt x="879" y="1741"/>
                  </a:cubicBezTo>
                  <a:cubicBezTo>
                    <a:pt x="879" y="1594"/>
                    <a:pt x="879" y="1594"/>
                    <a:pt x="879" y="1594"/>
                  </a:cubicBezTo>
                  <a:cubicBezTo>
                    <a:pt x="921" y="1588"/>
                    <a:pt x="963" y="1580"/>
                    <a:pt x="1000" y="1571"/>
                  </a:cubicBezTo>
                  <a:lnTo>
                    <a:pt x="1000" y="1715"/>
                  </a:lnTo>
                  <a:close/>
                  <a:moveTo>
                    <a:pt x="1152" y="1631"/>
                  </a:moveTo>
                  <a:cubicBezTo>
                    <a:pt x="1152" y="1644"/>
                    <a:pt x="1131" y="1663"/>
                    <a:pt x="1091" y="1682"/>
                  </a:cubicBezTo>
                  <a:cubicBezTo>
                    <a:pt x="1091" y="1543"/>
                    <a:pt x="1091" y="1543"/>
                    <a:pt x="1091" y="1543"/>
                  </a:cubicBezTo>
                  <a:cubicBezTo>
                    <a:pt x="1113" y="1534"/>
                    <a:pt x="1134" y="1524"/>
                    <a:pt x="1152" y="1514"/>
                  </a:cubicBezTo>
                  <a:lnTo>
                    <a:pt x="1152" y="1631"/>
                  </a:lnTo>
                  <a:close/>
                  <a:moveTo>
                    <a:pt x="1163" y="1326"/>
                  </a:moveTo>
                  <a:cubicBezTo>
                    <a:pt x="1128" y="1336"/>
                    <a:pt x="1088" y="1345"/>
                    <a:pt x="1041" y="1352"/>
                  </a:cubicBezTo>
                  <a:cubicBezTo>
                    <a:pt x="1041" y="1206"/>
                    <a:pt x="1041" y="1206"/>
                    <a:pt x="1041" y="1206"/>
                  </a:cubicBezTo>
                  <a:cubicBezTo>
                    <a:pt x="1084" y="1200"/>
                    <a:pt x="1125" y="1192"/>
                    <a:pt x="1163" y="1182"/>
                  </a:cubicBezTo>
                  <a:lnTo>
                    <a:pt x="1163" y="1326"/>
                  </a:lnTo>
                  <a:close/>
                  <a:moveTo>
                    <a:pt x="1314" y="1243"/>
                  </a:moveTo>
                  <a:cubicBezTo>
                    <a:pt x="1314" y="1256"/>
                    <a:pt x="1294" y="1274"/>
                    <a:pt x="1254" y="1293"/>
                  </a:cubicBezTo>
                  <a:cubicBezTo>
                    <a:pt x="1254" y="1154"/>
                    <a:pt x="1254" y="1154"/>
                    <a:pt x="1254" y="1154"/>
                  </a:cubicBezTo>
                  <a:cubicBezTo>
                    <a:pt x="1276" y="1146"/>
                    <a:pt x="1296" y="1136"/>
                    <a:pt x="1314" y="1126"/>
                  </a:cubicBezTo>
                  <a:lnTo>
                    <a:pt x="1314" y="1243"/>
                  </a:lnTo>
                  <a:close/>
                  <a:moveTo>
                    <a:pt x="784" y="1133"/>
                  </a:moveTo>
                  <a:cubicBezTo>
                    <a:pt x="439" y="1133"/>
                    <a:pt x="259" y="1046"/>
                    <a:pt x="254" y="1006"/>
                  </a:cubicBezTo>
                  <a:cubicBezTo>
                    <a:pt x="373" y="1046"/>
                    <a:pt x="536" y="1065"/>
                    <a:pt x="693" y="1065"/>
                  </a:cubicBezTo>
                  <a:cubicBezTo>
                    <a:pt x="911" y="1065"/>
                    <a:pt x="1139" y="1029"/>
                    <a:pt x="1249" y="951"/>
                  </a:cubicBezTo>
                  <a:cubicBezTo>
                    <a:pt x="1302" y="976"/>
                    <a:pt x="1314" y="998"/>
                    <a:pt x="1314" y="1005"/>
                  </a:cubicBezTo>
                  <a:cubicBezTo>
                    <a:pt x="1314" y="1043"/>
                    <a:pt x="1134" y="1133"/>
                    <a:pt x="784" y="1133"/>
                  </a:cubicBezTo>
                  <a:close/>
                  <a:moveTo>
                    <a:pt x="1386" y="458"/>
                  </a:moveTo>
                  <a:cubicBezTo>
                    <a:pt x="1386" y="471"/>
                    <a:pt x="1366" y="489"/>
                    <a:pt x="1326" y="508"/>
                  </a:cubicBezTo>
                  <a:cubicBezTo>
                    <a:pt x="1326" y="369"/>
                    <a:pt x="1326" y="369"/>
                    <a:pt x="1326" y="369"/>
                  </a:cubicBezTo>
                  <a:cubicBezTo>
                    <a:pt x="1348" y="361"/>
                    <a:pt x="1368" y="351"/>
                    <a:pt x="1386" y="341"/>
                  </a:cubicBezTo>
                  <a:lnTo>
                    <a:pt x="1386" y="458"/>
                  </a:lnTo>
                  <a:close/>
                  <a:moveTo>
                    <a:pt x="856" y="348"/>
                  </a:moveTo>
                  <a:cubicBezTo>
                    <a:pt x="506" y="348"/>
                    <a:pt x="325" y="258"/>
                    <a:pt x="325" y="220"/>
                  </a:cubicBezTo>
                  <a:cubicBezTo>
                    <a:pt x="325" y="181"/>
                    <a:pt x="506" y="91"/>
                    <a:pt x="856" y="91"/>
                  </a:cubicBezTo>
                  <a:cubicBezTo>
                    <a:pt x="1206" y="91"/>
                    <a:pt x="1386" y="181"/>
                    <a:pt x="1386" y="220"/>
                  </a:cubicBezTo>
                  <a:cubicBezTo>
                    <a:pt x="1386" y="258"/>
                    <a:pt x="1206" y="348"/>
                    <a:pt x="856" y="3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</p:grpSp>
      <p:grpSp>
        <p:nvGrpSpPr>
          <p:cNvPr id="93" name="Группа 92"/>
          <p:cNvGrpSpPr/>
          <p:nvPr/>
        </p:nvGrpSpPr>
        <p:grpSpPr>
          <a:xfrm>
            <a:off x="604762" y="5558161"/>
            <a:ext cx="817227" cy="475253"/>
            <a:chOff x="2273440" y="5295480"/>
            <a:chExt cx="817227" cy="475253"/>
          </a:xfrm>
        </p:grpSpPr>
        <p:grpSp>
          <p:nvGrpSpPr>
            <p:cNvPr id="94" name="Группа 93"/>
            <p:cNvGrpSpPr/>
            <p:nvPr/>
          </p:nvGrpSpPr>
          <p:grpSpPr>
            <a:xfrm>
              <a:off x="2273440" y="5295480"/>
              <a:ext cx="817227" cy="475253"/>
              <a:chOff x="-792725" y="4047737"/>
              <a:chExt cx="817227" cy="475253"/>
            </a:xfrm>
          </p:grpSpPr>
          <p:sp>
            <p:nvSpPr>
              <p:cNvPr id="111" name="Овал 110"/>
              <p:cNvSpPr/>
              <p:nvPr/>
            </p:nvSpPr>
            <p:spPr>
              <a:xfrm>
                <a:off x="-624029" y="4047737"/>
                <a:ext cx="475253" cy="475253"/>
              </a:xfrm>
              <a:prstGeom prst="ellipse">
                <a:avLst/>
              </a:prstGeom>
              <a:solidFill>
                <a:srgbClr val="2B60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2" name="Прямоугольник 111"/>
              <p:cNvSpPr/>
              <p:nvPr/>
            </p:nvSpPr>
            <p:spPr>
              <a:xfrm>
                <a:off x="-792725" y="4253256"/>
                <a:ext cx="817227" cy="24439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0" name="Group 39"/>
            <p:cNvGrpSpPr>
              <a:grpSpLocks noChangeAspect="1"/>
            </p:cNvGrpSpPr>
            <p:nvPr/>
          </p:nvGrpSpPr>
          <p:grpSpPr bwMode="auto">
            <a:xfrm>
              <a:off x="2615575" y="5399902"/>
              <a:ext cx="131234" cy="143868"/>
              <a:chOff x="-186" y="1572"/>
              <a:chExt cx="374" cy="410"/>
            </a:xfrm>
            <a:solidFill>
              <a:schemeClr val="bg1"/>
            </a:solidFill>
          </p:grpSpPr>
          <p:sp>
            <p:nvSpPr>
              <p:cNvPr id="108" name="Freeform 40"/>
              <p:cNvSpPr>
                <a:spLocks noEditPoints="1"/>
              </p:cNvSpPr>
              <p:nvPr/>
            </p:nvSpPr>
            <p:spPr bwMode="auto">
              <a:xfrm>
                <a:off x="-186" y="1572"/>
                <a:ext cx="374" cy="410"/>
              </a:xfrm>
              <a:custGeom>
                <a:avLst/>
                <a:gdLst>
                  <a:gd name="T0" fmla="*/ 148 w 155"/>
                  <a:gd name="T1" fmla="*/ 0 h 170"/>
                  <a:gd name="T2" fmla="*/ 142 w 155"/>
                  <a:gd name="T3" fmla="*/ 16 h 170"/>
                  <a:gd name="T4" fmla="*/ 108 w 155"/>
                  <a:gd name="T5" fmla="*/ 85 h 170"/>
                  <a:gd name="T6" fmla="*/ 142 w 155"/>
                  <a:gd name="T7" fmla="*/ 153 h 170"/>
                  <a:gd name="T8" fmla="*/ 149 w 155"/>
                  <a:gd name="T9" fmla="*/ 156 h 170"/>
                  <a:gd name="T10" fmla="*/ 152 w 155"/>
                  <a:gd name="T11" fmla="*/ 163 h 170"/>
                  <a:gd name="T12" fmla="*/ 146 w 155"/>
                  <a:gd name="T13" fmla="*/ 169 h 170"/>
                  <a:gd name="T14" fmla="*/ 141 w 155"/>
                  <a:gd name="T15" fmla="*/ 169 h 170"/>
                  <a:gd name="T16" fmla="*/ 15 w 155"/>
                  <a:gd name="T17" fmla="*/ 169 h 170"/>
                  <a:gd name="T18" fmla="*/ 3 w 155"/>
                  <a:gd name="T19" fmla="*/ 162 h 170"/>
                  <a:gd name="T20" fmla="*/ 13 w 155"/>
                  <a:gd name="T21" fmla="*/ 153 h 170"/>
                  <a:gd name="T22" fmla="*/ 47 w 155"/>
                  <a:gd name="T23" fmla="*/ 85 h 170"/>
                  <a:gd name="T24" fmla="*/ 13 w 155"/>
                  <a:gd name="T25" fmla="*/ 16 h 170"/>
                  <a:gd name="T26" fmla="*/ 8 w 155"/>
                  <a:gd name="T27" fmla="*/ 0 h 170"/>
                  <a:gd name="T28" fmla="*/ 148 w 155"/>
                  <a:gd name="T29" fmla="*/ 0 h 170"/>
                  <a:gd name="T30" fmla="*/ 127 w 155"/>
                  <a:gd name="T31" fmla="*/ 153 h 170"/>
                  <a:gd name="T32" fmla="*/ 126 w 155"/>
                  <a:gd name="T33" fmla="*/ 146 h 170"/>
                  <a:gd name="T34" fmla="*/ 96 w 155"/>
                  <a:gd name="T35" fmla="*/ 93 h 170"/>
                  <a:gd name="T36" fmla="*/ 96 w 155"/>
                  <a:gd name="T37" fmla="*/ 76 h 170"/>
                  <a:gd name="T38" fmla="*/ 124 w 155"/>
                  <a:gd name="T39" fmla="*/ 32 h 170"/>
                  <a:gd name="T40" fmla="*/ 128 w 155"/>
                  <a:gd name="T41" fmla="*/ 16 h 170"/>
                  <a:gd name="T42" fmla="*/ 28 w 155"/>
                  <a:gd name="T43" fmla="*/ 16 h 170"/>
                  <a:gd name="T44" fmla="*/ 29 w 155"/>
                  <a:gd name="T45" fmla="*/ 23 h 170"/>
                  <a:gd name="T46" fmla="*/ 59 w 155"/>
                  <a:gd name="T47" fmla="*/ 76 h 170"/>
                  <a:gd name="T48" fmla="*/ 59 w 155"/>
                  <a:gd name="T49" fmla="*/ 93 h 170"/>
                  <a:gd name="T50" fmla="*/ 32 w 155"/>
                  <a:gd name="T51" fmla="*/ 137 h 170"/>
                  <a:gd name="T52" fmla="*/ 28 w 155"/>
                  <a:gd name="T53" fmla="*/ 153 h 170"/>
                  <a:gd name="T54" fmla="*/ 127 w 155"/>
                  <a:gd name="T55" fmla="*/ 153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5" h="170">
                    <a:moveTo>
                      <a:pt x="148" y="0"/>
                    </a:moveTo>
                    <a:cubicBezTo>
                      <a:pt x="155" y="8"/>
                      <a:pt x="153" y="13"/>
                      <a:pt x="142" y="16"/>
                    </a:cubicBezTo>
                    <a:cubicBezTo>
                      <a:pt x="139" y="43"/>
                      <a:pt x="126" y="64"/>
                      <a:pt x="108" y="85"/>
                    </a:cubicBezTo>
                    <a:cubicBezTo>
                      <a:pt x="125" y="105"/>
                      <a:pt x="139" y="126"/>
                      <a:pt x="142" y="153"/>
                    </a:cubicBezTo>
                    <a:cubicBezTo>
                      <a:pt x="145" y="154"/>
                      <a:pt x="147" y="154"/>
                      <a:pt x="149" y="156"/>
                    </a:cubicBezTo>
                    <a:cubicBezTo>
                      <a:pt x="150" y="158"/>
                      <a:pt x="152" y="161"/>
                      <a:pt x="152" y="163"/>
                    </a:cubicBezTo>
                    <a:cubicBezTo>
                      <a:pt x="151" y="165"/>
                      <a:pt x="148" y="167"/>
                      <a:pt x="146" y="169"/>
                    </a:cubicBezTo>
                    <a:cubicBezTo>
                      <a:pt x="144" y="170"/>
                      <a:pt x="142" y="169"/>
                      <a:pt x="141" y="169"/>
                    </a:cubicBezTo>
                    <a:cubicBezTo>
                      <a:pt x="99" y="169"/>
                      <a:pt x="57" y="169"/>
                      <a:pt x="15" y="169"/>
                    </a:cubicBezTo>
                    <a:cubicBezTo>
                      <a:pt x="9" y="169"/>
                      <a:pt x="4" y="169"/>
                      <a:pt x="3" y="162"/>
                    </a:cubicBezTo>
                    <a:cubicBezTo>
                      <a:pt x="3" y="156"/>
                      <a:pt x="8" y="154"/>
                      <a:pt x="13" y="153"/>
                    </a:cubicBezTo>
                    <a:cubicBezTo>
                      <a:pt x="16" y="127"/>
                      <a:pt x="30" y="105"/>
                      <a:pt x="47" y="85"/>
                    </a:cubicBezTo>
                    <a:cubicBezTo>
                      <a:pt x="30" y="65"/>
                      <a:pt x="16" y="43"/>
                      <a:pt x="13" y="16"/>
                    </a:cubicBezTo>
                    <a:cubicBezTo>
                      <a:pt x="2" y="13"/>
                      <a:pt x="0" y="8"/>
                      <a:pt x="8" y="0"/>
                    </a:cubicBezTo>
                    <a:cubicBezTo>
                      <a:pt x="54" y="0"/>
                      <a:pt x="101" y="0"/>
                      <a:pt x="148" y="0"/>
                    </a:cubicBezTo>
                    <a:close/>
                    <a:moveTo>
                      <a:pt x="127" y="153"/>
                    </a:moveTo>
                    <a:cubicBezTo>
                      <a:pt x="127" y="151"/>
                      <a:pt x="127" y="149"/>
                      <a:pt x="126" y="146"/>
                    </a:cubicBezTo>
                    <a:cubicBezTo>
                      <a:pt x="122" y="125"/>
                      <a:pt x="110" y="109"/>
                      <a:pt x="96" y="93"/>
                    </a:cubicBezTo>
                    <a:cubicBezTo>
                      <a:pt x="90" y="86"/>
                      <a:pt x="90" y="83"/>
                      <a:pt x="96" y="76"/>
                    </a:cubicBezTo>
                    <a:cubicBezTo>
                      <a:pt x="107" y="63"/>
                      <a:pt x="118" y="49"/>
                      <a:pt x="124" y="32"/>
                    </a:cubicBezTo>
                    <a:cubicBezTo>
                      <a:pt x="125" y="27"/>
                      <a:pt x="126" y="22"/>
                      <a:pt x="128" y="16"/>
                    </a:cubicBezTo>
                    <a:cubicBezTo>
                      <a:pt x="94" y="16"/>
                      <a:pt x="61" y="16"/>
                      <a:pt x="28" y="16"/>
                    </a:cubicBezTo>
                    <a:cubicBezTo>
                      <a:pt x="28" y="19"/>
                      <a:pt x="29" y="21"/>
                      <a:pt x="29" y="23"/>
                    </a:cubicBezTo>
                    <a:cubicBezTo>
                      <a:pt x="33" y="44"/>
                      <a:pt x="46" y="60"/>
                      <a:pt x="59" y="76"/>
                    </a:cubicBezTo>
                    <a:cubicBezTo>
                      <a:pt x="65" y="84"/>
                      <a:pt x="65" y="86"/>
                      <a:pt x="59" y="93"/>
                    </a:cubicBezTo>
                    <a:cubicBezTo>
                      <a:pt x="48" y="106"/>
                      <a:pt x="37" y="120"/>
                      <a:pt x="32" y="137"/>
                    </a:cubicBezTo>
                    <a:cubicBezTo>
                      <a:pt x="30" y="142"/>
                      <a:pt x="29" y="148"/>
                      <a:pt x="28" y="153"/>
                    </a:cubicBezTo>
                    <a:cubicBezTo>
                      <a:pt x="61" y="153"/>
                      <a:pt x="94" y="153"/>
                      <a:pt x="127" y="1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9" name="Freeform 41"/>
              <p:cNvSpPr>
                <a:spLocks/>
              </p:cNvSpPr>
              <p:nvPr/>
            </p:nvSpPr>
            <p:spPr bwMode="auto">
              <a:xfrm>
                <a:off x="-99" y="1796"/>
                <a:ext cx="200" cy="133"/>
              </a:xfrm>
              <a:custGeom>
                <a:avLst/>
                <a:gdLst>
                  <a:gd name="T0" fmla="*/ 41 w 83"/>
                  <a:gd name="T1" fmla="*/ 55 h 55"/>
                  <a:gd name="T2" fmla="*/ 8 w 83"/>
                  <a:gd name="T3" fmla="*/ 55 h 55"/>
                  <a:gd name="T4" fmla="*/ 0 w 83"/>
                  <a:gd name="T5" fmla="*/ 53 h 55"/>
                  <a:gd name="T6" fmla="*/ 3 w 83"/>
                  <a:gd name="T7" fmla="*/ 45 h 55"/>
                  <a:gd name="T8" fmla="*/ 25 w 83"/>
                  <a:gd name="T9" fmla="*/ 22 h 55"/>
                  <a:gd name="T10" fmla="*/ 38 w 83"/>
                  <a:gd name="T11" fmla="*/ 4 h 55"/>
                  <a:gd name="T12" fmla="*/ 41 w 83"/>
                  <a:gd name="T13" fmla="*/ 0 h 55"/>
                  <a:gd name="T14" fmla="*/ 45 w 83"/>
                  <a:gd name="T15" fmla="*/ 4 h 55"/>
                  <a:gd name="T16" fmla="*/ 58 w 83"/>
                  <a:gd name="T17" fmla="*/ 22 h 55"/>
                  <a:gd name="T18" fmla="*/ 81 w 83"/>
                  <a:gd name="T19" fmla="*/ 46 h 55"/>
                  <a:gd name="T20" fmla="*/ 83 w 83"/>
                  <a:gd name="T21" fmla="*/ 53 h 55"/>
                  <a:gd name="T22" fmla="*/ 77 w 83"/>
                  <a:gd name="T23" fmla="*/ 55 h 55"/>
                  <a:gd name="T24" fmla="*/ 41 w 83"/>
                  <a:gd name="T25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55">
                    <a:moveTo>
                      <a:pt x="41" y="55"/>
                    </a:moveTo>
                    <a:cubicBezTo>
                      <a:pt x="30" y="55"/>
                      <a:pt x="19" y="55"/>
                      <a:pt x="8" y="55"/>
                    </a:cubicBezTo>
                    <a:cubicBezTo>
                      <a:pt x="5" y="55"/>
                      <a:pt x="3" y="53"/>
                      <a:pt x="0" y="53"/>
                    </a:cubicBezTo>
                    <a:cubicBezTo>
                      <a:pt x="1" y="50"/>
                      <a:pt x="1" y="47"/>
                      <a:pt x="3" y="45"/>
                    </a:cubicBezTo>
                    <a:cubicBezTo>
                      <a:pt x="10" y="37"/>
                      <a:pt x="17" y="29"/>
                      <a:pt x="25" y="22"/>
                    </a:cubicBezTo>
                    <a:cubicBezTo>
                      <a:pt x="31" y="16"/>
                      <a:pt x="37" y="12"/>
                      <a:pt x="38" y="4"/>
                    </a:cubicBezTo>
                    <a:cubicBezTo>
                      <a:pt x="39" y="2"/>
                      <a:pt x="40" y="1"/>
                      <a:pt x="41" y="0"/>
                    </a:cubicBezTo>
                    <a:cubicBezTo>
                      <a:pt x="43" y="1"/>
                      <a:pt x="45" y="2"/>
                      <a:pt x="45" y="4"/>
                    </a:cubicBezTo>
                    <a:cubicBezTo>
                      <a:pt x="46" y="12"/>
                      <a:pt x="52" y="16"/>
                      <a:pt x="58" y="22"/>
                    </a:cubicBezTo>
                    <a:cubicBezTo>
                      <a:pt x="66" y="29"/>
                      <a:pt x="74" y="38"/>
                      <a:pt x="81" y="46"/>
                    </a:cubicBezTo>
                    <a:cubicBezTo>
                      <a:pt x="82" y="48"/>
                      <a:pt x="83" y="51"/>
                      <a:pt x="83" y="53"/>
                    </a:cubicBezTo>
                    <a:cubicBezTo>
                      <a:pt x="82" y="54"/>
                      <a:pt x="79" y="55"/>
                      <a:pt x="77" y="55"/>
                    </a:cubicBezTo>
                    <a:cubicBezTo>
                      <a:pt x="65" y="55"/>
                      <a:pt x="53" y="55"/>
                      <a:pt x="41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0" name="Freeform 42"/>
              <p:cNvSpPr>
                <a:spLocks/>
              </p:cNvSpPr>
              <p:nvPr/>
            </p:nvSpPr>
            <p:spPr bwMode="auto">
              <a:xfrm>
                <a:off x="-55" y="1666"/>
                <a:ext cx="115" cy="109"/>
              </a:xfrm>
              <a:custGeom>
                <a:avLst/>
                <a:gdLst>
                  <a:gd name="T0" fmla="*/ 24 w 48"/>
                  <a:gd name="T1" fmla="*/ 0 h 45"/>
                  <a:gd name="T2" fmla="*/ 41 w 48"/>
                  <a:gd name="T3" fmla="*/ 0 h 45"/>
                  <a:gd name="T4" fmla="*/ 45 w 48"/>
                  <a:gd name="T5" fmla="*/ 7 h 45"/>
                  <a:gd name="T6" fmla="*/ 35 w 48"/>
                  <a:gd name="T7" fmla="*/ 25 h 45"/>
                  <a:gd name="T8" fmla="*/ 27 w 48"/>
                  <a:gd name="T9" fmla="*/ 41 h 45"/>
                  <a:gd name="T10" fmla="*/ 24 w 48"/>
                  <a:gd name="T11" fmla="*/ 45 h 45"/>
                  <a:gd name="T12" fmla="*/ 21 w 48"/>
                  <a:gd name="T13" fmla="*/ 43 h 45"/>
                  <a:gd name="T14" fmla="*/ 7 w 48"/>
                  <a:gd name="T15" fmla="*/ 18 h 45"/>
                  <a:gd name="T16" fmla="*/ 2 w 48"/>
                  <a:gd name="T17" fmla="*/ 7 h 45"/>
                  <a:gd name="T18" fmla="*/ 6 w 48"/>
                  <a:gd name="T19" fmla="*/ 0 h 45"/>
                  <a:gd name="T20" fmla="*/ 24 w 48"/>
                  <a:gd name="T2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5">
                    <a:moveTo>
                      <a:pt x="24" y="0"/>
                    </a:moveTo>
                    <a:cubicBezTo>
                      <a:pt x="30" y="0"/>
                      <a:pt x="35" y="0"/>
                      <a:pt x="41" y="0"/>
                    </a:cubicBezTo>
                    <a:cubicBezTo>
                      <a:pt x="45" y="0"/>
                      <a:pt x="48" y="2"/>
                      <a:pt x="45" y="7"/>
                    </a:cubicBezTo>
                    <a:cubicBezTo>
                      <a:pt x="42" y="13"/>
                      <a:pt x="39" y="19"/>
                      <a:pt x="35" y="25"/>
                    </a:cubicBezTo>
                    <a:cubicBezTo>
                      <a:pt x="33" y="30"/>
                      <a:pt x="30" y="36"/>
                      <a:pt x="27" y="41"/>
                    </a:cubicBezTo>
                    <a:cubicBezTo>
                      <a:pt x="26" y="43"/>
                      <a:pt x="25" y="44"/>
                      <a:pt x="24" y="45"/>
                    </a:cubicBezTo>
                    <a:cubicBezTo>
                      <a:pt x="23" y="45"/>
                      <a:pt x="21" y="43"/>
                      <a:pt x="21" y="43"/>
                    </a:cubicBezTo>
                    <a:cubicBezTo>
                      <a:pt x="20" y="32"/>
                      <a:pt x="12" y="26"/>
                      <a:pt x="7" y="18"/>
                    </a:cubicBezTo>
                    <a:cubicBezTo>
                      <a:pt x="5" y="14"/>
                      <a:pt x="4" y="10"/>
                      <a:pt x="2" y="7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12" y="0"/>
                      <a:pt x="18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13" name="Прямоугольник 112"/>
          <p:cNvSpPr/>
          <p:nvPr/>
        </p:nvSpPr>
        <p:spPr>
          <a:xfrm>
            <a:off x="1343723" y="3638249"/>
            <a:ext cx="3348049" cy="8888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20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rgbClr val="1F7E34"/>
                </a:solidFill>
                <a:latin typeface="Arial" panose="020B0604020202020204" pitchFamily="34" charset="0"/>
                <a:ea typeface="Montserrat Semi" charset="0"/>
                <a:cs typeface="Arial" panose="020B0604020202020204" pitchFamily="34" charset="0"/>
              </a:rPr>
              <a:t>Повышение уровня </a:t>
            </a:r>
            <a:r>
              <a:rPr lang="ru-RU" sz="1200" b="1" dirty="0" err="1">
                <a:solidFill>
                  <a:srgbClr val="1F7E34"/>
                </a:solidFill>
                <a:latin typeface="Arial" panose="020B0604020202020204" pitchFamily="34" charset="0"/>
                <a:ea typeface="Montserrat Semi" charset="0"/>
                <a:cs typeface="Arial" panose="020B0604020202020204" pitchFamily="34" charset="0"/>
              </a:rPr>
              <a:t>цифровизации</a:t>
            </a:r>
            <a:r>
              <a:rPr lang="ru-RU" sz="1200" b="1" dirty="0">
                <a:solidFill>
                  <a:srgbClr val="1F7E34"/>
                </a:solidFill>
                <a:latin typeface="Arial" panose="020B0604020202020204" pitchFamily="34" charset="0"/>
                <a:ea typeface="Montserrat Semi" charset="0"/>
                <a:cs typeface="Arial" panose="020B0604020202020204" pitchFamily="34" charset="0"/>
              </a:rPr>
              <a:t> сельского </a:t>
            </a:r>
            <a:r>
              <a:rPr lang="ru-RU" sz="1200" b="1" dirty="0" smtClean="0">
                <a:solidFill>
                  <a:srgbClr val="1F7E34"/>
                </a:solidFill>
                <a:latin typeface="Arial" panose="020B0604020202020204" pitchFamily="34" charset="0"/>
                <a:ea typeface="Montserrat Semi" charset="0"/>
                <a:cs typeface="Arial" panose="020B0604020202020204" pitchFamily="34" charset="0"/>
              </a:rPr>
              <a:t>хозяйства</a:t>
            </a:r>
            <a:endParaRPr lang="ru-RU" sz="1200" b="1" dirty="0">
              <a:solidFill>
                <a:srgbClr val="1F7E3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4" name="Прямоугольник 113"/>
          <p:cNvSpPr/>
          <p:nvPr/>
        </p:nvSpPr>
        <p:spPr>
          <a:xfrm>
            <a:off x="1343722" y="4527065"/>
            <a:ext cx="3237467" cy="7970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685662">
              <a:lnSpc>
                <a:spcPct val="120000"/>
              </a:lnSpc>
            </a:pPr>
            <a:r>
              <a:rPr lang="ru-RU" sz="1200" b="1" dirty="0">
                <a:solidFill>
                  <a:srgbClr val="1F7E34"/>
                </a:solidFill>
                <a:latin typeface="Arial" panose="020B0604020202020204" pitchFamily="34" charset="0"/>
                <a:ea typeface="Montserrat Semi" charset="0"/>
                <a:cs typeface="Arial" panose="020B0604020202020204" pitchFamily="34" charset="0"/>
              </a:rPr>
              <a:t>Формирование </a:t>
            </a:r>
            <a:r>
              <a:rPr lang="ru-RU" sz="1200" b="1" dirty="0" smtClean="0">
                <a:solidFill>
                  <a:srgbClr val="1F7E34"/>
                </a:solidFill>
                <a:latin typeface="Arial" panose="020B0604020202020204" pitchFamily="34" charset="0"/>
                <a:ea typeface="Montserrat Semi" charset="0"/>
                <a:cs typeface="Arial" panose="020B0604020202020204" pitchFamily="34" charset="0"/>
              </a:rPr>
              <a:t>эффективных </a:t>
            </a:r>
            <a:r>
              <a:rPr lang="ru-RU" sz="1200" b="1" dirty="0">
                <a:solidFill>
                  <a:srgbClr val="1F7E34"/>
                </a:solidFill>
                <a:latin typeface="Arial" panose="020B0604020202020204" pitchFamily="34" charset="0"/>
                <a:ea typeface="Montserrat Semi" charset="0"/>
                <a:cs typeface="Arial" panose="020B0604020202020204" pitchFamily="34" charset="0"/>
              </a:rPr>
              <a:t>онлайн каналов </a:t>
            </a:r>
            <a:r>
              <a:rPr lang="ru-RU" sz="1200" b="1" dirty="0" smtClean="0">
                <a:solidFill>
                  <a:srgbClr val="1F7E34"/>
                </a:solidFill>
                <a:latin typeface="Arial" panose="020B0604020202020204" pitchFamily="34" charset="0"/>
                <a:ea typeface="Montserrat Semi" charset="0"/>
                <a:cs typeface="Arial" panose="020B0604020202020204" pitchFamily="34" charset="0"/>
              </a:rPr>
              <a:t>сбыта</a:t>
            </a:r>
            <a:endParaRPr lang="ru-RU" sz="1200" b="1" dirty="0">
              <a:solidFill>
                <a:srgbClr val="1F7E34"/>
              </a:solidFill>
              <a:latin typeface="Arial" panose="020B0604020202020204" pitchFamily="34" charset="0"/>
              <a:ea typeface="Montserrat Semi" charset="0"/>
              <a:cs typeface="Arial" panose="020B0604020202020204" pitchFamily="34" charset="0"/>
            </a:endParaRPr>
          </a:p>
        </p:txBody>
      </p:sp>
      <p:sp>
        <p:nvSpPr>
          <p:cNvPr id="115" name="Прямоугольник 114"/>
          <p:cNvSpPr/>
          <p:nvPr/>
        </p:nvSpPr>
        <p:spPr>
          <a:xfrm>
            <a:off x="1117282" y="5907019"/>
            <a:ext cx="3135061" cy="576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206"/>
            <a:endParaRPr lang="ru-RU" sz="1200" b="1" dirty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6" name="Прямоугольник 115"/>
          <p:cNvSpPr/>
          <p:nvPr/>
        </p:nvSpPr>
        <p:spPr>
          <a:xfrm>
            <a:off x="1343722" y="5470652"/>
            <a:ext cx="3252445" cy="9233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685662"/>
            <a:r>
              <a:rPr lang="ru-RU" sz="1200" b="1" dirty="0">
                <a:solidFill>
                  <a:srgbClr val="1F7E34"/>
                </a:solidFill>
                <a:latin typeface="Arial" panose="020B0604020202020204" pitchFamily="34" charset="0"/>
                <a:ea typeface="Montserrat Semi" charset="0"/>
                <a:cs typeface="Arial" panose="020B0604020202020204" pitchFamily="34" charset="0"/>
              </a:rPr>
              <a:t>Повышение уровня </a:t>
            </a:r>
            <a:r>
              <a:rPr lang="ru-RU" sz="1200" b="1" dirty="0" smtClean="0">
                <a:solidFill>
                  <a:srgbClr val="1F7E34"/>
                </a:solidFill>
                <a:latin typeface="Arial" panose="020B0604020202020204" pitchFamily="34" charset="0"/>
                <a:ea typeface="Montserrat Semi" charset="0"/>
                <a:cs typeface="Arial" panose="020B0604020202020204" pitchFamily="34" charset="0"/>
              </a:rPr>
              <a:t>информированности  </a:t>
            </a:r>
            <a:r>
              <a:rPr lang="ru-RU" sz="1200" b="1" dirty="0">
                <a:solidFill>
                  <a:srgbClr val="1F7E34"/>
                </a:solidFill>
                <a:latin typeface="Arial" panose="020B0604020202020204" pitchFamily="34" charset="0"/>
                <a:ea typeface="Montserrat Semi" charset="0"/>
                <a:cs typeface="Arial" panose="020B0604020202020204" pitchFamily="34" charset="0"/>
              </a:rPr>
              <a:t>о новых передовых технологиях в сельском </a:t>
            </a:r>
            <a:r>
              <a:rPr lang="ru-RU" sz="1200" b="1" dirty="0" smtClean="0">
                <a:solidFill>
                  <a:srgbClr val="1F7E34"/>
                </a:solidFill>
                <a:latin typeface="Arial" panose="020B0604020202020204" pitchFamily="34" charset="0"/>
                <a:ea typeface="Montserrat Semi" charset="0"/>
                <a:cs typeface="Arial" panose="020B0604020202020204" pitchFamily="34" charset="0"/>
              </a:rPr>
              <a:t>хозяйстве</a:t>
            </a:r>
            <a:endParaRPr lang="ru-RU" sz="1200" b="1" dirty="0">
              <a:solidFill>
                <a:srgbClr val="1F7E34"/>
              </a:solidFill>
              <a:latin typeface="Arial" panose="020B0604020202020204" pitchFamily="34" charset="0"/>
              <a:ea typeface="Montserrat Semi" charset="0"/>
              <a:cs typeface="Arial" panose="020B0604020202020204" pitchFamily="34" charset="0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4890431" y="3055595"/>
            <a:ext cx="7836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цель</a:t>
            </a: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31747" y="266731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ЦИФРОВАЯ ЭКОСИСТЕМА </a:t>
            </a:r>
            <a:b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ДЛЯ ПРЕДПРИЯТИЙ АПК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СВОЁ.ФЕРМЕРСТВО 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СВОЁ.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РОДНОЕ</a:t>
            </a:r>
          </a:p>
        </p:txBody>
      </p:sp>
      <p:pic>
        <p:nvPicPr>
          <p:cNvPr id="63" name="Рисунок 62" descr="Вырезка экрана">
            <a:extLst>
              <a:ext uri="{FF2B5EF4-FFF2-40B4-BE49-F238E27FC236}">
                <a16:creationId xmlns:a16="http://schemas.microsoft.com/office/drawing/2014/main" xmlns="" id="{4C53D64E-7270-46F7-AC35-A4CAEF1747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572" y="1608850"/>
            <a:ext cx="2155371" cy="465274"/>
          </a:xfrm>
          <a:prstGeom prst="rect">
            <a:avLst/>
          </a:prstGeom>
        </p:spPr>
      </p:pic>
      <p:pic>
        <p:nvPicPr>
          <p:cNvPr id="69" name="Рисунок 6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4252" y="4064920"/>
            <a:ext cx="4549765" cy="2329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38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DoubleChevron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1DoubleBoat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1BoatTopShap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1BoatTopText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1BoatBottomShap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1BoatBottomText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Shap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6uegTCgRWO_36p.38OvrA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UVaNioeQEy1srSxzx_jYw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VCZhQ44TH2er9X.7lTjhw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VCZhQ44TH2er9X.7lTjh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DirArrow"/>
  <p:tag name="TYPE" val="McK DirArrow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VCZhQ44TH2er9X.7lTjhw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koMdboPxqmxk9sWjSYEkA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koMdboPxqmxk9sWjSYEkA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NoGcoftxcLxfaN2KO4h6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Bracket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Chevron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DoubleChevron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5_Firm Format - template_Blue">
  <a:themeElements>
    <a:clrScheme name="РСБ">
      <a:dk1>
        <a:srgbClr val="000000"/>
      </a:dk1>
      <a:lt1>
        <a:srgbClr val="FFFFFF"/>
      </a:lt1>
      <a:dk2>
        <a:srgbClr val="0E702A"/>
      </a:dk2>
      <a:lt2>
        <a:srgbClr val="FFFFFF"/>
      </a:lt2>
      <a:accent1>
        <a:srgbClr val="A6CE39"/>
      </a:accent1>
      <a:accent2>
        <a:srgbClr val="6AA744"/>
      </a:accent2>
      <a:accent3>
        <a:srgbClr val="248341"/>
      </a:accent3>
      <a:accent4>
        <a:srgbClr val="245F34"/>
      </a:accent4>
      <a:accent5>
        <a:srgbClr val="FFCB05"/>
      </a:accent5>
      <a:accent6>
        <a:srgbClr val="808080"/>
      </a:accent6>
      <a:hlink>
        <a:srgbClr val="333333"/>
      </a:hlink>
      <a:folHlink>
        <a:srgbClr val="333333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 w="9525">
          <a:noFill/>
        </a:ln>
      </a:spPr>
      <a:bodyPr rtlCol="0" anchor="ctr"/>
      <a:lstStyle>
        <a:defPPr algn="l">
          <a:defRPr sz="1600" b="1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1">
              <a:lumMod val="7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УГМК">
        <a:dk1>
          <a:srgbClr val="000000"/>
        </a:dk1>
        <a:lt1>
          <a:srgbClr val="FFFFFF"/>
        </a:lt1>
        <a:dk2>
          <a:srgbClr val="565C6C"/>
        </a:dk2>
        <a:lt2>
          <a:srgbClr val="DBEFF9"/>
        </a:lt2>
        <a:accent1>
          <a:srgbClr val="DCE2EC"/>
        </a:accent1>
        <a:accent2>
          <a:srgbClr val="003EAB"/>
        </a:accent2>
        <a:accent3>
          <a:srgbClr val="009DE2"/>
        </a:accent3>
        <a:accent4>
          <a:srgbClr val="565C6C"/>
        </a:accent4>
        <a:accent5>
          <a:srgbClr val="FF7675"/>
        </a:accent5>
        <a:accent6>
          <a:srgbClr val="C8BCC0"/>
        </a:accent6>
        <a:hlink>
          <a:srgbClr val="006983"/>
        </a:hlink>
        <a:folHlink>
          <a:srgbClr val="3333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РоссельхозБанк (RSHB) 4x3.potx" id="{71569C02-40C5-4F2D-ADBB-DC173588E1BF}" vid="{C5B0BF87-2EF8-46AB-9EA0-C4F2E2C11BC1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10470</TotalTime>
  <Words>1503</Words>
  <Application>Microsoft Office PowerPoint</Application>
  <PresentationFormat>Экран (4:3)</PresentationFormat>
  <Paragraphs>204</Paragraphs>
  <Slides>11</Slides>
  <Notes>4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23" baseType="lpstr">
      <vt:lpstr>Arial</vt:lpstr>
      <vt:lpstr>Calibri</vt:lpstr>
      <vt:lpstr>Microsoft JhengHei Light</vt:lpstr>
      <vt:lpstr>Montserrat</vt:lpstr>
      <vt:lpstr>Montserrat Semi</vt:lpstr>
      <vt:lpstr>Montserrat SemiBold</vt:lpstr>
      <vt:lpstr>Segoe Condensed</vt:lpstr>
      <vt:lpstr>Wingdings</vt:lpstr>
      <vt:lpstr>Тема Office</vt:lpstr>
      <vt:lpstr>45_Firm Format - template_Blue</vt:lpstr>
      <vt:lpstr>think-cell Slide</vt:lpstr>
      <vt:lpstr>Лист</vt:lpstr>
      <vt:lpstr>ПРОГРАММЫ ПОДДЕРЖКИ сельскохозяйственных товаропроизводителей  </vt:lpstr>
      <vt:lpstr>Презентация PowerPoint</vt:lpstr>
      <vt:lpstr>КРЕДИТЫ НА ОБОРОТНЫЕ ЦЕЛИ</vt:lpstr>
      <vt:lpstr>КРЕДИТЫ НА ИНВЕСТИЦИОННЫЕ ЦЕЛИ</vt:lpstr>
      <vt:lpstr>КРЕДИТЫ НА ИНВЕСТИЦИОННЫЕ ЦЕЛИ</vt:lpstr>
      <vt:lpstr>ПРОГРАММЫ ДЛЯ ВНОВЬ СОЗДАННЫХ ХОЗЯЙСТВ</vt:lpstr>
      <vt:lpstr>ПРОГРАММЫ ДЛЯ ВНОВЬ СОЗДАННЫХ ХОЗЯЙСТВ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Company>Россельхозбанк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Бизнес-встречи в Красноярске</dc:title>
  <dc:creator>Чагина Ольга Вячеславовна</dc:creator>
  <cp:lastModifiedBy>Малышева Наталья Васильевна</cp:lastModifiedBy>
  <cp:revision>800</cp:revision>
  <cp:lastPrinted>2022-07-14T12:02:20Z</cp:lastPrinted>
  <dcterms:created xsi:type="dcterms:W3CDTF">2016-10-06T10:10:33Z</dcterms:created>
  <dcterms:modified xsi:type="dcterms:W3CDTF">2022-07-29T12:42:43Z</dcterms:modified>
</cp:coreProperties>
</file>