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3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17" r:id="rId2"/>
    <p:sldId id="415" r:id="rId3"/>
    <p:sldId id="425" r:id="rId4"/>
    <p:sldId id="430" r:id="rId5"/>
    <p:sldId id="424" r:id="rId6"/>
    <p:sldId id="438" r:id="rId7"/>
    <p:sldId id="429" r:id="rId8"/>
    <p:sldId id="426" r:id="rId9"/>
    <p:sldId id="434" r:id="rId10"/>
    <p:sldId id="435" r:id="rId11"/>
    <p:sldId id="437" r:id="rId12"/>
    <p:sldId id="439" r:id="rId13"/>
    <p:sldId id="436" r:id="rId14"/>
    <p:sldId id="326" r:id="rId15"/>
  </p:sldIdLst>
  <p:sldSz cx="10080625" cy="7559675"/>
  <p:notesSz cx="6797675" cy="99266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38188" indent="-280988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3" userDrawn="1">
          <p15:clr>
            <a:srgbClr val="A4A3A4"/>
          </p15:clr>
        </p15:guide>
        <p15:guide id="2" pos="194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000000"/>
    <a:srgbClr val="003300"/>
    <a:srgbClr val="FFFF99"/>
    <a:srgbClr val="FFFF00"/>
    <a:srgbClr val="F5FB05"/>
    <a:srgbClr val="FF4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9885" autoAdjust="0"/>
  </p:normalViewPr>
  <p:slideViewPr>
    <p:cSldViewPr>
      <p:cViewPr varScale="1">
        <p:scale>
          <a:sx n="102" d="100"/>
          <a:sy n="102" d="100"/>
        </p:scale>
        <p:origin x="1098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3"/>
        <p:guide pos="19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CBD02F4A-FE29-454A-BF1E-CE3CC2612AF7}" type="datetimeFigureOut">
              <a:rPr lang="ru-RU" smtClean="0"/>
              <a:pPr/>
              <a:t>23.08.2023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r>
              <a:rPr lang="ru-RU" smtClean="0"/>
              <a:t>Североморское межрегиональное управление Россельхознадзора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E971C61-E730-43E5-8A33-85B84554B6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05476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rrowheads="1"/>
          </p:cNvSpPr>
          <p:nvPr/>
        </p:nvSpPr>
        <p:spPr bwMode="auto">
          <a:xfrm>
            <a:off x="1" y="1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ru-RU"/>
          </a:p>
        </p:txBody>
      </p:sp>
      <p:sp>
        <p:nvSpPr>
          <p:cNvPr id="13315" name="AutoShape 2"/>
          <p:cNvSpPr>
            <a:spLocks noChangeArrowheads="1"/>
          </p:cNvSpPr>
          <p:nvPr/>
        </p:nvSpPr>
        <p:spPr bwMode="auto">
          <a:xfrm>
            <a:off x="1" y="1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ru-RU"/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1" y="1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ru-RU"/>
          </a:p>
        </p:txBody>
      </p:sp>
      <p:sp>
        <p:nvSpPr>
          <p:cNvPr id="2048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54063"/>
            <a:ext cx="4957762" cy="371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484" y="4714970"/>
            <a:ext cx="5433001" cy="44614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0" y="1"/>
            <a:ext cx="2949181" cy="49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ru-RU"/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3847067" y="1"/>
            <a:ext cx="2949181" cy="49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ru-RU"/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0" y="9429938"/>
            <a:ext cx="2949181" cy="496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47067" y="9429937"/>
            <a:ext cx="2944898" cy="4952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10140" algn="l"/>
                <a:tab pos="821736" algn="l"/>
                <a:tab pos="1233331" algn="l"/>
                <a:tab pos="1644927" algn="l"/>
                <a:tab pos="2056522" algn="l"/>
                <a:tab pos="2468117" algn="l"/>
                <a:tab pos="2879712" algn="l"/>
                <a:tab pos="3291307" algn="l"/>
                <a:tab pos="3702901" algn="l"/>
                <a:tab pos="4114498" algn="l"/>
                <a:tab pos="4526093" algn="l"/>
                <a:tab pos="4937688" algn="l"/>
                <a:tab pos="5349283" algn="l"/>
                <a:tab pos="5760878" algn="l"/>
                <a:tab pos="6172473" algn="l"/>
                <a:tab pos="6584069" algn="l"/>
                <a:tab pos="6995663" algn="l"/>
                <a:tab pos="7407259" algn="l"/>
                <a:tab pos="7818853" algn="l"/>
                <a:tab pos="823044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pitchFamily="32" charset="0"/>
              </a:defRPr>
            </a:lvl1pPr>
          </a:lstStyle>
          <a:p>
            <a:pPr>
              <a:defRPr/>
            </a:pPr>
            <a:fld id="{9701F8ED-0500-437D-B755-CF6BA72ED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59958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E8707E97-E671-43A0-B506-5687F27CFEC2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994957" y="754632"/>
            <a:ext cx="4804908" cy="372009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3" y="4714971"/>
            <a:ext cx="5434429" cy="44644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142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028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340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598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321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D7B3FB31-91CF-41E9-A2E0-D9841CB30C58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14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994957" y="754632"/>
            <a:ext cx="4804908" cy="372009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74" tIns="41887" rIns="83774" bIns="41887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/>
          </p:nvPr>
        </p:nvSpPr>
        <p:spPr>
          <a:xfrm>
            <a:off x="679483" y="4714971"/>
            <a:ext cx="5434429" cy="4464408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478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930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301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17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8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344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366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546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9701F8ED-0500-437D-B755-CF6BA72ED29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41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6047" y="2348403"/>
            <a:ext cx="856853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2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6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0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531E7-5395-4660-8D6A-32D1D400A178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582E5-19AE-4D4B-9E55-6C4812A818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27780-5CE0-44DA-A9F5-093E3E9A1480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1F831-093C-4D91-B4BC-FCCAE26A6E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057499" y="334236"/>
            <a:ext cx="2500906" cy="71099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4785" y="334236"/>
            <a:ext cx="7334704" cy="71099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11E8F-B357-4A91-9A79-536C92F30009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C375B-7B02-4609-AFE4-41522265C9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5F2A-6A65-4571-97CD-FEC98DFB0F7C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8DA5C-058D-49EB-8B49-758EF384EE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300" y="4857795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300" y="3204117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81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6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4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25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07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28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67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05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942E-4C41-4774-9828-E419AE01A440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945A-8479-4982-A96E-6C997AB7BD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4789" y="1944167"/>
            <a:ext cx="4917805" cy="55000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40604" y="1944167"/>
            <a:ext cx="4917805" cy="55000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8B0CA-DB66-4C4C-B83D-29DE29B025F6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01F40-AD11-484A-8FDE-52457FC31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816" indent="0">
              <a:buNone/>
              <a:defRPr sz="2200" b="1"/>
            </a:lvl2pPr>
            <a:lvl3pPr marL="1007630" indent="0">
              <a:buNone/>
              <a:defRPr sz="2000" b="1"/>
            </a:lvl3pPr>
            <a:lvl4pPr marL="1511445" indent="0">
              <a:buNone/>
              <a:defRPr sz="1800" b="1"/>
            </a:lvl4pPr>
            <a:lvl5pPr marL="2015259" indent="0">
              <a:buNone/>
              <a:defRPr sz="1800" b="1"/>
            </a:lvl5pPr>
            <a:lvl6pPr marL="2519074" indent="0">
              <a:buNone/>
              <a:defRPr sz="1800" b="1"/>
            </a:lvl6pPr>
            <a:lvl7pPr marL="3022888" indent="0">
              <a:buNone/>
              <a:defRPr sz="1800" b="1"/>
            </a:lvl7pPr>
            <a:lvl8pPr marL="3526703" indent="0">
              <a:buNone/>
              <a:defRPr sz="1800" b="1"/>
            </a:lvl8pPr>
            <a:lvl9pPr marL="403051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816" indent="0">
              <a:buNone/>
              <a:defRPr sz="2200" b="1"/>
            </a:lvl2pPr>
            <a:lvl3pPr marL="1007630" indent="0">
              <a:buNone/>
              <a:defRPr sz="2000" b="1"/>
            </a:lvl3pPr>
            <a:lvl4pPr marL="1511445" indent="0">
              <a:buNone/>
              <a:defRPr sz="1800" b="1"/>
            </a:lvl4pPr>
            <a:lvl5pPr marL="2015259" indent="0">
              <a:buNone/>
              <a:defRPr sz="1800" b="1"/>
            </a:lvl5pPr>
            <a:lvl6pPr marL="2519074" indent="0">
              <a:buNone/>
              <a:defRPr sz="1800" b="1"/>
            </a:lvl6pPr>
            <a:lvl7pPr marL="3022888" indent="0">
              <a:buNone/>
              <a:defRPr sz="1800" b="1"/>
            </a:lvl7pPr>
            <a:lvl8pPr marL="3526703" indent="0">
              <a:buNone/>
              <a:defRPr sz="1800" b="1"/>
            </a:lvl8pPr>
            <a:lvl9pPr marL="403051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5D4E7-0421-48EE-81AA-771893B80A10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E64B6-AC72-4DE0-9530-F527DB5931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5B05B-0122-4242-9D09-4C85C0C133F5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543F3-00A7-4ECC-926C-F7A4B1705A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F5D26-3D65-4914-98F7-392B22903866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400E3-977D-41B0-94FA-2E6B7DB8DC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248" y="300991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034" y="1581936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816" indent="0">
              <a:buNone/>
              <a:defRPr sz="1300"/>
            </a:lvl2pPr>
            <a:lvl3pPr marL="1007630" indent="0">
              <a:buNone/>
              <a:defRPr sz="1100"/>
            </a:lvl3pPr>
            <a:lvl4pPr marL="1511445" indent="0">
              <a:buNone/>
              <a:defRPr sz="1000"/>
            </a:lvl4pPr>
            <a:lvl5pPr marL="2015259" indent="0">
              <a:buNone/>
              <a:defRPr sz="1000"/>
            </a:lvl5pPr>
            <a:lvl6pPr marL="2519074" indent="0">
              <a:buNone/>
              <a:defRPr sz="1000"/>
            </a:lvl6pPr>
            <a:lvl7pPr marL="3022888" indent="0">
              <a:buNone/>
              <a:defRPr sz="1000"/>
            </a:lvl7pPr>
            <a:lvl8pPr marL="3526703" indent="0">
              <a:buNone/>
              <a:defRPr sz="1000"/>
            </a:lvl8pPr>
            <a:lvl9pPr marL="403051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5E015-68F7-486C-972B-2E6A9303639E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C5D6C-BDED-4029-BBA2-BFFC026635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816" indent="0">
              <a:buNone/>
              <a:defRPr sz="3100"/>
            </a:lvl2pPr>
            <a:lvl3pPr marL="1007630" indent="0">
              <a:buNone/>
              <a:defRPr sz="2600"/>
            </a:lvl3pPr>
            <a:lvl4pPr marL="1511445" indent="0">
              <a:buNone/>
              <a:defRPr sz="2200"/>
            </a:lvl4pPr>
            <a:lvl5pPr marL="2015259" indent="0">
              <a:buNone/>
              <a:defRPr sz="2200"/>
            </a:lvl5pPr>
            <a:lvl6pPr marL="2519074" indent="0">
              <a:buNone/>
              <a:defRPr sz="2200"/>
            </a:lvl6pPr>
            <a:lvl7pPr marL="3022888" indent="0">
              <a:buNone/>
              <a:defRPr sz="2200"/>
            </a:lvl7pPr>
            <a:lvl8pPr marL="3526703" indent="0">
              <a:buNone/>
              <a:defRPr sz="2200"/>
            </a:lvl8pPr>
            <a:lvl9pPr marL="4030518" indent="0">
              <a:buNone/>
              <a:defRPr sz="22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816" indent="0">
              <a:buNone/>
              <a:defRPr sz="1300"/>
            </a:lvl2pPr>
            <a:lvl3pPr marL="1007630" indent="0">
              <a:buNone/>
              <a:defRPr sz="1100"/>
            </a:lvl3pPr>
            <a:lvl4pPr marL="1511445" indent="0">
              <a:buNone/>
              <a:defRPr sz="1000"/>
            </a:lvl4pPr>
            <a:lvl5pPr marL="2015259" indent="0">
              <a:buNone/>
              <a:defRPr sz="1000"/>
            </a:lvl5pPr>
            <a:lvl6pPr marL="2519074" indent="0">
              <a:buNone/>
              <a:defRPr sz="1000"/>
            </a:lvl6pPr>
            <a:lvl7pPr marL="3022888" indent="0">
              <a:buNone/>
              <a:defRPr sz="1000"/>
            </a:lvl7pPr>
            <a:lvl8pPr marL="3526703" indent="0">
              <a:buNone/>
              <a:defRPr sz="1000"/>
            </a:lvl8pPr>
            <a:lvl9pPr marL="403051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84344-1E6A-404F-A538-C0F3F67C538B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767D8-D57B-4B6C-BD74-FC1F02F164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03238" y="303213"/>
            <a:ext cx="90741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61" tIns="50382" rIns="100761" bIns="503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9074150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61" tIns="50382" rIns="100761" bIns="50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3238" y="7007225"/>
            <a:ext cx="2352675" cy="401638"/>
          </a:xfrm>
          <a:prstGeom prst="rect">
            <a:avLst/>
          </a:prstGeom>
        </p:spPr>
        <p:txBody>
          <a:bodyPr vert="horz" lIns="100761" tIns="50382" rIns="100761" bIns="5038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91F51FB-6B80-4B99-9847-8C7E827FB7B5}" type="datetime1">
              <a:rPr lang="ru-RU" smtClean="0"/>
              <a:pPr>
                <a:defRPr/>
              </a:pPr>
              <a:t>23.08.2023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lIns="100761" tIns="50382" rIns="100761" bIns="5038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Управление Россельхознадзора по Республике Карелия, Архангельской области и Ненецкому автономному округу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24713" y="7007225"/>
            <a:ext cx="2352675" cy="401638"/>
          </a:xfrm>
          <a:prstGeom prst="rect">
            <a:avLst/>
          </a:prstGeom>
        </p:spPr>
        <p:txBody>
          <a:bodyPr vert="horz" lIns="100761" tIns="50382" rIns="100761" bIns="5038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048AEFD-4F41-40EF-9B05-9A34E34613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1006475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2pPr>
      <a:lvl3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3pPr>
      <a:lvl4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4pPr>
      <a:lvl5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5pPr>
      <a:lvl6pPr marL="4572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6pPr>
      <a:lvl7pPr marL="9144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7pPr>
      <a:lvl8pPr marL="13716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8pPr>
      <a:lvl9pPr marL="18288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</a:defRPr>
      </a:lvl9pPr>
    </p:titleStyle>
    <p:bodyStyle>
      <a:lvl1pPr marL="377825" indent="-377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2125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6950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0982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4797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8612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2426" indent="-251908" algn="l" defTabSz="100763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816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630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445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259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074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2888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6703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0518" algn="l" defTabSz="10076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: фигура 8">
            <a:extLst>
              <a:ext uri="{FF2B5EF4-FFF2-40B4-BE49-F238E27FC236}">
                <a16:creationId xmlns="" xmlns:a16="http://schemas.microsoft.com/office/drawing/2014/main" id="{81B021BF-A146-4486-952C-321C2E738A90}"/>
              </a:ext>
            </a:extLst>
          </p:cNvPr>
          <p:cNvSpPr/>
          <p:nvPr/>
        </p:nvSpPr>
        <p:spPr>
          <a:xfrm>
            <a:off x="0" y="-1"/>
            <a:ext cx="7500958" cy="7559675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436563" y="4330700"/>
            <a:ext cx="5080000" cy="1747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2051" name="Содержимое 23"/>
          <p:cNvSpPr>
            <a:spLocks noGrp="1"/>
          </p:cNvSpPr>
          <p:nvPr>
            <p:ph idx="1"/>
          </p:nvPr>
        </p:nvSpPr>
        <p:spPr>
          <a:xfrm>
            <a:off x="111090" y="993755"/>
            <a:ext cx="6874545" cy="2286016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работе в Федеральной государственной информационной системе </a:t>
            </a:r>
            <a:r>
              <a:rPr lang="ru-RU" sz="3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прослеживаемости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пестицидов и </a:t>
            </a:r>
            <a:r>
              <a:rPr lang="ru-RU" sz="3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«Сатурн»</a:t>
            </a:r>
          </a:p>
        </p:txBody>
      </p:sp>
      <p:sp>
        <p:nvSpPr>
          <p:cNvPr id="2057" name="Содержимое 23"/>
          <p:cNvSpPr txBox="1">
            <a:spLocks/>
          </p:cNvSpPr>
          <p:nvPr/>
        </p:nvSpPr>
        <p:spPr bwMode="auto">
          <a:xfrm>
            <a:off x="215900" y="5580063"/>
            <a:ext cx="96202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61" tIns="50382" rIns="100761" bIns="50382"/>
          <a:lstStyle/>
          <a:p>
            <a:pPr marL="377825" indent="-377825" algn="r" defTabSz="1006475">
              <a:spcBef>
                <a:spcPct val="20000"/>
              </a:spcBef>
              <a:buFont typeface="Times New Roman" pitchFamily="18" charset="0"/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6183320" y="5208597"/>
            <a:ext cx="3609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СЕВЕРОМОРСКОЕ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МЕЖРЕГИОНАЛЬНОЕ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РОССЕЛЬХОЗНАДЗОРА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700" y="2851143"/>
            <a:ext cx="1941377" cy="217434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pPr lvl="1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611156" y="1208069"/>
            <a:ext cx="892899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ч. 5 ст. 15.2 Федерального закона от 19.07.1997 № 109-ФЗ                           «О безопасном обращении с пестицидами 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в целях обеспечения учета обращения пестицидов 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юридические лица и индивидуальные предприниматели регистрируются в ФГИС «Сатурн» без взимания платы, представляют в информационную систему достоверные и полные сведения и информацию, предусмотренные частью третьей указанной статьи, в том числе: </a:t>
            </a: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о индивидуальных предпринимателях, осуществляющих обращение пестицидов 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(сведения о государственной регистрации физического лица в качестве индивидуального предпринимателя, фамилия, имя, отчество, данные документа, удостоверяющего личность, идентификационный номер налогоплательщика);</a:t>
            </a: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о партии пестицидов 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включая: наименование, место нахождения текущего владельца партии; наименование, место нахождения получателя партии; </a:t>
            </a: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о применении пестицидов 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включая: кадастровый номер земельного участка, где запланировано применение пестицидов 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способ и дозировку применения; дату запланированных работ;</a:t>
            </a: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- об обезвреживании, утилизации, уничтожении и захоронении пестицидов и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080625" cy="1042988"/>
          </a:xfrm>
          <a:solidFill>
            <a:srgbClr val="008000"/>
          </a:solidFill>
        </p:spPr>
        <p:txBody>
          <a:bodyPr/>
          <a:lstStyle/>
          <a:p>
            <a:pPr lvl="1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611156" y="973257"/>
            <a:ext cx="892899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Порядок создания ФГИС «Сатурн», ее развития и эксплуатации, включая правила регистрации и представления сведений и информации, сроки, формы и форматы представления сведений и информации, требования к обеспечению доступа к информации, содержащейся в такой системе, установлен Постановлением Правительства РФ от 07.05.2022 № 828 «О Федеральной государственной информационной системе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прослеживаемости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Согласно подпунктам б, в пункта 15 Правил создания, развития и эксплуатации ФГИС «Сатурн», утвержденных Постановлением Правительства РФ от 07.05.2022 N 828 регистрируемые лица, осуществляющие обращение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вносят сведения и информацию в информационную систему: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в течение 1 дня со дня получения информации об обращении партии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(за исключением применения), а также в случае изменения указанной информации;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- не позднее чем за 3 дня до проведения работ, связанных с применением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pPr lvl="1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611156" y="1136631"/>
            <a:ext cx="892899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Одновременно с внесением сведений в ФГИС «Сатурн» о проведении работ, связанных с применением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необходимо в соответствии со статьей 16 Федерального закона от 30.12.2020 № 490-ФЗ «О пчеловодстве в Российской Федерации» не позднее чем за три дня до проведения работ по применению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лица, ответственные за проведение таких работ, обеспечивают доведение до населения населенных пунктов, расположенных на расстоянии до 7 километров от границ запланированных к обработке пестицидами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земельных участков, через средства массовой информации (радио, печатные органы, электронные и другие средства связи и коммуникации) информации о таких работах.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Информация о запланированных работах по применению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должна содержать следующие сведения: 1) границы запланированных к обработке пестицидами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земельных участков; 2) сроки проведения работ; 3) способ проведения работ; 4) наименования запланированных к применению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классы их опасности; 5) сведения об опасных свойствах запланированных к применению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6) рекомендуемые сроки изоляции пчел в ульях. 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pPr lvl="1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611156" y="1636697"/>
            <a:ext cx="89289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7 месяцев 2023 года Управлением для обеспечения соблюдения обязательных требований законодательства РФ хозяйствующим субъектам, которые своевременно не зарегистрировались в ФГИС «Сатурн» и/или не внесли в систему необходимые данные объявлено 22 предостережения в соответствии с которыми им предложено принять меры к регистрации и внесению сведений, предусмотренных статьей 15.2 Федерального закона от 19.07.1997 № 109-ФЗ «О безопасном обращении с пестицидами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436563" y="4330700"/>
            <a:ext cx="5080000" cy="1747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1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ru-RU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25404" y="7208837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en-GB" sz="1400" dirty="0">
              <a:solidFill>
                <a:srgbClr val="277600"/>
              </a:solidFill>
              <a:latin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14" y="1065193"/>
            <a:ext cx="2377865" cy="2663208"/>
          </a:xfrm>
          <a:prstGeom prst="rect">
            <a:avLst/>
          </a:prstGeom>
        </p:spPr>
      </p:pic>
      <p:sp>
        <p:nvSpPr>
          <p:cNvPr id="12" name="Полилиния: фигура 8">
            <a:extLst>
              <a:ext uri="{FF2B5EF4-FFF2-40B4-BE49-F238E27FC236}">
                <a16:creationId xmlns="" xmlns:a16="http://schemas.microsoft.com/office/drawing/2014/main" id="{81B021BF-A146-4486-952C-321C2E738A90}"/>
              </a:ext>
            </a:extLst>
          </p:cNvPr>
          <p:cNvSpPr/>
          <p:nvPr/>
        </p:nvSpPr>
        <p:spPr>
          <a:xfrm>
            <a:off x="0" y="-7578"/>
            <a:ext cx="6934500" cy="7567253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3" name="Полилиния: фигура 9">
            <a:extLst>
              <a:ext uri="{FF2B5EF4-FFF2-40B4-BE49-F238E27FC236}">
                <a16:creationId xmlns="" xmlns:a16="http://schemas.microsoft.com/office/drawing/2014/main" id="{93430012-BA3A-4636-B839-750794681A1D}"/>
              </a:ext>
            </a:extLst>
          </p:cNvPr>
          <p:cNvSpPr/>
          <p:nvPr/>
        </p:nvSpPr>
        <p:spPr>
          <a:xfrm>
            <a:off x="468280" y="2851143"/>
            <a:ext cx="5835634" cy="1897580"/>
          </a:xfrm>
          <a:custGeom>
            <a:avLst/>
            <a:gdLst>
              <a:gd name="connsiteX0" fmla="*/ 0 w 7780845"/>
              <a:gd name="connsiteY0" fmla="*/ 0 h 2530106"/>
              <a:gd name="connsiteX1" fmla="*/ 7780845 w 7780845"/>
              <a:gd name="connsiteY1" fmla="*/ 0 h 2530106"/>
              <a:gd name="connsiteX2" fmla="*/ 6620089 w 7780845"/>
              <a:gd name="connsiteY2" fmla="*/ 2530106 h 2530106"/>
              <a:gd name="connsiteX3" fmla="*/ 0 w 7780845"/>
              <a:gd name="connsiteY3" fmla="*/ 2530106 h 253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0845" h="2530106">
                <a:moveTo>
                  <a:pt x="0" y="0"/>
                </a:moveTo>
                <a:lnTo>
                  <a:pt x="7780845" y="0"/>
                </a:lnTo>
                <a:lnTo>
                  <a:pt x="6620089" y="2530106"/>
                </a:lnTo>
                <a:lnTo>
                  <a:pt x="0" y="2530106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8DAF865-96F5-4176-9983-A7D572FF73F1}"/>
              </a:ext>
            </a:extLst>
          </p:cNvPr>
          <p:cNvSpPr txBox="1"/>
          <p:nvPr/>
        </p:nvSpPr>
        <p:spPr>
          <a:xfrm>
            <a:off x="1111222" y="3208333"/>
            <a:ext cx="44055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endParaRPr lang="ru-RU" sz="6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54758" y="5422911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СЕВЕРОМОРСКОЕ МЕЖРЕГИОНАЛЬНОЕ УПРАВЛЕНИЕ РОССЕЛЬХОЗНАДЗОРА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0080625" cy="1259557"/>
          </a:xfrm>
          <a:solidFill>
            <a:srgbClr val="008000"/>
          </a:solidFill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Федеральная государственная информационная система </a:t>
            </a:r>
            <a:r>
              <a:rPr lang="ru-RU" sz="3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прослеживаемости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пестицидов и </a:t>
            </a:r>
            <a:r>
              <a:rPr lang="ru-RU" sz="3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spc="-1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10" name="Прямоугольник 9"/>
          <p:cNvSpPr/>
          <p:nvPr/>
        </p:nvSpPr>
        <p:spPr>
          <a:xfrm>
            <a:off x="647824" y="1835621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соответствии со статьей 15.2 Федерального закона от 19.07.1997 № 109-ФЗ «О безопасном обращении с пестицидами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 1 сентября 2022 года начала работать Федеральная государственная информационная система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прослеживаемости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«Сатурн» (далее - ФГИС «Сатурн»).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Все хозяйствующие субъекты (юридические лица, индивидуальные предприниматели, крестьянские (фермерские) хозяйства при обороте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должны быть зарегистрированы в данной системе.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647824" y="4499917"/>
            <a:ext cx="893737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Приказом Россельхознадзора от 01.09.2022 № 1356 введена в эксплуатацию ФГИС «Сатурн», созданная в соответствии с приказом Россельхознадзора от 26.05.2021 № 578 «О федеральной государственной информационной системе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прослеживаемости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Назначение информационной системы 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ФГИС «Сатурн» 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10" name="Прямоугольник 9"/>
          <p:cNvSpPr/>
          <p:nvPr/>
        </p:nvSpPr>
        <p:spPr>
          <a:xfrm>
            <a:off x="575816" y="1403573"/>
            <a:ext cx="885698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Специальное программное обеспечение ФГИС «Сатурн» создается в целях обеспечения учета партий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их обращении (производстве (изготовлении), хранении, перевозке (транспортировке), применении, реализации, обезвреживании, утилизации, уничтожении и захоронении), а также осуществления анализа, обработки представленных в нее сведений и информации и контроля за достоверностью таких сведений и информации.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Прослеживаемость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пестицидов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обеспечивается с момента их ввода в обращение – производство или ввоз на территорию Российской Федерации (оформление электронных производственных сертификатов или гашение импортных электронных сертификатов) до момента их  вывода из обращения – вывоз с территории Российской Федерации, применение, розничная реализация гражданам для ведения личного подсобного хозяйства, обезвреживание, утилизация, уничтожение и захоронение (оформление электронных актов вывода из обращения с указанием  способа).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Официальный  сайт ФГИС «Сатурн»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https://fgis-saturn.ru/</a:t>
            </a:r>
            <a:endParaRPr lang="ru-RU" sz="3200" spc="-1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auto">
          <a:xfrm>
            <a:off x="719832" y="1187549"/>
            <a:ext cx="8758238" cy="1587"/>
          </a:xfrm>
          <a:prstGeom prst="line">
            <a:avLst/>
          </a:prstGeom>
          <a:noFill/>
          <a:ln w="38160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1032" name="Picture 8" descr="C:\Users\Admin\Pictures\Сатурн сайт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6909" y="1412498"/>
            <a:ext cx="8643998" cy="5296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539718" y="779441"/>
            <a:ext cx="9074150" cy="2214578"/>
          </a:xfrm>
        </p:spPr>
        <p:txBody>
          <a:bodyPr/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Вход в программу доступен только для пользователей, зарегистрированных в компоненте «Цербер» ФГИС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ВетИС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 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Для входа в программу необходимо, используя браузер, перейти на сайт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https://fgis-saturn.ru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 ввести свои имя пользователя и пароль.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575816" y="1979637"/>
            <a:ext cx="9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Admin\Pictures\Сатурн вход сайт 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032" y="2351077"/>
            <a:ext cx="8987754" cy="4572032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-1" y="1"/>
            <a:ext cx="10080625" cy="70800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vert="horz" wrap="square" lIns="100761" tIns="50382" rIns="100761" bIns="5038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о семинарах, размещенных на сайте  ФГИС «Сатурн»</a:t>
            </a:r>
            <a:endParaRPr lang="ru-RU" sz="3200" spc="-1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Pictures\Сатурн сайт семирнар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6908" y="1279507"/>
            <a:ext cx="8715436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503808" y="251445"/>
            <a:ext cx="9074150" cy="811213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kern="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br>
              <a:rPr lang="ru-RU" sz="3200" kern="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7824" y="1331565"/>
            <a:ext cx="89289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руководством пользователя</a:t>
            </a:r>
            <a:r>
              <a:rPr lang="ru-RU" sz="2400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cap="all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инструкцией по регистрации ХС и пользователей;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инструкцией по регистрации производственных объектов;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ответами на часто задаваемые вопросы.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-1" y="1"/>
            <a:ext cx="10080625" cy="1215058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vert="horz" wrap="square" lIns="100761" tIns="50382" rIns="100761" bIns="50382" numCol="1" anchor="ctr" anchorCtr="0" compatLnSpc="1">
            <a:prstTxWarp prst="textNoShape">
              <a:avLst/>
            </a:prstTxWarp>
          </a:bodyPr>
          <a:lstStyle/>
          <a:p>
            <a:pPr marL="0" lvl="1" indent="0" algn="ctr" defTabSz="1006475" eaLnBrk="0" hangingPunct="0"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сайте</a:t>
            </a:r>
            <a:r>
              <a:rPr kumimoji="0" lang="ru-RU" sz="32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ФГИС «Сатурн»</a:t>
            </a:r>
            <a:r>
              <a:rPr kumimoji="0" lang="ru-RU" sz="32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можно подробно ознакомиться: </a:t>
            </a:r>
            <a: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3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endParaRPr kumimoji="0" lang="ru-RU" sz="20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2594" y="2851143"/>
            <a:ext cx="900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вопросы и замечания по работе с ФГИС «Сатурн» можно отправлять на электронную почту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saturn@fsvps.ru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по телефону поддержки:</a:t>
            </a:r>
          </a:p>
          <a:p>
            <a:pPr fontAlgn="t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(495) 649-69-72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4032" y="4494217"/>
            <a:ext cx="90088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Новостной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Telegram-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канал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https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t.me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fgissaturn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одержимое 23"/>
          <p:cNvSpPr>
            <a:spLocks noGrp="1"/>
          </p:cNvSpPr>
          <p:nvPr>
            <p:ph idx="1"/>
          </p:nvPr>
        </p:nvSpPr>
        <p:spPr>
          <a:xfrm>
            <a:off x="325404" y="4994283"/>
            <a:ext cx="9610279" cy="1500198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возникает ошибка в сервисе авторизации «Цербера», то можно обратиться в техническую поддержку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Электронная почта: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cerberus@fsvps.ru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Телефон: (4922) 62-99-29</a:t>
            </a:r>
          </a:p>
          <a:p>
            <a:pPr algn="just" eaLnBrk="1" hangingPunct="1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pPr lvl="1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Наполняемость системы ФГИС «Сатурн».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611156" y="1636697"/>
            <a:ext cx="892899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Руководствуясь ст. 15.2 Федерального закона от 19.07.1997     № 109-ФЗ «О безопасном обращении с пестицидами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в целях обеспечения учета обращения пестицидов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юридические лица и индивидуальные предприниматели регистрируются в ФГИС «Сатурн».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настоящее время Управлением зарегистрированы в ФГИС «Сатурн» по поступившим заявлениям 76 участников оборота пестицидов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 которых 40 хозяйствующих субъектов применяют пестициды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36 занимаются их реализацией.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28650" y="7235825"/>
            <a:ext cx="9525000" cy="350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ct val="95000"/>
              </a:lnSpc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1400">
              <a:solidFill>
                <a:srgbClr val="277600"/>
              </a:solidFill>
              <a:latin typeface="Times New Roman" pitchFamily="18" charset="0"/>
            </a:endParaRPr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0080625" cy="1042988"/>
          </a:xfrm>
          <a:solidFill>
            <a:srgbClr val="008000"/>
          </a:solidFill>
        </p:spPr>
        <p:txBody>
          <a:bodyPr/>
          <a:lstStyle/>
          <a:p>
            <a:pPr lvl="1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8DA5C-058D-49EB-8B49-758EF384EE3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1" name="Прямоугольник 10"/>
          <p:cNvSpPr/>
          <p:nvPr/>
        </p:nvSpPr>
        <p:spPr>
          <a:xfrm>
            <a:off x="611156" y="1636697"/>
            <a:ext cx="892899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Североморским межрегиональным управлением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Россельхознадзора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регулярно проводится проверка полноты и правильности внесения информации в ФГИС «Сатурн». При этом в ФГИС «Сатурн» сведения и информация о деятельности проконтролированных хозяйствующих субъектов часто или отсутствует, или вносится несвоевременно.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 примеру, по сведениям из реестра поднадзорных объектов публичной формы регистрации компонента «Цербер» глава К(Ф)Х деятельность, которого связана с применением пестицидов и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зарегистрировал хозяйствующий субъект и поднадзорные объекты – площадки (земельные участки, на которых планируется/применяются пестициды и/или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агрохимикаты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места хранения пестицидов и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агрохимикатов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в ФГИС «Сатурн».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10697</TotalTime>
  <Words>169</Words>
  <Application>Microsoft Office PowerPoint</Application>
  <PresentationFormat>Произвольный</PresentationFormat>
  <Paragraphs>83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 Unicode MS</vt:lpstr>
      <vt:lpstr>Arial</vt:lpstr>
      <vt:lpstr>Calibri</vt:lpstr>
      <vt:lpstr>Times New Roman</vt:lpstr>
      <vt:lpstr>Тема Office</vt:lpstr>
      <vt:lpstr>Презентация PowerPoint</vt:lpstr>
      <vt:lpstr>Федеральная государственная информационная система прослеживаемости пестицидов и агрохимикатов </vt:lpstr>
      <vt:lpstr>Назначение информационной системы  ФГИС «Сатурн» </vt:lpstr>
      <vt:lpstr>Официальный  сайт ФГИС «Сатурн»  https://fgis-saturn.ru/</vt:lpstr>
      <vt:lpstr>       Вход в программу доступен только для пользователей, зарегистрированных в компоненте «Цербер» ФГИС «ВетИС».            Для входа в программу необходимо, используя браузер, перейти на сайт https://fgis-saturn.ru , и ввести свои имя пользователя и пароль.  </vt:lpstr>
      <vt:lpstr>Информация о семинарах, размещенных на сайте  ФГИС «Сатурн»</vt:lpstr>
      <vt:lpstr>        </vt:lpstr>
      <vt:lpstr>Наполняемость системы ФГИС «Сатурн».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Бовыкина Жанна Игоревна</cp:lastModifiedBy>
  <cp:revision>1130</cp:revision>
  <cp:lastPrinted>2023-08-23T12:23:21Z</cp:lastPrinted>
  <dcterms:modified xsi:type="dcterms:W3CDTF">2023-08-23T12:23:28Z</dcterms:modified>
</cp:coreProperties>
</file>