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2" r:id="rId1"/>
  </p:sldMasterIdLst>
  <p:notesMasterIdLst>
    <p:notesMasterId r:id="rId11"/>
  </p:notesMasterIdLst>
  <p:sldIdLst>
    <p:sldId id="261" r:id="rId2"/>
    <p:sldId id="323" r:id="rId3"/>
    <p:sldId id="361" r:id="rId4"/>
    <p:sldId id="357" r:id="rId5"/>
    <p:sldId id="362" r:id="rId6"/>
    <p:sldId id="358" r:id="rId7"/>
    <p:sldId id="359" r:id="rId8"/>
    <p:sldId id="360" r:id="rId9"/>
    <p:sldId id="269" r:id="rId10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DDAE3BF-5301-4088-943A-DDB8689F6A1C}">
          <p14:sldIdLst>
            <p14:sldId id="261"/>
            <p14:sldId id="323"/>
            <p14:sldId id="361"/>
            <p14:sldId id="357"/>
            <p14:sldId id="362"/>
            <p14:sldId id="358"/>
            <p14:sldId id="359"/>
            <p14:sldId id="360"/>
          </p14:sldIdLst>
        </p14:section>
        <p14:section name="Семеноводство" id="{2BEE6EAC-ABE0-40C2-9ADF-E43AFB21C650}">
          <p14:sldIdLst/>
        </p14:section>
        <p14:section name="Фито" id="{54F46247-639B-47FE-9F3F-2A91B9C20595}">
          <p14:sldIdLst/>
        </p14:section>
        <p14:section name="Земельный надзор" id="{F2304C9B-47BE-4F5E-A574-0B2962BA2A67}">
          <p14:sldIdLst/>
        </p14:section>
        <p14:section name="Зерно" id="{16BB0A58-850E-4F65-8C39-60DEC7B1A0C5}">
          <p14:sldIdLst/>
        </p14:section>
        <p14:section name="Пестициды" id="{F480A361-B4EE-425A-AEDA-CD907E633793}">
          <p14:sldIdLst/>
        </p14:section>
        <p14:section name="конец" id="{00B89F77-7B96-48AB-A9F5-6C40B8F5CE22}">
          <p14:sldIdLst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9D2D"/>
    <a:srgbClr val="007A3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94595" autoAdjust="0"/>
  </p:normalViewPr>
  <p:slideViewPr>
    <p:cSldViewPr>
      <p:cViewPr varScale="1">
        <p:scale>
          <a:sx n="140" d="100"/>
          <a:sy n="140" d="100"/>
        </p:scale>
        <p:origin x="642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47" cy="496173"/>
          </a:xfrm>
          <a:prstGeom prst="rect">
            <a:avLst/>
          </a:prstGeom>
        </p:spPr>
        <p:txBody>
          <a:bodyPr vert="horz" lIns="91545" tIns="45773" rIns="91545" bIns="4577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44" y="1"/>
            <a:ext cx="2946346" cy="496173"/>
          </a:xfrm>
          <a:prstGeom prst="rect">
            <a:avLst/>
          </a:prstGeom>
        </p:spPr>
        <p:txBody>
          <a:bodyPr vert="horz" lIns="91545" tIns="45773" rIns="91545" bIns="45773" rtlCol="0"/>
          <a:lstStyle>
            <a:lvl1pPr algn="r">
              <a:defRPr sz="1200"/>
            </a:lvl1pPr>
          </a:lstStyle>
          <a:p>
            <a:fld id="{CB5666D1-DA97-4D31-ABEE-959D09BDB3A9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45" tIns="45773" rIns="91545" bIns="4577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7" y="4714440"/>
            <a:ext cx="5437822" cy="4467146"/>
          </a:xfrm>
          <a:prstGeom prst="rect">
            <a:avLst/>
          </a:prstGeom>
        </p:spPr>
        <p:txBody>
          <a:bodyPr vert="horz" lIns="91545" tIns="45773" rIns="91545" bIns="4577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881"/>
            <a:ext cx="2946347" cy="496173"/>
          </a:xfrm>
          <a:prstGeom prst="rect">
            <a:avLst/>
          </a:prstGeom>
        </p:spPr>
        <p:txBody>
          <a:bodyPr vert="horz" lIns="91545" tIns="45773" rIns="91545" bIns="4577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44" y="9428881"/>
            <a:ext cx="2946346" cy="496173"/>
          </a:xfrm>
          <a:prstGeom prst="rect">
            <a:avLst/>
          </a:prstGeom>
        </p:spPr>
        <p:txBody>
          <a:bodyPr vert="horz" lIns="91545" tIns="45773" rIns="91545" bIns="45773" rtlCol="0" anchor="b"/>
          <a:lstStyle>
            <a:lvl1pPr algn="r">
              <a:defRPr sz="1200"/>
            </a:lvl1pPr>
          </a:lstStyle>
          <a:p>
            <a:fld id="{AD00E552-818F-43FC-9DAB-4898807C86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536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88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32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385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F1DB2C0F-AAB6-40B8-8680-1871B79DD3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36257" y="3"/>
            <a:ext cx="4807744" cy="5143499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52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760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194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497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208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685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2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665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571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2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20">
            <a:extLst>
              <a:ext uri="{FF2B5EF4-FFF2-40B4-BE49-F238E27FC236}">
                <a16:creationId xmlns:a16="http://schemas.microsoft.com/office/drawing/2014/main" xmlns="" id="{1FBFB381-328C-4790-8FB0-DCF0DC9A03AB}"/>
              </a:ext>
            </a:extLst>
          </p:cNvPr>
          <p:cNvSpPr txBox="1">
            <a:spLocks/>
          </p:cNvSpPr>
          <p:nvPr/>
        </p:nvSpPr>
        <p:spPr>
          <a:xfrm>
            <a:off x="758429" y="1930005"/>
            <a:ext cx="4831556" cy="1234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indent="0" algn="ctr" defTabSz="914400" rtl="0" eaLnBrk="1" latinLnBrk="0" hangingPunct="1">
              <a:buFontTx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xmlns="" id="{81B021BF-A146-4486-952C-321C2E738A90}"/>
              </a:ext>
            </a:extLst>
          </p:cNvPr>
          <p:cNvSpPr/>
          <p:nvPr/>
        </p:nvSpPr>
        <p:spPr>
          <a:xfrm>
            <a:off x="0" y="0"/>
            <a:ext cx="7500958" cy="5151078"/>
          </a:xfrm>
          <a:custGeom>
            <a:avLst/>
            <a:gdLst>
              <a:gd name="connsiteX0" fmla="*/ 0 w 9246000"/>
              <a:gd name="connsiteY0" fmla="*/ 0 h 6868103"/>
              <a:gd name="connsiteX1" fmla="*/ 6096000 w 9246000"/>
              <a:gd name="connsiteY1" fmla="*/ 0 h 6868103"/>
              <a:gd name="connsiteX2" fmla="*/ 6096000 w 9246000"/>
              <a:gd name="connsiteY2" fmla="*/ 2032 h 6868103"/>
              <a:gd name="connsiteX3" fmla="*/ 9246000 w 9246000"/>
              <a:gd name="connsiteY3" fmla="*/ 2032 h 6868103"/>
              <a:gd name="connsiteX4" fmla="*/ 6096000 w 9246000"/>
              <a:gd name="connsiteY4" fmla="*/ 6868103 h 6868103"/>
              <a:gd name="connsiteX5" fmla="*/ 0 w 9246000"/>
              <a:gd name="connsiteY5" fmla="*/ 6868103 h 686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6000" h="6868103">
                <a:moveTo>
                  <a:pt x="0" y="0"/>
                </a:moveTo>
                <a:lnTo>
                  <a:pt x="6096000" y="0"/>
                </a:lnTo>
                <a:lnTo>
                  <a:pt x="6096000" y="2032"/>
                </a:lnTo>
                <a:lnTo>
                  <a:pt x="9246000" y="2032"/>
                </a:lnTo>
                <a:lnTo>
                  <a:pt x="6096000" y="6868103"/>
                </a:lnTo>
                <a:lnTo>
                  <a:pt x="0" y="6868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8DAF865-96F5-4176-9983-A7D572FF73F1}"/>
              </a:ext>
            </a:extLst>
          </p:cNvPr>
          <p:cNvSpPr txBox="1"/>
          <p:nvPr/>
        </p:nvSpPr>
        <p:spPr>
          <a:xfrm>
            <a:off x="251520" y="285734"/>
            <a:ext cx="553492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контроле (надзоре) 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рамках реализации 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Федерального закона от 14.07.2022    № 248-ФЗ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 побочных продуктах животноводства и о внесении изменений в отдельные законодательные акты Российской Федерации»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5" y="1444570"/>
            <a:ext cx="1941377" cy="217434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36043" y="3939903"/>
            <a:ext cx="2701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СЕВЕРОМОРСКОЕ МЕЖРЕГИОНАЛЬНОЕ УПРАВЛЕНИЕ РОССЕЛЬХОЗНАДЗОРА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71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Прямоугольник 58"/>
          <p:cNvSpPr/>
          <p:nvPr/>
        </p:nvSpPr>
        <p:spPr>
          <a:xfrm>
            <a:off x="0" y="0"/>
            <a:ext cx="9144000" cy="6275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Участники Закона о побочных продуктах животноводства</a:t>
            </a:r>
          </a:p>
          <a:p>
            <a:pPr lvl="0" algn="ctr"/>
            <a:endParaRPr lang="ru-RU" sz="22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14612" y="1000115"/>
            <a:ext cx="628654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ЮЛ, ИП, К(Ф)Х без образования юридического лица, осуществляющие производство сельскохозяйственной продукции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Picture 2" descr="https://kartinkin.net/uploads/posts/2022-12/1670343524_4-kartinkin-net-p-simvoli-dlya-prezentatsii-kartinki-krasivo-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000114"/>
            <a:ext cx="1350280" cy="139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kartinkin.net/uploads/posts/2022-03/1648003718_8-kartinkin-net-p-krestik-kartinki-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3143254"/>
            <a:ext cx="1235355" cy="123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643174" y="3357568"/>
            <a:ext cx="6130940" cy="848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5pPr>
            <a:lvl6pPr marL="4572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6pPr>
            <a:lvl7pPr marL="9144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7pPr>
            <a:lvl8pPr marL="1371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8pPr>
            <a:lvl9pPr marL="18288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9pPr>
          </a:lstStyle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граждане, личные подсобные хозяйства</a:t>
            </a:r>
            <a:endParaRPr lang="ru-RU" sz="2400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47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Прямоугольник 58"/>
          <p:cNvSpPr/>
          <p:nvPr/>
        </p:nvSpPr>
        <p:spPr>
          <a:xfrm>
            <a:off x="0" y="0"/>
            <a:ext cx="9144000" cy="6275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0" y="71420"/>
            <a:ext cx="8715404" cy="7143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strike="noStrike" cap="all" spc="-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Нормативно-правовое регулирование</a:t>
            </a:r>
            <a:r>
              <a:rPr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fr-FR" sz="2000" b="0" strike="noStrike" spc="-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1"/>
          <p:cNvGraphicFramePr/>
          <p:nvPr/>
        </p:nvGraphicFramePr>
        <p:xfrm>
          <a:off x="0" y="867327"/>
          <a:ext cx="9144000" cy="3990440"/>
        </p:xfrm>
        <a:graphic>
          <a:graphicData uri="http://schemas.openxmlformats.org/drawingml/2006/table">
            <a:tbl>
              <a:tblPr/>
              <a:tblGrid>
                <a:gridCol w="5444488"/>
                <a:gridCol w="3699512"/>
              </a:tblGrid>
              <a:tr h="423097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1600" b="1" strike="noStrike" spc="-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Вступили </a:t>
                      </a:r>
                      <a:r>
                        <a:rPr lang="ru-RU" sz="1600" b="1" strike="noStrike" spc="-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силу </a:t>
                      </a:r>
                      <a:r>
                        <a:rPr lang="ru-RU" sz="1600" b="1" strike="noStrike" spc="-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 01 </a:t>
                      </a:r>
                      <a:r>
                        <a:rPr lang="ru-RU" sz="1600" b="1" strike="noStrike" spc="-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марта 2023 года</a:t>
                      </a:r>
                      <a:endParaRPr lang="ru-RU" sz="1600" b="0" strike="noStrike" spc="-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AD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5226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 о побочных продуктах животноводства</a:t>
                      </a:r>
                      <a:endParaRPr lang="ru-RU" sz="16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4E2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Федеральный закон </a:t>
                      </a:r>
                      <a:endParaRPr lang="ru-RU" sz="16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14.07.2022 № 248-ФЗ</a:t>
                      </a:r>
                      <a:endParaRPr lang="ru-RU" sz="16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4E2CF"/>
                    </a:solidFill>
                  </a:tcPr>
                </a:tc>
              </a:tr>
              <a:tr h="9706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Порядок, сроки и формы направления уведомления об отнесении веществ, образуемых при содержании сельскохозяйственных животных, к ППЖ</a:t>
                      </a:r>
                      <a:endParaRPr lang="ru-RU" sz="16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Приказ Минсельхоза РФ </a:t>
                      </a:r>
                      <a:endParaRPr lang="ru-RU" sz="16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07.10.2022 № 671 </a:t>
                      </a:r>
                      <a:endParaRPr lang="ru-RU" sz="16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E8"/>
                    </a:solidFill>
                  </a:tcPr>
                </a:tc>
              </a:tr>
              <a:tr h="7466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Требования к обращению ППЖ при хранении, обработке, транспортировке, реализации и использовании в с/</a:t>
                      </a:r>
                      <a:r>
                        <a:rPr lang="ru-RU" sz="1600" b="1" strike="noStrike" spc="-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производстве</a:t>
                      </a:r>
                      <a:endParaRPr lang="ru-RU" sz="16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4E2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Постановление Правительства РФ </a:t>
                      </a:r>
                      <a:endParaRPr lang="ru-RU" sz="16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31.10.2022 № 1940 </a:t>
                      </a:r>
                      <a:endParaRPr lang="ru-RU" sz="16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4E2CF"/>
                    </a:solidFill>
                  </a:tcPr>
                </a:tc>
              </a:tr>
              <a:tr h="11946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Перечень нарушений требований к обращению побочных продуктов животноводства, в результате которых побочные продукты животноводства признаются отходами</a:t>
                      </a:r>
                      <a:endParaRPr lang="ru-RU" sz="16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Распоряжение Правительства РФ </a:t>
                      </a:r>
                      <a:endParaRPr lang="ru-RU" sz="16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31.10.2022 № 3256-р</a:t>
                      </a:r>
                      <a:endParaRPr lang="ru-RU" sz="16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347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Прямоугольник 58"/>
          <p:cNvSpPr/>
          <p:nvPr/>
        </p:nvSpPr>
        <p:spPr>
          <a:xfrm>
            <a:off x="0" y="0"/>
            <a:ext cx="9144000" cy="6275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Уведомления об отнесении веществ, образуемых при содержании сельскохозяйственных животных, к ППЖ*</a:t>
            </a:r>
          </a:p>
          <a:p>
            <a:pPr lvl="0" algn="ctr"/>
            <a:endParaRPr lang="ru-RU" sz="22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865406"/>
            <a:ext cx="8142791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направляются в ТУ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Россельхознадзора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 месту образования побочных продуктов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животноводства;</a:t>
            </a:r>
          </a:p>
          <a:p>
            <a:pPr algn="just"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сроки предоставления ежегодно на предстоящий год не позднее 31 декабря текущего года;</a:t>
            </a:r>
          </a:p>
          <a:p>
            <a:pPr algn="just"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подаются лично, почтовой связью с уведомлением о вручении,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 с 1 марта 2024 года – через ФГИС «ЕПГУ»;</a:t>
            </a:r>
          </a:p>
          <a:p>
            <a:pPr algn="just"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возможно до 31 декабря календарного года, на который направлено уведомление, направить в ТУ корректирующее уведомление;</a:t>
            </a:r>
          </a:p>
          <a:p>
            <a:pPr algn="just"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форма уведомления утверждена, приказом Минсельхоза России от 07.10.2022 №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671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Tx/>
              <a:buChar char="-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47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Прямоугольник 58"/>
          <p:cNvSpPr/>
          <p:nvPr/>
        </p:nvSpPr>
        <p:spPr>
          <a:xfrm>
            <a:off x="0" y="0"/>
            <a:ext cx="9144000" cy="6275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Уведомления об отнесении веществ, образуемых при содержании сельскохозяйственных животных, к ППЖ</a:t>
            </a:r>
          </a:p>
          <a:p>
            <a:pPr lvl="0" algn="ctr"/>
            <a:endParaRPr lang="ru-RU" sz="22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42844" y="1571618"/>
            <a:ext cx="8198993" cy="715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5pPr>
            <a:lvl6pPr marL="4572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6pPr>
            <a:lvl7pPr marL="9144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7pPr>
            <a:lvl8pPr marL="1371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8pPr>
            <a:lvl9pPr marL="18288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9pPr>
          </a:lstStyle>
          <a:p>
            <a:pPr algn="l"/>
            <a:endParaRPr lang="ru-RU" sz="2000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214282" y="2357436"/>
            <a:ext cx="8643998" cy="715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5pPr>
            <a:lvl6pPr marL="4572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6pPr>
            <a:lvl7pPr marL="9144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7pPr>
            <a:lvl8pPr marL="1371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8pPr>
            <a:lvl9pPr marL="18288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9pPr>
          </a:lstStyle>
          <a:p>
            <a:pPr algn="l"/>
            <a:endParaRPr lang="ru-RU" sz="2000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42844" y="785800"/>
            <a:ext cx="8858312" cy="420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5pPr>
            <a:lvl6pPr marL="4572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6pPr>
            <a:lvl7pPr marL="9144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7pPr>
            <a:lvl8pPr marL="1371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8pPr>
            <a:lvl9pPr marL="18288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9pPr>
          </a:lstStyle>
          <a:p>
            <a:pPr algn="l"/>
            <a:endParaRPr lang="ru-RU" sz="2000" kern="0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14347" y="714362"/>
          <a:ext cx="7858180" cy="422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7"/>
                <a:gridCol w="857256"/>
                <a:gridCol w="714380"/>
                <a:gridCol w="1071570"/>
                <a:gridCol w="777878"/>
                <a:gridCol w="785817"/>
                <a:gridCol w="1047758"/>
                <a:gridCol w="873132"/>
                <a:gridCol w="873132"/>
              </a:tblGrid>
              <a:tr h="2248001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 ХС занимающихся содержанием и разведением животных, зарегистрированных в ФГИС «Цербер»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39D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поданных уведомлений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(Кол-во уведомлений/ кол-во хозяйствующих субъектов)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39D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уведомлений,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поступивших после 01.05.2023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(Кол-во уведомлений/ кол-во хозяйствующих субъектов)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139D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7824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</a:t>
                      </a:r>
                    </a:p>
                    <a:p>
                      <a:pPr marL="0" algn="ctr" defTabSz="914400" rtl="0" eaLnBrk="1" latinLnBrk="0" hangingPunct="1"/>
                      <a:endParaRPr lang="ru-RU" sz="1800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119 ХС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ЮЛ</a:t>
                      </a:r>
                    </a:p>
                    <a:p>
                      <a:pPr marL="0" algn="ctr" defTabSz="914400" rtl="0" eaLnBrk="1" latinLnBrk="0" hangingPunct="1"/>
                      <a:endParaRPr lang="ru-RU" sz="1800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 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(в т.ч.4 ИК)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ИП</a:t>
                      </a:r>
                    </a:p>
                    <a:p>
                      <a:pPr marL="0" algn="ctr" defTabSz="914400" rtl="0" eaLnBrk="1" latinLnBrk="0" hangingPunct="1"/>
                      <a:endParaRPr lang="ru-RU" sz="1800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67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101/79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ЮЛ</a:t>
                      </a:r>
                    </a:p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57/ 37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ИП</a:t>
                      </a:r>
                    </a:p>
                    <a:p>
                      <a:pPr algn="ctr"/>
                      <a:endParaRPr lang="ru-RU" sz="1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44/ 42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6/5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ЮЛ</a:t>
                      </a:r>
                    </a:p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3/ 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ИП</a:t>
                      </a:r>
                    </a:p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3/3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347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Прямоугольник 58"/>
          <p:cNvSpPr/>
          <p:nvPr/>
        </p:nvSpPr>
        <p:spPr>
          <a:xfrm>
            <a:off x="0" y="0"/>
            <a:ext cx="9144000" cy="6275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Контроль (надзор) в области обращения ППЖ</a:t>
            </a:r>
          </a:p>
          <a:p>
            <a:pPr lvl="0" algn="ctr"/>
            <a:endParaRPr lang="ru-RU" sz="22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868481"/>
              </p:ext>
            </p:extLst>
          </p:nvPr>
        </p:nvGraphicFramePr>
        <p:xfrm>
          <a:off x="428596" y="928676"/>
          <a:ext cx="8352928" cy="2453640"/>
        </p:xfrm>
        <a:graphic>
          <a:graphicData uri="http://schemas.openxmlformats.org/drawingml/2006/table">
            <a:tbl>
              <a:tblPr/>
              <a:tblGrid>
                <a:gridCol w="3960440"/>
                <a:gridCol w="4392488"/>
              </a:tblGrid>
              <a:tr h="8858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 государственного ветеринарного контроля (надзора) при: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 государственного земельного контроля (надзора) при: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хранении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использовании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ППЖ на землях сельскохозяйственного назначения, оборот которых регулируется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 </a:t>
                      </a:r>
                      <a:b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24.07.2002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101-ФЗ «Об обороте земель сельскохозяйственного назначения»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3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обработке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переработке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3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транспортировке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реализации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347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Прямоугольник 58"/>
          <p:cNvSpPr/>
          <p:nvPr/>
        </p:nvSpPr>
        <p:spPr>
          <a:xfrm>
            <a:off x="0" y="0"/>
            <a:ext cx="9144000" cy="6275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746870" y="71421"/>
            <a:ext cx="7920880" cy="42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5pPr>
            <a:lvl6pPr marL="4572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6pPr>
            <a:lvl7pPr marL="9144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7pPr>
            <a:lvl8pPr marL="1371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8pPr>
            <a:lvl9pPr marL="18288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9pPr>
          </a:lstStyle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Административная ответственность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071552"/>
            <a:ext cx="8715436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рамках </a:t>
            </a:r>
            <a:r>
              <a:rPr lang="ru-RU" sz="1700" b="1" u="sng" dirty="0">
                <a:latin typeface="Times New Roman" pitchFamily="18" charset="0"/>
                <a:cs typeface="Times New Roman" pitchFamily="18" charset="0"/>
              </a:rPr>
              <a:t>федерального государственного ветеринарного контроля (надзор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       Вводится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новая статья КоАП РФ 10.8.1 </a:t>
            </a:r>
            <a:r>
              <a:rPr lang="ru-RU" sz="1700" b="1" u="sng" dirty="0">
                <a:latin typeface="Times New Roman" pitchFamily="18" charset="0"/>
                <a:cs typeface="Times New Roman" pitchFamily="18" charset="0"/>
              </a:rPr>
              <a:t>Несоблюдение требований к обращению </a:t>
            </a:r>
            <a:r>
              <a:rPr lang="ru-RU" sz="1700" b="1" u="sng" dirty="0" smtClean="0">
                <a:latin typeface="Times New Roman" pitchFamily="18" charset="0"/>
                <a:cs typeface="Times New Roman" pitchFamily="18" charset="0"/>
              </a:rPr>
              <a:t>ППЖ</a:t>
            </a:r>
          </a:p>
          <a:p>
            <a:endParaRPr lang="ru-RU" sz="17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1. Несоблюдение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требований к обращению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ППЖ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при хранении, транспортировании, обработке, переработке, реализации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ППЖ: 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штраф  на ДЛ -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40 тыс.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рублей;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    на ЮЛ -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250 до 350 тыс. рублей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адм. приостановление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деятельности на срок до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90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суток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2. Повторное в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течение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года совершение правонарушения: 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штраф  на ДЛ -  от 40 до 50 тыс.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рублей; 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    на ЮЛ -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350 до 450 тыс.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рублей или административное приостановление деятельности на срок до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90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суток.</a:t>
            </a:r>
          </a:p>
          <a:p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714362"/>
            <a:ext cx="8143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Законопроект о внесении изменений в КоАП находится в ГД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РФ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47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Прямоугольник 58"/>
          <p:cNvSpPr/>
          <p:nvPr/>
        </p:nvSpPr>
        <p:spPr>
          <a:xfrm>
            <a:off x="0" y="0"/>
            <a:ext cx="9144000" cy="6275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746870" y="71421"/>
            <a:ext cx="7920880" cy="42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5pPr>
            <a:lvl6pPr marL="4572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6pPr>
            <a:lvl7pPr marL="9144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7pPr>
            <a:lvl8pPr marL="1371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8pPr>
            <a:lvl9pPr marL="18288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601A24"/>
                </a:solidFill>
                <a:latin typeface="Arial" pitchFamily="34" charset="0"/>
              </a:defRPr>
            </a:lvl9pPr>
          </a:lstStyle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Административная ответственность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928676"/>
            <a:ext cx="86439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рамках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федерального государственного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земельного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контроля (надзора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дополняется редакция ч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2 ст. 8.6 КоАП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РФ. Уничтожение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плодородного слоя почвы, а равно порча земель в результате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нарушения …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требований к обращению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ППЖ при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использовании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ППЖ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штраф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граждан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до 5 тыс.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рублей;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на ДЛ 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 до 30 тыс.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рублей;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на ЮЛ 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40 до 80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тысяч рублей или административное приостановление деятельности на срок до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90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суток. </a:t>
            </a:r>
          </a:p>
          <a:p>
            <a:endParaRPr lang="ru-RU" sz="2000" b="1" dirty="0">
              <a:solidFill>
                <a:srgbClr val="259B0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47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20">
            <a:extLst>
              <a:ext uri="{FF2B5EF4-FFF2-40B4-BE49-F238E27FC236}">
                <a16:creationId xmlns:a16="http://schemas.microsoft.com/office/drawing/2014/main" xmlns="" id="{1FBFB381-328C-4790-8FB0-DCF0DC9A03AB}"/>
              </a:ext>
            </a:extLst>
          </p:cNvPr>
          <p:cNvSpPr txBox="1">
            <a:spLocks/>
          </p:cNvSpPr>
          <p:nvPr/>
        </p:nvSpPr>
        <p:spPr>
          <a:xfrm>
            <a:off x="758429" y="1930005"/>
            <a:ext cx="4831556" cy="1234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indent="0" algn="ctr" defTabSz="914400" rtl="0" eaLnBrk="1" latinLnBrk="0" hangingPunct="1">
              <a:buFontTx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xmlns="" id="{81B021BF-A146-4486-952C-321C2E738A90}"/>
              </a:ext>
            </a:extLst>
          </p:cNvPr>
          <p:cNvSpPr/>
          <p:nvPr/>
        </p:nvSpPr>
        <p:spPr>
          <a:xfrm>
            <a:off x="0" y="-7578"/>
            <a:ext cx="6934500" cy="5151078"/>
          </a:xfrm>
          <a:custGeom>
            <a:avLst/>
            <a:gdLst>
              <a:gd name="connsiteX0" fmla="*/ 0 w 9246000"/>
              <a:gd name="connsiteY0" fmla="*/ 0 h 6868103"/>
              <a:gd name="connsiteX1" fmla="*/ 6096000 w 9246000"/>
              <a:gd name="connsiteY1" fmla="*/ 0 h 6868103"/>
              <a:gd name="connsiteX2" fmla="*/ 6096000 w 9246000"/>
              <a:gd name="connsiteY2" fmla="*/ 2032 h 6868103"/>
              <a:gd name="connsiteX3" fmla="*/ 9246000 w 9246000"/>
              <a:gd name="connsiteY3" fmla="*/ 2032 h 6868103"/>
              <a:gd name="connsiteX4" fmla="*/ 6096000 w 9246000"/>
              <a:gd name="connsiteY4" fmla="*/ 6868103 h 6868103"/>
              <a:gd name="connsiteX5" fmla="*/ 0 w 9246000"/>
              <a:gd name="connsiteY5" fmla="*/ 6868103 h 686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6000" h="6868103">
                <a:moveTo>
                  <a:pt x="0" y="0"/>
                </a:moveTo>
                <a:lnTo>
                  <a:pt x="6096000" y="0"/>
                </a:lnTo>
                <a:lnTo>
                  <a:pt x="6096000" y="2032"/>
                </a:lnTo>
                <a:lnTo>
                  <a:pt x="9246000" y="2032"/>
                </a:lnTo>
                <a:lnTo>
                  <a:pt x="6096000" y="6868103"/>
                </a:lnTo>
                <a:lnTo>
                  <a:pt x="0" y="6868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xmlns="" id="{93430012-BA3A-4636-B839-750794681A1D}"/>
              </a:ext>
            </a:extLst>
          </p:cNvPr>
          <p:cNvSpPr/>
          <p:nvPr/>
        </p:nvSpPr>
        <p:spPr>
          <a:xfrm>
            <a:off x="626367" y="1619170"/>
            <a:ext cx="5835634" cy="1897580"/>
          </a:xfrm>
          <a:custGeom>
            <a:avLst/>
            <a:gdLst>
              <a:gd name="connsiteX0" fmla="*/ 0 w 7780845"/>
              <a:gd name="connsiteY0" fmla="*/ 0 h 2530106"/>
              <a:gd name="connsiteX1" fmla="*/ 7780845 w 7780845"/>
              <a:gd name="connsiteY1" fmla="*/ 0 h 2530106"/>
              <a:gd name="connsiteX2" fmla="*/ 6620089 w 7780845"/>
              <a:gd name="connsiteY2" fmla="*/ 2530106 h 2530106"/>
              <a:gd name="connsiteX3" fmla="*/ 0 w 7780845"/>
              <a:gd name="connsiteY3" fmla="*/ 2530106 h 253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80845" h="2530106">
                <a:moveTo>
                  <a:pt x="0" y="0"/>
                </a:moveTo>
                <a:lnTo>
                  <a:pt x="7780845" y="0"/>
                </a:lnTo>
                <a:lnTo>
                  <a:pt x="6620089" y="2530106"/>
                </a:lnTo>
                <a:lnTo>
                  <a:pt x="0" y="2530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xmlns="" id="{E9811CCE-425E-421D-906F-FDB5FF116926}"/>
              </a:ext>
            </a:extLst>
          </p:cNvPr>
          <p:cNvSpPr/>
          <p:nvPr/>
        </p:nvSpPr>
        <p:spPr>
          <a:xfrm>
            <a:off x="5156007" y="3514726"/>
            <a:ext cx="433983" cy="351830"/>
          </a:xfrm>
          <a:custGeom>
            <a:avLst/>
            <a:gdLst>
              <a:gd name="connsiteX0" fmla="*/ 578644 w 578644"/>
              <a:gd name="connsiteY0" fmla="*/ 0 h 469106"/>
              <a:gd name="connsiteX1" fmla="*/ 0 w 578644"/>
              <a:gd name="connsiteY1" fmla="*/ 469106 h 469106"/>
              <a:gd name="connsiteX2" fmla="*/ 207169 w 578644"/>
              <a:gd name="connsiteY2" fmla="*/ 0 h 469106"/>
              <a:gd name="connsiteX3" fmla="*/ 578644 w 578644"/>
              <a:gd name="connsiteY3" fmla="*/ 0 h 46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644" h="469106">
                <a:moveTo>
                  <a:pt x="578644" y="0"/>
                </a:moveTo>
                <a:lnTo>
                  <a:pt x="0" y="469106"/>
                </a:lnTo>
                <a:lnTo>
                  <a:pt x="207169" y="0"/>
                </a:lnTo>
                <a:lnTo>
                  <a:pt x="5786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>
            <a:extLst>
              <a:ext uri="{FF2B5EF4-FFF2-40B4-BE49-F238E27FC236}">
                <a16:creationId xmlns:a16="http://schemas.microsoft.com/office/drawing/2014/main" xmlns="" id="{C3891D6C-164C-4F07-94B0-55B67C0190FD}"/>
              </a:ext>
            </a:extLst>
          </p:cNvPr>
          <p:cNvSpPr/>
          <p:nvPr/>
        </p:nvSpPr>
        <p:spPr>
          <a:xfrm>
            <a:off x="6158250" y="1356752"/>
            <a:ext cx="303750" cy="262421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8DAF865-96F5-4176-9983-A7D572FF73F1}"/>
              </a:ext>
            </a:extLst>
          </p:cNvPr>
          <p:cNvSpPr txBox="1"/>
          <p:nvPr/>
        </p:nvSpPr>
        <p:spPr>
          <a:xfrm>
            <a:off x="1575676" y="1977743"/>
            <a:ext cx="44055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endParaRPr lang="ru-RU" sz="6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5" y="1444570"/>
            <a:ext cx="1941377" cy="217434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868144" y="3939904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СЕВЕРОМОРСКОЕ МЕЖРЕГИОНАЛЬНОЕ УПРАВЛЕНИЕ РОССЕЛЬХОЗНАДЗОРА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1312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2F2B20"/>
      </a:dk1>
      <a:lt1>
        <a:srgbClr val="FFFFFF"/>
      </a:lt1>
      <a:dk2>
        <a:srgbClr val="005828"/>
      </a:dk2>
      <a:lt2>
        <a:srgbClr val="FFFFFF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3092</TotalTime>
  <Words>458</Words>
  <Application>Microsoft Office PowerPoint</Application>
  <PresentationFormat>Экран (16:9)</PresentationFormat>
  <Paragraphs>107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норм Федерального закона от 3</dc:title>
  <dc:creator>Наталья Дмитриевна Латынцева</dc:creator>
  <cp:lastModifiedBy>Бовыкина Жанна Игоревна</cp:lastModifiedBy>
  <cp:revision>295</cp:revision>
  <cp:lastPrinted>2023-08-23T12:23:53Z</cp:lastPrinted>
  <dcterms:created xsi:type="dcterms:W3CDTF">2021-05-28T13:18:04Z</dcterms:created>
  <dcterms:modified xsi:type="dcterms:W3CDTF">2023-08-23T12:24:47Z</dcterms:modified>
</cp:coreProperties>
</file>