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67" r:id="rId3"/>
    <p:sldId id="268" r:id="rId4"/>
    <p:sldId id="257" r:id="rId5"/>
    <p:sldId id="258" r:id="rId6"/>
    <p:sldId id="260" r:id="rId7"/>
    <p:sldId id="262" r:id="rId8"/>
    <p:sldId id="263" r:id="rId9"/>
    <p:sldId id="264" r:id="rId10"/>
    <p:sldId id="280" r:id="rId11"/>
    <p:sldId id="265" r:id="rId12"/>
    <p:sldId id="266" r:id="rId13"/>
    <p:sldId id="269" r:id="rId14"/>
    <p:sldId id="271" r:id="rId15"/>
    <p:sldId id="272" r:id="rId16"/>
    <p:sldId id="273" r:id="rId17"/>
    <p:sldId id="274" r:id="rId18"/>
    <p:sldId id="276" r:id="rId19"/>
    <p:sldId id="277" r:id="rId20"/>
    <p:sldId id="278" r:id="rId2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14" autoAdjust="0"/>
  </p:normalViewPr>
  <p:slideViewPr>
    <p:cSldViewPr>
      <p:cViewPr>
        <p:scale>
          <a:sx n="118" d="100"/>
          <a:sy n="118" d="100"/>
        </p:scale>
        <p:origin x="-143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F60D5-4E39-420C-9C6F-085D1EA2CE8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E0010-90F3-4B8B-BD3F-3F39E4DA1F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3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E0010-90F3-4B8B-BD3F-3F39E4DA1F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6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E24CCC-6FB0-44D2-9DA2-49F5CBC9E56A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FC1F688-CD72-400A-867E-DEE9D88A54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neko@nyan-doma.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00811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инвесторы и партнеры!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268760"/>
            <a:ext cx="8352928" cy="3760441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Няндомского муниципального округа  представляет Вашему вниманию инвестиционный паспорт  Няндомского муниципального округа Архангельской области.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Целью инвестиционного паспорта является информирование потенциальных инвесторов 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округе, о существующем инвестиционном потенциале и возможностях ведения инвестиционной деятельности.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Няндомский муниципальный округ обладает значительным потенциалом для размещения новых производств и реализации коммерческих и социальных инвестиционных проектов в различных отраслях экономики и социальной сферы.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Главными преимуществами округа являются наличие  природных ресурсов и развитая транспортная инфраструктура.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 к сотрудничеству и гарантируем оперативное решение всех вопросов, прозрачность процессов и открытый диалог.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уважением,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Няндомского 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</a:t>
            </a:r>
          </a:p>
          <a:p>
            <a:pPr algn="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Архангельской области                                                                                                              А.В. Кононов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823748"/>
              </p:ext>
            </p:extLst>
          </p:nvPr>
        </p:nvGraphicFramePr>
        <p:xfrm>
          <a:off x="6532562" y="5264764"/>
          <a:ext cx="127669" cy="127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Документ" r:id="rId4" imgW="7588222" imgH="7614887" progId="Word.Document.12">
                  <p:embed/>
                </p:oleObj>
              </mc:Choice>
              <mc:Fallback>
                <p:oleObj name="Документ" r:id="rId4" imgW="7588222" imgH="7614887" progId="Word.Document.12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2562" y="5264764"/>
                        <a:ext cx="127669" cy="1279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013176"/>
            <a:ext cx="1411459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57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3"/>
          </p:nvPr>
        </p:nvSpPr>
        <p:spPr>
          <a:xfrm>
            <a:off x="676655" y="2204864"/>
            <a:ext cx="3822192" cy="392161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000" dirty="0">
                <a:solidFill>
                  <a:schemeClr val="accent2">
                    <a:lumMod val="75000"/>
                  </a:schemeClr>
                </a:solidFill>
              </a:rPr>
              <a:t>         </a:t>
            </a:r>
            <a:r>
              <a:rPr lang="ru-RU" sz="1000" dirty="0"/>
              <a:t>В 2024 году  реализуется  Проект «Городской парк "Стрелка"- один  из  победителей VIII Всероссийского конкурса лучших проектов создания комфортной городской среды в рамках нацпроекта "Жильё и Городская среда« 2023 года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     Традиционно Няндома является городом  в котором бывают «проездом», по пути. Концепцией проекта раскрывается новый смысл железнодорожной составляющей  города.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        Создание парка разносторонне влияет на развитие города.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В первую очередь, создаются новые места досуга,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расширяются возможности для проведения культурно-массовых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и образовательных мероприятий, развития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предпринимательской деятельности.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          Отдаленные части города становятся более востребованными жителями, развивается не только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000" dirty="0"/>
              <a:t>центральная часть </a:t>
            </a:r>
            <a:r>
              <a:rPr lang="ru-RU" sz="1000" dirty="0" err="1"/>
              <a:t>Няндомы</a:t>
            </a:r>
            <a:r>
              <a:rPr lang="ru-RU" sz="1000" dirty="0"/>
              <a:t>, но и отдаленные районы.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000" dirty="0"/>
              <a:t>        Стоит отметить, что в рамках реализации проекта победителя Всероссийского конкурса 2020 года было создано достопримечательное место – туристический </a:t>
            </a:r>
            <a:r>
              <a:rPr lang="ru-RU" sz="1000" dirty="0">
                <a:solidFill>
                  <a:schemeClr val="tx2">
                    <a:lumMod val="75000"/>
                  </a:schemeClr>
                </a:solidFill>
              </a:rPr>
              <a:t>маршрут, соединяющий железнодорожный вокзал и площадь Памяти в с прудом и фонтаном центре города.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/>
              </a:rPr>
              <a:t> </a:t>
            </a:r>
            <a:endParaRPr lang="ru-RU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2" descr="C:\Users\Eko_17_2\Pictures\s4jzHu9CAps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5024" y="2888357"/>
            <a:ext cx="4213255" cy="3029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/>
              <a:t>Природный потенциал  </a:t>
            </a:r>
          </a:p>
          <a:p>
            <a:pPr marL="0" indent="0">
              <a:buNone/>
            </a:pPr>
            <a:r>
              <a:rPr lang="ru-RU" dirty="0"/>
              <a:t>Важнейшими ресурсами, оказывающими основное влияние на развитие экономики территории, являются природные ресурсы:</a:t>
            </a:r>
          </a:p>
          <a:p>
            <a:pPr marL="0" indent="0">
              <a:buNone/>
            </a:pPr>
            <a:r>
              <a:rPr lang="ru-RU" dirty="0"/>
              <a:t>•сельскохозяйственные угодья -2717 га,</a:t>
            </a:r>
          </a:p>
          <a:p>
            <a:pPr marL="0" indent="0">
              <a:buNone/>
            </a:pPr>
            <a:r>
              <a:rPr lang="ru-RU" dirty="0"/>
              <a:t>•лесные угодья-234,6 </a:t>
            </a:r>
            <a:r>
              <a:rPr lang="ru-RU" dirty="0" err="1"/>
              <a:t>кв.км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•государственный природный биологический заказник «</a:t>
            </a:r>
            <a:r>
              <a:rPr lang="ru-RU" dirty="0" err="1"/>
              <a:t>Шултусский</a:t>
            </a:r>
            <a:r>
              <a:rPr lang="ru-RU" dirty="0"/>
              <a:t>» регионального значения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Конкурентные преимущества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97152"/>
            <a:ext cx="2808312" cy="1933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779044"/>
            <a:ext cx="2664296" cy="19303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29101" y="4797153"/>
            <a:ext cx="2974872" cy="19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823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72816"/>
            <a:ext cx="8568952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u="sng" dirty="0"/>
              <a:t>Наличие минерально-сырьевых ресурсов:</a:t>
            </a:r>
          </a:p>
          <a:p>
            <a:pPr marL="0" lvl="0" indent="0">
              <a:buNone/>
            </a:pPr>
            <a:r>
              <a:rPr lang="ru-RU" sz="1800" dirty="0"/>
              <a:t>- 23 месторождения песчано-гравийных смесей  с утвержденным объемом 19815,1 </a:t>
            </a:r>
            <a:r>
              <a:rPr lang="ru-RU" sz="1800" dirty="0" err="1"/>
              <a:t>тыс.куб.м</a:t>
            </a:r>
            <a:r>
              <a:rPr lang="ru-RU" sz="1800" dirty="0"/>
              <a:t>,</a:t>
            </a:r>
          </a:p>
          <a:p>
            <a:pPr marL="0" lvl="0" indent="0">
              <a:buNone/>
            </a:pPr>
            <a:r>
              <a:rPr lang="ru-RU" sz="1800" dirty="0"/>
              <a:t>- 9 месторождений строительного песка с утвержденным объемом 2814,6 </a:t>
            </a:r>
            <a:r>
              <a:rPr lang="ru-RU" sz="1800" dirty="0" err="1"/>
              <a:t>тыс.куб.м</a:t>
            </a:r>
            <a:r>
              <a:rPr lang="ru-RU" sz="1800" dirty="0"/>
              <a:t>,</a:t>
            </a:r>
          </a:p>
          <a:p>
            <a:pPr marL="0" indent="0">
              <a:buNone/>
            </a:pPr>
            <a:r>
              <a:rPr lang="ru-RU" sz="1800" dirty="0"/>
              <a:t>- 1 месторождение глины («Няндомское») для производства кирпича с  утвержденным объемом 169 </a:t>
            </a:r>
            <a:r>
              <a:rPr lang="ru-RU" sz="1800" dirty="0" err="1"/>
              <a:t>тыс.куб.м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Удобное </a:t>
            </a:r>
            <a:r>
              <a:rPr lang="ru-RU" sz="1800" u="sng" dirty="0"/>
              <a:t>транспортно-логистическое расположение </a:t>
            </a:r>
            <a:r>
              <a:rPr lang="ru-RU" sz="1800" dirty="0"/>
              <a:t>(асфальтированные дороги, вокзал, </a:t>
            </a:r>
            <a:r>
              <a:rPr lang="ru-RU" sz="1800" dirty="0" err="1"/>
              <a:t>ж.д.тупики</a:t>
            </a:r>
            <a:r>
              <a:rPr lang="ru-RU" sz="1800" dirty="0"/>
              <a:t>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Конкурентные преимущества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653136"/>
            <a:ext cx="3121152" cy="2081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620162"/>
            <a:ext cx="3200789" cy="211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10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82794" y="986416"/>
            <a:ext cx="8640960" cy="35255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300" b="1" dirty="0"/>
              <a:t>       Няндомский муниципальный округ  обладает богатым историко-культурным потенциалом и располагает сетью муниципальных учреждений культуры, которые предоставляют населению большой спектр культурных, образовательных и информационных услуг. На территории Няндомского муниципального округа  оказывают муниципальные услуги два муниципальных бюджетных учреждения культуры: МБУК «Няндомский районный центр культуры и спорта», МБУК «Няндомская центральная районная библиотека». </a:t>
            </a:r>
          </a:p>
          <a:p>
            <a:pPr marL="0" indent="0" algn="just">
              <a:buNone/>
            </a:pPr>
            <a:r>
              <a:rPr lang="ru-RU" sz="1300" b="1" dirty="0"/>
              <a:t>         Муниципальное бюджетное учреждение культуры «Няндомский районный центр культуры и спорта» имеет в своем составе 3 структурных подразделения: СП «Краеведческий музей «Дом </a:t>
            </a:r>
            <a:r>
              <a:rPr lang="ru-RU" sz="1300" b="1" dirty="0" err="1"/>
              <a:t>Няна</a:t>
            </a:r>
            <a:r>
              <a:rPr lang="ru-RU" sz="1300" b="1" dirty="0"/>
              <a:t>», СП «</a:t>
            </a:r>
            <a:r>
              <a:rPr lang="ru-RU" sz="1300" b="1" dirty="0" err="1"/>
              <a:t>Мошинское</a:t>
            </a:r>
            <a:r>
              <a:rPr lang="ru-RU" sz="1300" b="1" dirty="0"/>
              <a:t>», СП «</a:t>
            </a:r>
            <a:r>
              <a:rPr lang="ru-RU" sz="1300" b="1" dirty="0" err="1"/>
              <a:t>Шалакушское</a:t>
            </a:r>
            <a:r>
              <a:rPr lang="ru-RU" sz="1300" b="1" dirty="0"/>
              <a:t>», а также  Дом культуры «Заря» и 8 сельских клубов.</a:t>
            </a:r>
          </a:p>
          <a:p>
            <a:pPr marL="0" indent="0" algn="just">
              <a:buNone/>
            </a:pPr>
            <a:r>
              <a:rPr lang="ru-RU" sz="1300" b="1" dirty="0"/>
              <a:t>         Муниципальное бюджетное учреждение культуры «Няндомская центральная районная библиотека» имеет в своем составе  структурные подразделения: СП «Молодежный ресурсный центр «Старт UP», СП «Библиотека </a:t>
            </a:r>
            <a:r>
              <a:rPr lang="ru-RU" sz="1300" b="1" dirty="0" err="1"/>
              <a:t>микр</a:t>
            </a:r>
            <a:r>
              <a:rPr lang="ru-RU" sz="1300" b="1" dirty="0"/>
              <a:t>. Каргополь – 2», СП «</a:t>
            </a:r>
            <a:r>
              <a:rPr lang="ru-RU" sz="1300" b="1" dirty="0" err="1"/>
              <a:t>Мошинская</a:t>
            </a:r>
            <a:r>
              <a:rPr lang="ru-RU" sz="1300" b="1" dirty="0"/>
              <a:t> библиотека», СП «Детская библиотека», СП «Ресурсный центр добровольчества» и 13 сельских библиотек.</a:t>
            </a:r>
          </a:p>
          <a:p>
            <a:pPr marL="0" indent="0" algn="just">
              <a:buNone/>
            </a:pPr>
            <a:r>
              <a:rPr lang="ru-RU" sz="1300" b="1" dirty="0"/>
              <a:t>             В учреждениях культуры трудятся порядка 130 работников, 1 человек имеет звание «Заслуженный работник культуры РФ».</a:t>
            </a:r>
          </a:p>
          <a:p>
            <a:pPr marL="0" indent="0" algn="just">
              <a:buNone/>
            </a:pPr>
            <a:r>
              <a:rPr lang="ru-RU" sz="1300" b="1" dirty="0"/>
              <a:t>На территории Няндомского муниципального округа  работают 4 модельные библиотеки, 2 современных кинотеатра,  произведен капитальный ремонт большого числа  учреждений культуры.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9812"/>
            <a:ext cx="8229600" cy="864096"/>
          </a:xfrm>
        </p:spPr>
        <p:txBody>
          <a:bodyPr/>
          <a:lstStyle/>
          <a:p>
            <a:r>
              <a:rPr lang="ru-RU" dirty="0"/>
              <a:t>Социальная сфера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869160"/>
            <a:ext cx="2733958" cy="18208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801" y="4622954"/>
            <a:ext cx="3584398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744820"/>
            <a:ext cx="2952328" cy="196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172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Социальная сфера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08520" y="1628800"/>
            <a:ext cx="3347864" cy="3024336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b="1" dirty="0"/>
              <a:t>На территории </a:t>
            </a:r>
            <a:r>
              <a:rPr lang="ru-RU" b="1" dirty="0" err="1"/>
              <a:t>Няндомского</a:t>
            </a:r>
            <a:r>
              <a:rPr lang="ru-RU" b="1" dirty="0"/>
              <a:t> муниципального округа располагаются объекты культурного наследия регионального значения: Часовня конца 19 века в дер. </a:t>
            </a:r>
            <a:r>
              <a:rPr lang="ru-RU" b="1" dirty="0" err="1"/>
              <a:t>Ивашково</a:t>
            </a:r>
            <a:r>
              <a:rPr lang="ru-RU" b="1" dirty="0"/>
              <a:t>, Церковь Ильинская начала 19 века в дер. Ильинский Наволок, дом Орлова начала 20 века в дер. </a:t>
            </a:r>
            <a:r>
              <a:rPr lang="ru-RU" b="1" dirty="0" err="1"/>
              <a:t>Казаковская</a:t>
            </a:r>
            <a:r>
              <a:rPr lang="ru-RU" b="1" dirty="0"/>
              <a:t>, Церковь </a:t>
            </a:r>
            <a:r>
              <a:rPr lang="ru-RU" b="1" dirty="0" err="1"/>
              <a:t>Лимского</a:t>
            </a:r>
            <a:r>
              <a:rPr lang="ru-RU" b="1" dirty="0"/>
              <a:t> погоста конца 19 века в дер. Погост, дом Вислых начала 20 века в дер. Село, дом Томилова конца 19 века дер. Ступинская, дом Ильина А.П. (1892 г.), дом Ильина П.П. (1904 г.), дом Томиловой (1900) в дер. </a:t>
            </a:r>
            <a:r>
              <a:rPr lang="ru-RU" b="1" dirty="0" err="1"/>
              <a:t>Федосеевская</a:t>
            </a:r>
            <a:r>
              <a:rPr lang="ru-RU" dirty="0"/>
              <a:t>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084168" y="4365104"/>
            <a:ext cx="2959240" cy="262201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Няндома обладает уникальной застройкой конца 19 века, имеющей облик старинного европейского города. Это - целый микрорайон, включающий жилые дома, ледники, начальную школу, водоемное сооружение, здание Краеведческого центра, городской пруд. Сохранившийся в </a:t>
            </a:r>
            <a:r>
              <a:rPr lang="ru-RU" b="1" dirty="0" err="1"/>
              <a:t>Няндоме</a:t>
            </a:r>
            <a:r>
              <a:rPr lang="ru-RU" b="1" dirty="0"/>
              <a:t> архитектурный ансамбль является готовым туристическим объектом, призванным стать брэндом территории.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18728"/>
            <a:ext cx="2448272" cy="2502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4077071"/>
            <a:ext cx="2039847" cy="26857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077072"/>
            <a:ext cx="1842362" cy="26857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447" y="1724813"/>
            <a:ext cx="2721360" cy="22322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54693"/>
            <a:ext cx="1833394" cy="27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622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3211" y="940190"/>
            <a:ext cx="8704876" cy="4529387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            Главной целью  в развитии физической культуры и спорта на территории Няндомского муниципального округа  является создание условий для развития физической культуры и спорта для его жителей. На территории Няндомского муниципального округа  успешно реализованы мероприятия  федерального проекта «Спорт – норма жизни» в рамках национального проекта «Демография». В рамках его на территории Няндомского муниципального округа  идет комплексная работа по развитию массового спорта, подготовке спортивного резерва, развитию сети спортивной инфраструктуры. Для реализации Всероссийского физкультурно-спортивного комплекса «Готов к труду и обороне» обустроены на территории города Няндома три спортивных площадки.</a:t>
            </a:r>
          </a:p>
          <a:p>
            <a:pPr marL="0" indent="0" algn="just">
              <a:buNone/>
            </a:pPr>
            <a:r>
              <a:rPr lang="ru-RU" b="1" dirty="0"/>
              <a:t>        Центром спортивной жизни округа является городской парк. На его площадке проводятся практически все спортивно-массовые  и физкультурно-оздоровительные мероприятия для всех возрастных категорий населения. В городском парке создан спортивный кластер для занятий легкой атлетикой, волейболом, баскетболом, лыжным спортом, создан стадион с искусственным покрытием, обустроена </a:t>
            </a:r>
            <a:r>
              <a:rPr lang="ru-RU" b="1" dirty="0" err="1"/>
              <a:t>лыжеролерная</a:t>
            </a:r>
            <a:r>
              <a:rPr lang="ru-RU" b="1" dirty="0"/>
              <a:t> трасса с освещением, волейбольная площадка, беговая дорожка, скейт-площадка. В 2023 году начато строительство физкультурно-оздоровительного комплекса. Продолжается развитие культурно-спортивного комплекса «</a:t>
            </a:r>
            <a:r>
              <a:rPr lang="ru-RU" b="1" dirty="0" err="1"/>
              <a:t>Островичное</a:t>
            </a:r>
            <a:r>
              <a:rPr lang="ru-RU" b="1" dirty="0"/>
              <a:t>», на территории которого </a:t>
            </a:r>
            <a:r>
              <a:rPr lang="ru-RU" b="1" dirty="0">
                <a:solidFill>
                  <a:srgbClr val="073E87"/>
                </a:solidFill>
              </a:rPr>
              <a:t>обустроена база  и планируется создание современной </a:t>
            </a:r>
            <a:r>
              <a:rPr lang="ru-RU" b="1" dirty="0"/>
              <a:t>лыжной трассы.</a:t>
            </a:r>
          </a:p>
          <a:p>
            <a:pPr marL="0" indent="0" algn="just">
              <a:buNone/>
            </a:pPr>
            <a:r>
              <a:rPr lang="ru-RU" b="1" dirty="0"/>
              <a:t>      Популярностью пользуются спортивные площадки в сельской местности, обустроены универсальные спортивные площадки в поселке Шалакуша, пос. Заозерный, дер. </a:t>
            </a:r>
            <a:r>
              <a:rPr lang="ru-RU" b="1" dirty="0" err="1"/>
              <a:t>Петариха</a:t>
            </a:r>
            <a:r>
              <a:rPr lang="ru-RU" b="1" dirty="0"/>
              <a:t>, дер. </a:t>
            </a:r>
            <a:r>
              <a:rPr lang="ru-RU" b="1" dirty="0" err="1"/>
              <a:t>Волковская</a:t>
            </a:r>
            <a:r>
              <a:rPr lang="ru-RU" b="1" dirty="0"/>
              <a:t>.</a:t>
            </a:r>
          </a:p>
          <a:p>
            <a:pPr marL="0" indent="0" algn="just">
              <a:buNone/>
            </a:pPr>
            <a:r>
              <a:rPr lang="ru-RU" b="1" dirty="0"/>
              <a:t>       В нашем округе наблюдается тенденция роста численности  граждан, систематически  занимающихся физической культурой  и спорту – в 2023 году их  доля  составляла 53,2 %. </a:t>
            </a:r>
          </a:p>
          <a:p>
            <a:pPr marL="0" indent="0" algn="just">
              <a:buNone/>
            </a:pPr>
            <a:r>
              <a:rPr lang="ru-RU" b="1" dirty="0"/>
              <a:t>      Массовыми видами спорта на территории Няндомского муниципального округа являются волейбол, лыжные гонки, настольный теннис, дзюдо, самбо, бокс, футбол. </a:t>
            </a:r>
          </a:p>
          <a:p>
            <a:pPr marL="0" indent="0" algn="just">
              <a:buNone/>
            </a:pPr>
            <a:r>
              <a:rPr lang="ru-RU" b="1" dirty="0"/>
              <a:t>       Няндомские спортсмены показывают блестящие результаты в межрайонных, областных и всероссийских соревнованиях.</a:t>
            </a:r>
          </a:p>
          <a:p>
            <a:pPr algn="just"/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Спортивная жизнь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10" y="4797152"/>
            <a:ext cx="2820313" cy="18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1" y="4698018"/>
            <a:ext cx="2491615" cy="1868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134" y="4617560"/>
            <a:ext cx="2963107" cy="194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8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42729"/>
            <a:ext cx="8496944" cy="7535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Предложения для субъектов МСП и </a:t>
            </a:r>
            <a:r>
              <a:rPr lang="ru-RU" b="1" dirty="0" err="1"/>
              <a:t>самозанятых</a:t>
            </a:r>
            <a:r>
              <a:rPr lang="ru-RU" b="1" dirty="0"/>
              <a:t> граждан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Малое и среднее предпринимательство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173732"/>
            <a:ext cx="49685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2"/>
                </a:solidFill>
              </a:rPr>
              <a:t>Имущественная поддержка</a:t>
            </a:r>
            <a:endParaRPr lang="ru-RU" dirty="0">
              <a:solidFill>
                <a:schemeClr val="tx2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1" y="2636912"/>
            <a:ext cx="6408713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             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1.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Нежилое помещение: Архангельская область, г. Няндома, ул. Советская, д.50, пом. 1,  год постройки здания 1989 г., площадь  80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кв.м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(стены и перегородки кирпичные, перекрытия железобетонные, полы дощатые, отопление центральное, водоснабжение и канализация отсутствуют, электроосвещение: скрытая проводка 220 В); </a:t>
            </a:r>
          </a:p>
          <a:p>
            <a:pPr algn="just"/>
            <a:r>
              <a:rPr lang="en-US" sz="1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              2.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anose="02020603050405020304" pitchFamily="18" charset="0"/>
              </a:rPr>
              <a:t>Нежилое помещение: Архангельская область, г. Няндома,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мкр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-н </a:t>
            </a:r>
            <a:endParaRPr lang="en-US" sz="1400" dirty="0">
              <a:solidFill>
                <a:schemeClr val="tx2">
                  <a:lumMod val="75000"/>
                </a:schemeClr>
              </a:solidFill>
              <a:cs typeface="Times New Roman" pitchFamily="18" charset="0"/>
            </a:endParaRPr>
          </a:p>
          <a:p>
            <a:pPr algn="just"/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Каргополь – 2, ул. Гагарина,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д.11, пом. 2, год постройки здания 1963 г. площадь 16,7 </a:t>
            </a:r>
            <a:r>
              <a:rPr lang="ru-RU" sz="1400" dirty="0" err="1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кв.м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cs typeface="Times New Roman" pitchFamily="18" charset="0"/>
              </a:rPr>
              <a:t>. (стены и перегородки– кирпичные, перекрытия железобетонные, полы дощатые, проемы оконные двойные створные, отопление центральное, водоснабжение и  канализация отсутствуют, электроосвещение: скрытая проводка 220 В)</a:t>
            </a:r>
            <a:endParaRPr lang="en-US" sz="1400" dirty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Agency FB" pitchFamily="34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523297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xmlns="" id="{72A23071-3639-401F-89A8-1187E9A447CC}"/>
              </a:ext>
            </a:extLst>
          </p:cNvPr>
          <p:cNvSpPr/>
          <p:nvPr/>
        </p:nvSpPr>
        <p:spPr>
          <a:xfrm>
            <a:off x="1785918" y="2412301"/>
            <a:ext cx="5824329" cy="333756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1" name="Picture 1" descr="\\192.168.1.2\документы\photo_2021-07-27_11-14-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3143248"/>
            <a:ext cx="2330786" cy="163671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Преимущества работы с органами местного самоуправления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4B56A827-88F3-435A-88BA-26BBD0165452}"/>
              </a:ext>
            </a:extLst>
          </p:cNvPr>
          <p:cNvSpPr/>
          <p:nvPr/>
        </p:nvSpPr>
        <p:spPr>
          <a:xfrm>
            <a:off x="3803684" y="1701479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68FF98B9-1492-4DD1-AC5A-FC98A0D1AC93}"/>
              </a:ext>
            </a:extLst>
          </p:cNvPr>
          <p:cNvSpPr/>
          <p:nvPr/>
        </p:nvSpPr>
        <p:spPr>
          <a:xfrm>
            <a:off x="6025410" y="248567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xmlns="" id="{21712719-D010-4112-8E60-88880F7A0223}"/>
              </a:ext>
            </a:extLst>
          </p:cNvPr>
          <p:cNvSpPr/>
          <p:nvPr/>
        </p:nvSpPr>
        <p:spPr>
          <a:xfrm>
            <a:off x="2610327" y="4759746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753BB930-D497-45D2-A057-29DADC1030B6}"/>
              </a:ext>
            </a:extLst>
          </p:cNvPr>
          <p:cNvSpPr/>
          <p:nvPr/>
        </p:nvSpPr>
        <p:spPr>
          <a:xfrm>
            <a:off x="5136190" y="4644452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9A29A06-C023-4331-96C7-1B1FEF00558B}"/>
              </a:ext>
            </a:extLst>
          </p:cNvPr>
          <p:cNvSpPr txBox="1"/>
          <p:nvPr/>
        </p:nvSpPr>
        <p:spPr>
          <a:xfrm>
            <a:off x="3818859" y="2119914"/>
            <a:ext cx="1615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Льготная ставка</a:t>
            </a:r>
          </a:p>
          <a:p>
            <a:pPr algn="ctr"/>
            <a:r>
              <a:rPr lang="ru-RU" sz="1600" dirty="0"/>
              <a:t>арендной платы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9A9FD2C-EC3C-4C20-BC66-BA8B01231857}"/>
              </a:ext>
            </a:extLst>
          </p:cNvPr>
          <p:cNvSpPr txBox="1"/>
          <p:nvPr/>
        </p:nvSpPr>
        <p:spPr>
          <a:xfrm>
            <a:off x="6000760" y="2928934"/>
            <a:ext cx="1672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Без посредников</a:t>
            </a:r>
          </a:p>
          <a:p>
            <a:pPr algn="ctr"/>
            <a:r>
              <a:rPr lang="ru-RU" sz="1600" dirty="0"/>
              <a:t>напрямую у</a:t>
            </a:r>
          </a:p>
          <a:p>
            <a:pPr algn="ctr"/>
            <a:r>
              <a:rPr lang="ru-RU" sz="1600" dirty="0"/>
              <a:t>собственника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88C16AA-E5BC-4F78-932C-AE0F5FE11CF6}"/>
              </a:ext>
            </a:extLst>
          </p:cNvPr>
          <p:cNvSpPr txBox="1"/>
          <p:nvPr/>
        </p:nvSpPr>
        <p:spPr>
          <a:xfrm>
            <a:off x="5177942" y="4865194"/>
            <a:ext cx="1546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Торги только</a:t>
            </a:r>
          </a:p>
          <a:p>
            <a:pPr algn="ctr"/>
            <a:r>
              <a:rPr lang="ru-RU" sz="1600" dirty="0"/>
              <a:t>среди</a:t>
            </a:r>
          </a:p>
          <a:p>
            <a:pPr algn="ctr"/>
            <a:r>
              <a:rPr lang="ru-RU" sz="1600" dirty="0"/>
              <a:t>Субъектов МСП</a:t>
            </a:r>
          </a:p>
          <a:p>
            <a:pPr algn="ctr"/>
            <a:r>
              <a:rPr lang="ru-RU" sz="1600" dirty="0"/>
              <a:t>и самозанятых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1F9B28C-0BDA-4C19-BFE2-E5789C78A3E1}"/>
              </a:ext>
            </a:extLst>
          </p:cNvPr>
          <p:cNvSpPr txBox="1"/>
          <p:nvPr/>
        </p:nvSpPr>
        <p:spPr>
          <a:xfrm>
            <a:off x="2735511" y="5147193"/>
            <a:ext cx="13781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Аренда на</a:t>
            </a:r>
          </a:p>
          <a:p>
            <a:pPr algn="ctr"/>
            <a:r>
              <a:rPr lang="ru-RU" sz="1600" dirty="0"/>
              <a:t>длительный</a:t>
            </a:r>
          </a:p>
          <a:p>
            <a:pPr algn="ctr"/>
            <a:r>
              <a:rPr lang="ru-RU" sz="1600" dirty="0"/>
              <a:t>срок (от 5лет)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2C66823A-8CBF-4EA2-B92B-47831DAA8F5B}"/>
              </a:ext>
            </a:extLst>
          </p:cNvPr>
          <p:cNvSpPr/>
          <p:nvPr/>
        </p:nvSpPr>
        <p:spPr>
          <a:xfrm>
            <a:off x="1357290" y="2571744"/>
            <a:ext cx="1645920" cy="159821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27A673B-4E99-4743-B026-E2689E965C08}"/>
              </a:ext>
            </a:extLst>
          </p:cNvPr>
          <p:cNvSpPr txBox="1"/>
          <p:nvPr/>
        </p:nvSpPr>
        <p:spPr>
          <a:xfrm>
            <a:off x="1357290" y="3143248"/>
            <a:ext cx="1553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Фиксированная</a:t>
            </a:r>
          </a:p>
          <a:p>
            <a:pPr algn="ctr"/>
            <a:r>
              <a:rPr lang="ru-RU" sz="1600" dirty="0"/>
              <a:t>цена договора</a:t>
            </a:r>
          </a:p>
        </p:txBody>
      </p:sp>
    </p:spTree>
    <p:extLst>
      <p:ext uri="{BB962C8B-B14F-4D97-AF65-F5344CB8AC3E}">
        <p14:creationId xmlns:p14="http://schemas.microsoft.com/office/powerpoint/2010/main" val="419909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Порядок оказания имущественной поддержки</a:t>
            </a: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8712968" cy="464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1815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8568952" cy="468052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Постановление администрации Няндомского муниципального района  от 03.11.2022 № 374-ПА « Об утверждении Порядка деятельности инвестиционной рабочей группы администрации Няндомского муниципального района Архангельской области».</a:t>
            </a:r>
            <a:endParaRPr lang="ru-RU" dirty="0">
              <a:highlight>
                <a:srgbClr val="FFFF00"/>
              </a:highlight>
            </a:endParaRPr>
          </a:p>
          <a:p>
            <a:pPr algn="just"/>
            <a:r>
              <a:rPr lang="ru-RU" dirty="0"/>
              <a:t>Постановление администрации Няндомского муниципального района от 15.02.2022 № 37-ПА «Об утверждении Регламента сопровождения инвестиционных проектов, реализуемых и (или) планируемых к реализации на территории Няндомского муниципального района Архангельской области».</a:t>
            </a:r>
          </a:p>
          <a:p>
            <a:pPr algn="just"/>
            <a:r>
              <a:rPr lang="ru-RU" dirty="0"/>
              <a:t>Постановление администрации Няндомского муниципального района от  15.02.2022 № 38-ПА «Об утверждении Порядка работы с обращениями инвесторов по каналу прямой и обратной связи на территории Няндомского муниципального района Архангельской области» .</a:t>
            </a:r>
          </a:p>
          <a:p>
            <a:pPr algn="just"/>
            <a:r>
              <a:rPr lang="ru-RU" dirty="0"/>
              <a:t>Распоряжение администрации Няндомского муниципального округа  от 31.10.2023 №437-ра «Об утверждении плана Няндомского муниципального округа Архангельской области по реализации плана мероприятий («дорожной карты») по содействию развитию конкуренции в Архангельской области на 2022-2025 годы».</a:t>
            </a:r>
          </a:p>
          <a:p>
            <a:pPr algn="just"/>
            <a:r>
              <a:rPr lang="ru-RU" dirty="0"/>
              <a:t>Распоряжение  администрации Няндомского муниципального района Архангельской области от 03.11.2022 № 367-ра  « Об утверждении состава инвестиционной рабочей группы администрации Няндомского муниципального района Архангельской области»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064896" cy="157850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акты, регулирующие инвестиционную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818283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/>
          <a:lstStyle/>
          <a:p>
            <a:r>
              <a:rPr lang="ru-RU" dirty="0"/>
              <a:t>Общие сведения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3501008"/>
            <a:ext cx="3780928" cy="1584176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en-US" dirty="0"/>
              <a:t>           </a:t>
            </a:r>
            <a:r>
              <a:rPr lang="ru-RU" sz="5600" dirty="0"/>
              <a:t>Няндомский  муниципальный округ граничит:</a:t>
            </a:r>
          </a:p>
          <a:p>
            <a:pPr lvl="0" algn="just">
              <a:buClr>
                <a:srgbClr val="31B6FD"/>
              </a:buClr>
            </a:pPr>
            <a:r>
              <a:rPr lang="en-US" sz="5600" dirty="0"/>
              <a:t>            - </a:t>
            </a:r>
            <a:r>
              <a:rPr lang="ru-RU" sz="5600" dirty="0"/>
              <a:t>на северо-западе с Плесецким </a:t>
            </a:r>
            <a:r>
              <a:rPr lang="ru-RU" sz="5600" dirty="0">
                <a:solidFill>
                  <a:srgbClr val="073E87"/>
                </a:solidFill>
              </a:rPr>
              <a:t>муниципальным округом </a:t>
            </a:r>
          </a:p>
          <a:p>
            <a:pPr algn="just"/>
            <a:r>
              <a:rPr lang="en-US" sz="5600" dirty="0"/>
              <a:t>            -  </a:t>
            </a:r>
            <a:r>
              <a:rPr lang="ru-RU" sz="5600" dirty="0"/>
              <a:t>на юге с </a:t>
            </a:r>
            <a:r>
              <a:rPr lang="ru-RU" sz="5600" dirty="0" err="1"/>
              <a:t>Коношским</a:t>
            </a:r>
            <a:r>
              <a:rPr lang="ru-RU" sz="5600" dirty="0"/>
              <a:t> районом</a:t>
            </a:r>
          </a:p>
          <a:p>
            <a:pPr algn="just"/>
            <a:r>
              <a:rPr lang="en-US" sz="5600" dirty="0"/>
              <a:t>            - </a:t>
            </a:r>
            <a:r>
              <a:rPr lang="ru-RU" sz="5600" dirty="0"/>
              <a:t>на западе с </a:t>
            </a:r>
            <a:r>
              <a:rPr lang="ru-RU" sz="5600" dirty="0" err="1"/>
              <a:t>Каргопольским</a:t>
            </a:r>
            <a:r>
              <a:rPr lang="ru-RU" sz="5600" dirty="0"/>
              <a:t> муниципальным округом </a:t>
            </a:r>
          </a:p>
          <a:p>
            <a:pPr algn="just"/>
            <a:r>
              <a:rPr lang="en-US" sz="5600" dirty="0"/>
              <a:t>            - </a:t>
            </a:r>
            <a:r>
              <a:rPr lang="ru-RU" sz="5600" dirty="0"/>
              <a:t>на востоке с Вельским районом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07504" y="1772816"/>
            <a:ext cx="3822192" cy="161498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Административным центром округа является город Няндома, расположенный в юго-западной части округа на линии железной дороги Москва-Архангельск, на расстоянии от Архангельска 342 км, до Москвы 790 км, крупный железнодорожный узел. Город связан автодорогами с соседними районами.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07504" y="5229200"/>
            <a:ext cx="3528392" cy="108182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err="1"/>
              <a:t>Няндомский</a:t>
            </a:r>
            <a:r>
              <a:rPr lang="ru-RU" dirty="0"/>
              <a:t> муниципальный округ называют озёрным краем, потому что на его территории расположено 72 озера, разнообразных по происхождению и по площади и 69 речек.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320480" cy="17281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500" dirty="0"/>
              <a:t>Состав Няндомского  муниципального округа </a:t>
            </a:r>
          </a:p>
          <a:p>
            <a:pPr marL="0" indent="0">
              <a:buNone/>
            </a:pPr>
            <a:r>
              <a:rPr lang="ru-RU" sz="1500" dirty="0"/>
              <a:t>на 01.01.2024 г.:</a:t>
            </a:r>
          </a:p>
          <a:p>
            <a:pPr marL="0" indent="0">
              <a:buNone/>
            </a:pPr>
            <a:r>
              <a:rPr lang="ru-RU" sz="1500" dirty="0"/>
              <a:t>- Город Няндома– 18074 чел.;</a:t>
            </a:r>
          </a:p>
          <a:p>
            <a:pPr marL="0" indent="0">
              <a:buNone/>
            </a:pPr>
            <a:r>
              <a:rPr lang="ru-RU" sz="1500" dirty="0"/>
              <a:t>- 156 сельских населенных пунктов – 4539 чел.</a:t>
            </a:r>
          </a:p>
          <a:p>
            <a:pPr marL="0" indent="0">
              <a:buNone/>
            </a:pPr>
            <a:endParaRPr lang="ru-RU" sz="15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478" y="3063322"/>
            <a:ext cx="4846002" cy="3615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120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Контактная информация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916832"/>
            <a:ext cx="4831449" cy="34472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Ведерников Александр Геннадьевич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заместитель главы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Няндомского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округа Архангельской области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164200 Архангельская область,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Няндома, ул. 60 лет Октября, д.13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приемной – (81838) 6-18-59</a:t>
            </a:r>
          </a:p>
          <a:p>
            <a:pPr marL="0" indent="0" algn="ctr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amo@nyan-doma.ru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004048" y="3429000"/>
            <a:ext cx="4117137" cy="2799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Канал прямой связи:</a:t>
            </a:r>
          </a:p>
          <a:p>
            <a:pPr marL="0" indent="0">
              <a:buNone/>
            </a:pP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Пулым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Валерия Сергеевна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Заведующая отделом экономики администрации Няндомского муниципального округа Архангельской области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 (81838) 6-27-89</a:t>
            </a:r>
          </a:p>
          <a:p>
            <a:pPr marL="0" indent="0" algn="just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neko@nyan-doma.ru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28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Транспорт и связь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640960" cy="7112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/>
              <a:t>На территории </a:t>
            </a:r>
            <a:r>
              <a:rPr lang="ru-RU" sz="2200" dirty="0" err="1"/>
              <a:t>Няндомского</a:t>
            </a:r>
            <a:r>
              <a:rPr lang="ru-RU" sz="2200" dirty="0"/>
              <a:t> муниципального округа  5 операторов сотовой связи: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251520" y="3190712"/>
            <a:ext cx="8784976" cy="175045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- Федеральная  железнодорожная  магистраль : Москва-Архангельск </a:t>
            </a:r>
          </a:p>
          <a:p>
            <a:pPr marL="0" indent="0" algn="just">
              <a:buNone/>
            </a:pPr>
            <a:r>
              <a:rPr lang="ru-RU" dirty="0"/>
              <a:t>- Участки автомобильных дорог регионального значения : Долматово-Няндома-Каргополь-Пудож и Няндома-Коноша-Вожега</a:t>
            </a:r>
          </a:p>
          <a:p>
            <a:pPr marL="0" indent="0" algn="just">
              <a:buNone/>
            </a:pPr>
            <a:r>
              <a:rPr lang="ru-RU" dirty="0"/>
              <a:t>- Сеть автомобильных дорог местного значения.</a:t>
            </a:r>
          </a:p>
          <a:p>
            <a:pPr marL="0" indent="0" algn="just">
              <a:buNone/>
            </a:pPr>
            <a:r>
              <a:rPr lang="ru-RU" dirty="0"/>
              <a:t>- Общественный автомобильный транспорт (пассажироперевозки)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0" y="2196001"/>
            <a:ext cx="4828362" cy="10134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941168"/>
            <a:ext cx="3291858" cy="18516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941168"/>
            <a:ext cx="3312368" cy="185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340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06002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68952" cy="45365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населения: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 01.01.2023г. – 22889 человек,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на 01.01.2024г. – 22613 человек.</a:t>
            </a:r>
          </a:p>
          <a:p>
            <a:pPr algn="just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 за счет всех источников финансирования: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590,45 млн. руб.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402,65 млн. руб.</a:t>
            </a:r>
          </a:p>
          <a:p>
            <a:pPr algn="just"/>
            <a:r>
              <a:rPr lang="ru-RU" sz="17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отгруженных товаров собственного производства, выполненных работ и услуг собственными силами обрабатывающих производств: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 –  934,3 млн. руб.,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 – 938,5 </a:t>
            </a:r>
            <a:r>
              <a:rPr lang="ru-RU" sz="17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17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Продукция сельского хозяйства в хозяйствах всех категорий: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 – 431,8 млн. руб.,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438,0 млн. руб.</a:t>
            </a:r>
          </a:p>
          <a:p>
            <a:pPr algn="just"/>
            <a:endParaRPr lang="ru-RU" sz="1800" dirty="0"/>
          </a:p>
          <a:p>
            <a:r>
              <a:rPr lang="ru-RU" sz="1400" dirty="0"/>
              <a:t>                                                                                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802992"/>
            <a:ext cx="14712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8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8874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социально-экономического развития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96944" cy="4320480"/>
          </a:xfrm>
        </p:spPr>
        <p:txBody>
          <a:bodyPr>
            <a:normAutofit/>
          </a:bodyPr>
          <a:lstStyle/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розничной торговли: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– 1966,7 млн. руб.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 год – 2643,7 млн. руб. 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выполненных работ по виду деятельности «строительство»: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– 884,6 млн.руб.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685,5 млн. руб.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в действие жилых домов (общая площадь):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– 2545 кв. м.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11455  кв. м.</a:t>
            </a:r>
          </a:p>
          <a:p>
            <a:pPr algn="l"/>
            <a:r>
              <a:rPr lang="ru-RU" sz="1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одного работника (без субъектов малого предпринимательства):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 год – 60715,9 руб.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 68439,1  руб.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18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748704"/>
            <a:ext cx="1530974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78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показатели социально-экономического развития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7760" y="1844824"/>
            <a:ext cx="4182232" cy="4680520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073E87"/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В 2023  году :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построены и сданы в эксплуатацию линейные объекты уличного освещения в сельских населенных пунктах: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дер.Андреевская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ж/д ст.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Полоха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жд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/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ст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: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Бурачиха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Зеленый,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Шестиозерский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,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дер.Наволок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д.Село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д.Горка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Дуплева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пос.Заозерный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дер.Погост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д.Кипровская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д.Грудиха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д.Гавриловская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д.Бряшнихад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.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Анташиха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,   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пос.Шалакуша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;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- сданы в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г.Няндома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2 МКД (общая площадь зданий 11808,65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кв.м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  <a:cs typeface="Times New Roman"/>
              </a:rPr>
              <a:t>);</a:t>
            </a:r>
            <a:endParaRPr lang="ru-RU" sz="1100" noProof="0" dirty="0">
              <a:latin typeface="Calibri"/>
              <a:ea typeface="Calibri"/>
              <a:cs typeface="Times New Roman"/>
            </a:endParaRP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- начато в г.  Няндома строительство школы на 320 мест  и  спортивного комплекса с универсальным игровым залом в городском парке 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- начато строительство газопровода-отвода и ГРС Няндома и газопровода межпоселковый от ГРС «Няндома» до г. Няндома и микрорайона Каргополь-2 г. Няндома, который обеспечит природным газом две самые крупные котельные в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г.Няндома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- капитально отремонтированы четыре здания учреждений культуры и одно дополнительного образования в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г.Няндома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- обустроена скейт-площадка в городском парке;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lang="ru-RU" sz="1100" dirty="0">
                <a:latin typeface="Times New Roman"/>
                <a:ea typeface="Calibri"/>
              </a:rPr>
              <a:t>- проведены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 работы по капитальному ремонту в здании стационара ГБУЗ АО «Няндомская ЦРБ»;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>
                <a:srgbClr val="31B6FD"/>
              </a:buClr>
              <a:buSzPct val="100000"/>
              <a:buNone/>
              <a:tabLst/>
              <a:defRPr/>
            </a:pPr>
            <a:r>
              <a:rPr lang="ru-RU" sz="1100" dirty="0">
                <a:latin typeface="Times New Roman"/>
                <a:ea typeface="Calibri"/>
              </a:rPr>
              <a:t>- п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роведены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  работы по реконструкции объектов теплоснабжения в </a:t>
            </a:r>
            <a:r>
              <a:rPr kumimoji="0" lang="ru-RU" sz="1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г.Нядома</a:t>
            </a: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 в рамках концессионного соглашения</a:t>
            </a:r>
          </a:p>
          <a:p>
            <a:pPr marL="0" lvl="0" indent="0">
              <a:buClr>
                <a:srgbClr val="31B6FD"/>
              </a:buClr>
              <a:buNone/>
            </a:pPr>
            <a:endParaRPr lang="ru-RU" sz="12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1844824"/>
            <a:ext cx="4285710" cy="4824536"/>
          </a:xfrm>
          <a:ln>
            <a:solidFill>
              <a:schemeClr val="bg2">
                <a:lumMod val="2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200" b="1" dirty="0"/>
              <a:t>        В 2024  году :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3400" dirty="0">
                <a:solidFill>
                  <a:srgbClr val="073E87"/>
                </a:solidFill>
                <a:latin typeface="Times New Roman"/>
                <a:ea typeface="Calibri"/>
                <a:cs typeface="Times New Roman"/>
              </a:rPr>
              <a:t>-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выполнено устройство  уличного освещения в сельских населенных пунктах: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лес.пос.Ивакша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 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дер.Большой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 Двор,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дер.Низ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дер.Хомкино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   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дер.Фофаново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дер.Подлесная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    дер.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Пархиева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пос.Заозерный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лес.пос.Ивакша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 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лес.пос.Лепша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-Новый,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дер.Ступинская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пос.Шалакуша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-продолжено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/>
                <a:ea typeface="Calibri"/>
              </a:rPr>
              <a:t> в г.  Няндома строительство школы на 320 мест  и  спортивного комплекса с универсальным игровым залом в городском парке;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</a:rPr>
              <a:t>- созданы 2 модельные библиотеки в </a:t>
            </a:r>
            <a:r>
              <a:rPr lang="ru-RU" sz="4400" dirty="0" err="1">
                <a:latin typeface="Times New Roman"/>
                <a:ea typeface="Calibri"/>
              </a:rPr>
              <a:t>г.Няндома</a:t>
            </a:r>
            <a:r>
              <a:rPr lang="ru-RU" sz="4400" dirty="0">
                <a:latin typeface="Times New Roman"/>
                <a:ea typeface="Calibri"/>
              </a:rPr>
              <a:t>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реализуется проект "Городской парк «Стрелка»;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проведен капитальный ремонт  тепловой и водопроводной сетей  в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пос.Шалакуша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ведется строительство, реконструкция, техническое перевооружение системы водоснабжения в д. Макаровская, д.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Петариха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д.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Корехино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д. </a:t>
            </a:r>
            <a:r>
              <a:rPr lang="ru-RU" sz="4400" dirty="0" err="1">
                <a:latin typeface="Times New Roman"/>
                <a:ea typeface="Calibri"/>
                <a:cs typeface="Times New Roman"/>
              </a:rPr>
              <a:t>Логиновская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, д. Поповская;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Calibri"/>
                <a:ea typeface="Calibri"/>
                <a:cs typeface="Times New Roman"/>
              </a:rPr>
              <a:t>-  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проведен</a:t>
            </a:r>
            <a:r>
              <a:rPr lang="ru-RU" sz="44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капитальный ремонт участка автомобильной дороги </a:t>
            </a:r>
            <a:r>
              <a:rPr lang="ru-RU" sz="4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Логиновская-Алексееевская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проходящего по </a:t>
            </a:r>
            <a:r>
              <a:rPr lang="ru-RU" sz="4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ул.Петаревская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дер. </a:t>
            </a:r>
            <a:r>
              <a:rPr lang="ru-RU" sz="4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Петариха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 проведен капитальный ремонт участка автомобильной дороги по ул.60 лет Октября от д.22 до </a:t>
            </a:r>
            <a:r>
              <a:rPr lang="ru-RU" sz="4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ул.Ленина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 капитальный ремонт участка автомобильной дороги  от ул.60 лет Октября до </a:t>
            </a:r>
            <a:r>
              <a:rPr lang="ru-RU" sz="4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ул.Фадеева</a:t>
            </a:r>
            <a:r>
              <a:rPr lang="ru-RU" sz="4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г.Няндома 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</a:rPr>
              <a:t>- ведется строительство газопровода-отвода и ГРС Няндома и газопровода межпоселковый от ГРС «Няндома» до г. Няндома и микрорайона Каргополь-2 г. Няндома,;</a:t>
            </a:r>
          </a:p>
          <a:p>
            <a:pPr marL="0" lvl="0" indent="0" algn="just">
              <a:lnSpc>
                <a:spcPct val="110000"/>
              </a:lnSpc>
              <a:buClr>
                <a:srgbClr val="31B6FD"/>
              </a:buClr>
              <a:buNone/>
            </a:pPr>
            <a:r>
              <a:rPr lang="ru-RU" sz="4400" dirty="0">
                <a:latin typeface="Times New Roman"/>
                <a:ea typeface="Calibri"/>
              </a:rPr>
              <a:t>-ведутся работы по реконструкции объектов теплоснабжения в </a:t>
            </a:r>
            <a:r>
              <a:rPr lang="ru-RU" sz="4400" dirty="0" err="1">
                <a:latin typeface="Times New Roman"/>
                <a:ea typeface="Calibri"/>
              </a:rPr>
              <a:t>г.Няндома</a:t>
            </a:r>
            <a:r>
              <a:rPr lang="ru-RU" sz="4400" dirty="0">
                <a:latin typeface="Times New Roman"/>
                <a:ea typeface="Calibri"/>
              </a:rPr>
              <a:t> в рамках концессионного соглашения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0309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60851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err="1"/>
              <a:t>Няндомский</a:t>
            </a:r>
            <a:r>
              <a:rPr lang="ru-RU" dirty="0"/>
              <a:t> муниципальный округ  одним из первых в области (09.06.2020г.) заключил концессионное соглашение в отношении объектов централизованного теплоснабжения . В данное Соглашение  вошли  изначально 57 объектов. Срок действия – до 2039 года. Концессионер – ООО «Энергия Севера». Общий объем инвестиций составляет  1 856 216,1 тыс. руб.</a:t>
            </a:r>
          </a:p>
          <a:p>
            <a:pPr marL="0" indent="0" algn="just">
              <a:buNone/>
            </a:pPr>
            <a:r>
              <a:rPr lang="ru-RU" dirty="0"/>
              <a:t>	В рамках концессионного соглашения планируется проведение работ по реконструкции и модернизации системы теплоснабжения с целью обеспечения качественного теплоснабжения и улучшения экологической обстановки г. Няндома, а именно:</a:t>
            </a:r>
          </a:p>
          <a:p>
            <a:pPr marL="0" indent="0" algn="just">
              <a:buNone/>
            </a:pPr>
            <a:r>
              <a:rPr lang="ru-RU" dirty="0"/>
              <a:t> - строительство газовой котельной «Центральная» (повышение </a:t>
            </a:r>
            <a:r>
              <a:rPr lang="ru-RU" dirty="0" err="1"/>
              <a:t>энергоэффективности</a:t>
            </a:r>
            <a:r>
              <a:rPr lang="ru-RU" dirty="0"/>
              <a:t>  и снижение экологической нагрузки  за счет перехода с угля на газ);</a:t>
            </a:r>
          </a:p>
          <a:p>
            <a:pPr marL="0" indent="0" algn="just">
              <a:buNone/>
            </a:pPr>
            <a:r>
              <a:rPr lang="ru-RU" dirty="0"/>
              <a:t> - строительство 2 </a:t>
            </a:r>
            <a:r>
              <a:rPr lang="ru-RU" dirty="0" err="1"/>
              <a:t>блочно</a:t>
            </a:r>
            <a:r>
              <a:rPr lang="ru-RU" dirty="0"/>
              <a:t>-модульных котельных, работающих на отходах лесопиления (повышение КПД, снижение экологической нагрузки за счет снижения выбросов  и утилизация отходов лесопиления);</a:t>
            </a:r>
          </a:p>
          <a:p>
            <a:pPr marL="0" indent="0" algn="just">
              <a:buNone/>
            </a:pPr>
            <a:r>
              <a:rPr lang="ru-RU" dirty="0"/>
              <a:t> - вывод из эксплуатации котельной «Квартальная» (снижение экологической нагрузки  за счет ликвидации угольной котельной, расположенной в центре города);</a:t>
            </a:r>
          </a:p>
          <a:p>
            <a:pPr marL="0" indent="0" algn="just">
              <a:buNone/>
            </a:pPr>
            <a:r>
              <a:rPr lang="ru-RU" dirty="0"/>
              <a:t>- реконструкция сетей теплоснабжения (обеспечение надежности и качества теплоснабжения и  повышение </a:t>
            </a:r>
            <a:r>
              <a:rPr lang="ru-RU" dirty="0" err="1"/>
              <a:t>энергоэффективности</a:t>
            </a:r>
            <a:r>
              <a:rPr lang="ru-RU" dirty="0"/>
              <a:t> за счет уменьшения потерь).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</p:spTree>
    <p:extLst>
      <p:ext uri="{BB962C8B-B14F-4D97-AF65-F5344CB8AC3E}">
        <p14:creationId xmlns:p14="http://schemas.microsoft.com/office/powerpoint/2010/main" val="468453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46449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b="1" dirty="0"/>
              <a:t>Проект  «Комплексная система обращения с твердыми коммунальными отходами». </a:t>
            </a:r>
            <a:r>
              <a:rPr lang="ru-RU" dirty="0"/>
              <a:t>Инициатор – ООО «</a:t>
            </a:r>
            <a:r>
              <a:rPr lang="ru-RU" dirty="0" err="1"/>
              <a:t>Экоинтегратор</a:t>
            </a:r>
            <a:r>
              <a:rPr lang="ru-RU" dirty="0"/>
              <a:t>». Срок реализации – до 31.03.202</a:t>
            </a:r>
            <a:r>
              <a:rPr lang="en-US" dirty="0"/>
              <a:t>7</a:t>
            </a:r>
            <a:r>
              <a:rPr lang="ru-RU" dirty="0"/>
              <a:t> года. Задача  проекта - Формирование комплексной системы обращения с твердыми коммунальными отходами, включая ликвидацию свалок и рекультивацию территорий, на которых они размещены, создание условий для вторичной переработки всех запрещенных к захоронению отходов производства и потребления. В рамках реализации мероприятий проекта планируется  на площади 25 га  создание:</a:t>
            </a:r>
          </a:p>
          <a:p>
            <a:pPr marL="0" indent="0" algn="just">
              <a:buNone/>
            </a:pPr>
            <a:r>
              <a:rPr lang="ru-RU" dirty="0"/>
              <a:t>- мусоросортировочного комплекса  : мощность 60 </a:t>
            </a:r>
            <a:r>
              <a:rPr lang="ru-RU" dirty="0" err="1"/>
              <a:t>т.тонн</a:t>
            </a:r>
            <a:r>
              <a:rPr lang="ru-RU" dirty="0"/>
              <a:t>/год,</a:t>
            </a:r>
          </a:p>
          <a:p>
            <a:pPr marL="0" indent="0" algn="just">
              <a:buNone/>
            </a:pPr>
            <a:r>
              <a:rPr lang="ru-RU" dirty="0"/>
              <a:t> доля  ТКО, направленных на утилизацию- более 40%,  </a:t>
            </a:r>
          </a:p>
          <a:p>
            <a:pPr marL="0" indent="0" algn="just">
              <a:buNone/>
            </a:pPr>
            <a:r>
              <a:rPr lang="ru-RU" dirty="0"/>
              <a:t>планируемая штатная численность персонала – 117 чел.,</a:t>
            </a:r>
          </a:p>
          <a:p>
            <a:pPr algn="just">
              <a:buFontTx/>
              <a:buChar char="-"/>
            </a:pPr>
            <a:r>
              <a:rPr lang="ru-RU" dirty="0"/>
              <a:t>полигона :  мощность  35 т. тонн / год, планируемая </a:t>
            </a:r>
          </a:p>
          <a:p>
            <a:pPr marL="0" indent="0" algn="just">
              <a:buNone/>
            </a:pPr>
            <a:r>
              <a:rPr lang="ru-RU" dirty="0"/>
              <a:t>штатная  численность персонала - </a:t>
            </a:r>
            <a:r>
              <a:rPr lang="en-US" dirty="0"/>
              <a:t>130</a:t>
            </a:r>
            <a:r>
              <a:rPr lang="ru-RU" dirty="0"/>
              <a:t> человек.</a:t>
            </a:r>
          </a:p>
          <a:p>
            <a:pPr marL="0" indent="0" algn="just">
              <a:buNone/>
            </a:pPr>
            <a:r>
              <a:rPr lang="ru-RU" dirty="0"/>
              <a:t>Общий объем привлекаемых инвестиций </a:t>
            </a:r>
          </a:p>
          <a:p>
            <a:pPr marL="0" indent="0" algn="just">
              <a:buNone/>
            </a:pPr>
            <a:r>
              <a:rPr lang="ru-RU" dirty="0"/>
              <a:t>                                                     - 1174,5 </a:t>
            </a:r>
            <a:r>
              <a:rPr lang="ru-RU" dirty="0" err="1"/>
              <a:t>млн.руб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578788"/>
            <a:ext cx="2016224" cy="199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020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5365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2200" b="1" dirty="0"/>
              <a:t>Проект «</a:t>
            </a:r>
            <a:r>
              <a:rPr lang="ru-RU" sz="2200" b="1" dirty="0" err="1"/>
              <a:t>Аквакультура</a:t>
            </a:r>
            <a:r>
              <a:rPr lang="ru-RU" sz="2200" b="1" dirty="0"/>
              <a:t>»  </a:t>
            </a:r>
            <a:r>
              <a:rPr lang="ru-RU" sz="2200" dirty="0"/>
              <a:t>по выращиванию товарной форели в УЗВ. Инициатор - ООО "</a:t>
            </a:r>
            <a:r>
              <a:rPr lang="ru-RU" sz="2200" dirty="0" err="1"/>
              <a:t>Няндомская</a:t>
            </a:r>
            <a:r>
              <a:rPr lang="ru-RU" sz="2200" dirty="0"/>
              <a:t> АПК". Цель проекта - создание современного высокотехнологичного предприятия по выращиванию </a:t>
            </a:r>
          </a:p>
          <a:p>
            <a:pPr marL="0" indent="0">
              <a:buNone/>
            </a:pPr>
            <a:r>
              <a:rPr lang="ru-RU" sz="2200" dirty="0"/>
              <a:t>форели. В январе 2021 года была </a:t>
            </a:r>
          </a:p>
          <a:p>
            <a:pPr marL="0" indent="0">
              <a:buNone/>
            </a:pPr>
            <a:r>
              <a:rPr lang="ru-RU" sz="2200" dirty="0"/>
              <a:t>запущена первая тестовая </a:t>
            </a:r>
            <a:r>
              <a:rPr lang="ru-RU" sz="2200" dirty="0" err="1"/>
              <a:t>произ</a:t>
            </a:r>
            <a:endParaRPr lang="ru-RU" sz="2200" dirty="0"/>
          </a:p>
          <a:p>
            <a:pPr marL="0" indent="0">
              <a:buNone/>
            </a:pPr>
            <a:r>
              <a:rPr lang="ru-RU" sz="2200" dirty="0" err="1"/>
              <a:t>водственная</a:t>
            </a:r>
            <a:r>
              <a:rPr lang="ru-RU" sz="2200" dirty="0"/>
              <a:t> линия для </a:t>
            </a:r>
            <a:r>
              <a:rPr lang="ru-RU" sz="2200" dirty="0" err="1"/>
              <a:t>производ</a:t>
            </a:r>
            <a:r>
              <a:rPr lang="ru-RU" sz="2200" dirty="0"/>
              <a:t>-</a:t>
            </a:r>
          </a:p>
          <a:p>
            <a:pPr marL="0" indent="0">
              <a:buNone/>
            </a:pPr>
            <a:r>
              <a:rPr lang="ru-RU" sz="2200" dirty="0" err="1"/>
              <a:t>ства</a:t>
            </a:r>
            <a:r>
              <a:rPr lang="ru-RU" sz="2200" dirty="0"/>
              <a:t> рыбопосадочного материала. </a:t>
            </a:r>
          </a:p>
          <a:p>
            <a:pPr marL="0" indent="0">
              <a:buNone/>
            </a:pPr>
            <a:r>
              <a:rPr lang="ru-RU" sz="2200" dirty="0"/>
              <a:t>Предприятие  находится в поиске  </a:t>
            </a:r>
          </a:p>
          <a:p>
            <a:pPr marL="0" indent="0">
              <a:buNone/>
            </a:pPr>
            <a:r>
              <a:rPr lang="ru-RU" sz="2200" dirty="0"/>
              <a:t>инвесторов. В случае поддержки </a:t>
            </a:r>
          </a:p>
          <a:p>
            <a:pPr marL="0" indent="0">
              <a:buNone/>
            </a:pPr>
            <a:r>
              <a:rPr lang="ru-RU" sz="2200" dirty="0"/>
              <a:t>мощность производства может </a:t>
            </a:r>
          </a:p>
          <a:p>
            <a:pPr marL="0" indent="0">
              <a:buNone/>
            </a:pPr>
            <a:r>
              <a:rPr lang="ru-RU" sz="2200" dirty="0"/>
              <a:t>быть увеличена до 400 тонн  </a:t>
            </a:r>
          </a:p>
          <a:p>
            <a:pPr marL="0" indent="0">
              <a:buNone/>
            </a:pPr>
            <a:r>
              <a:rPr lang="ru-RU" sz="2200" dirty="0"/>
              <a:t>форели в год.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Значимые инвестиционные проекты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0927"/>
            <a:ext cx="4824536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142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2091</TotalTime>
  <Words>1830</Words>
  <Application>Microsoft Office PowerPoint</Application>
  <PresentationFormat>Экран (4:3)</PresentationFormat>
  <Paragraphs>188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Волна</vt:lpstr>
      <vt:lpstr>Документ</vt:lpstr>
      <vt:lpstr>Уважаемые инвесторы и партнеры!</vt:lpstr>
      <vt:lpstr>Общие сведения</vt:lpstr>
      <vt:lpstr>Транспорт и связь</vt:lpstr>
      <vt:lpstr>Основные показатели социально-экономического развития</vt:lpstr>
      <vt:lpstr>Основные показатели социально-экономического развития</vt:lpstr>
      <vt:lpstr>Основные показатели социально-экономического развития</vt:lpstr>
      <vt:lpstr>Значимые инвестиционные проекты</vt:lpstr>
      <vt:lpstr>Значимые инвестиционные проекты</vt:lpstr>
      <vt:lpstr>Значимые инвестиционные проекты</vt:lpstr>
      <vt:lpstr>Значимые инвестиционные проекты</vt:lpstr>
      <vt:lpstr>Конкурентные преимущества</vt:lpstr>
      <vt:lpstr>Конкурентные преимущества</vt:lpstr>
      <vt:lpstr>Социальная сфера</vt:lpstr>
      <vt:lpstr>Социальная сфера</vt:lpstr>
      <vt:lpstr>Спортивная жизнь</vt:lpstr>
      <vt:lpstr>Малое и среднее предпринимательство</vt:lpstr>
      <vt:lpstr>Преимущества работы с органами местного самоуправления</vt:lpstr>
      <vt:lpstr>Порядок оказания имущественной поддержки</vt:lpstr>
      <vt:lpstr>Нормативно-правовые акты, регулирующие инвестиционную деятельность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EKO17_1</dc:creator>
  <cp:lastModifiedBy>Eko_17_2</cp:lastModifiedBy>
  <cp:revision>123</cp:revision>
  <cp:lastPrinted>2022-02-22T08:32:37Z</cp:lastPrinted>
  <dcterms:created xsi:type="dcterms:W3CDTF">2022-02-07T09:29:57Z</dcterms:created>
  <dcterms:modified xsi:type="dcterms:W3CDTF">2025-01-16T13:24:58Z</dcterms:modified>
</cp:coreProperties>
</file>