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7" r:id="rId3"/>
    <p:sldId id="268" r:id="rId4"/>
    <p:sldId id="257" r:id="rId5"/>
    <p:sldId id="258" r:id="rId6"/>
    <p:sldId id="260" r:id="rId7"/>
    <p:sldId id="262" r:id="rId8"/>
    <p:sldId id="263" r:id="rId9"/>
    <p:sldId id="264" r:id="rId10"/>
    <p:sldId id="280" r:id="rId11"/>
    <p:sldId id="265" r:id="rId12"/>
    <p:sldId id="266" r:id="rId13"/>
    <p:sldId id="269" r:id="rId14"/>
    <p:sldId id="271" r:id="rId15"/>
    <p:sldId id="272" r:id="rId16"/>
    <p:sldId id="273" r:id="rId17"/>
    <p:sldId id="274" r:id="rId18"/>
    <p:sldId id="276" r:id="rId19"/>
    <p:sldId id="277" r:id="rId20"/>
    <p:sldId id="278" r:id="rId2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514" autoAdjust="0"/>
  </p:normalViewPr>
  <p:slideViewPr>
    <p:cSldViewPr>
      <p:cViewPr>
        <p:scale>
          <a:sx n="118" d="100"/>
          <a:sy n="118" d="100"/>
        </p:scale>
        <p:origin x="-1434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F60D5-4E39-420C-9C6F-085D1EA2CE8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E0010-90F3-4B8B-BD3F-3F39E4DA1F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5033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E0010-90F3-4B8B-BD3F-3F39E4DA1FF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8063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CE24CCC-6FB0-44D2-9DA2-49F5CBC9E56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neko@nyan-doma.ru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00811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инвесторы и партнеры!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352928" cy="3760441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Няндомского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Вашему вниманию инвестиционный паспорт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Няндомского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округа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Архангельской области».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Целью инвестиционного паспорта является информирование потенциальных инвесторов 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Няндомском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округе,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существующем инвестиционном потенциале и возможностях ведения инвестиционной деятельности.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Няндомский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округ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большим потенциалом для размещения новых производств и реализации коммерческих и социальных инвестиционных проектов в различных отраслях экономики и социальной сферы.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Главными преимуществами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являются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 природных ресурсов и развитая транспортная инфраструктура.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Приглашаем к сотрудничеству и гарантируем оперативное решение всех вопросов, прозрачность процессов и открытый диалог.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уважением,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Няндомского 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Архангельской области                                                                                                              А.В. Кононов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75823748"/>
              </p:ext>
            </p:extLst>
          </p:nvPr>
        </p:nvGraphicFramePr>
        <p:xfrm>
          <a:off x="6532562" y="5264764"/>
          <a:ext cx="127669" cy="127974"/>
        </p:xfrm>
        <a:graphic>
          <a:graphicData uri="http://schemas.openxmlformats.org/presentationml/2006/ole">
            <p:oleObj spid="_x0000_s1078" name="Документ" r:id="rId3" imgW="7588222" imgH="7614887" progId="Word.Document.12">
              <p:embed/>
            </p:oleObj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5013176"/>
            <a:ext cx="1411459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4457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Значимые инвестиционные проекты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В июле месяце Проект "Стрелка" стал победителем VIII Всероссийского конкурса лучших проектов создания комфортной городской среды в рамках нацпроекта "Жильё и Городская среда".</a:t>
            </a:r>
          </a:p>
          <a:p>
            <a:pPr>
              <a:buNone/>
            </a:pPr>
            <a:r>
              <a:rPr lang="ru-RU" dirty="0" smtClean="0"/>
              <a:t>          Традиционно </a:t>
            </a:r>
            <a:r>
              <a:rPr lang="ru-RU" dirty="0" smtClean="0"/>
              <a:t>Няндома является городом в котором бывают «проездом», по пути. Концепцией проекта раскрывается новый смысл железнодорожной составляющей города. </a:t>
            </a:r>
          </a:p>
          <a:p>
            <a:pPr>
              <a:buNone/>
            </a:pPr>
            <a:r>
              <a:rPr lang="ru-RU" dirty="0" smtClean="0"/>
              <a:t>          Стоит </a:t>
            </a:r>
            <a:r>
              <a:rPr lang="ru-RU" dirty="0" smtClean="0"/>
              <a:t>отметить, что в рамках реализации проекта победителя Всероссийского конкурса 2020 года было создано достопримечательное место – туристический маршрут, соединяющий железнодорожный вокзал и площадь Памяти в с прудом и фонтаном центре города.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Создание </a:t>
            </a:r>
            <a:r>
              <a:rPr lang="ru-RU" dirty="0" smtClean="0"/>
              <a:t>парка разносторонне влияет на развитие города. В первую очередь, создаются новые места досуга, расширяются возможности для проведения культурно-массовых и образовательных мероприятий, развития предпринимательской деятельности. </a:t>
            </a:r>
          </a:p>
          <a:p>
            <a:pPr>
              <a:buNone/>
            </a:pPr>
            <a:r>
              <a:rPr lang="ru-RU" dirty="0" smtClean="0"/>
              <a:t>          Отдаленные </a:t>
            </a:r>
            <a:r>
              <a:rPr lang="ru-RU" dirty="0" smtClean="0"/>
              <a:t>части города становятся более востребованными жителями, развивается не только центральная часть </a:t>
            </a:r>
            <a:r>
              <a:rPr lang="ru-RU" dirty="0" err="1" smtClean="0"/>
              <a:t>Няндомы</a:t>
            </a:r>
            <a:r>
              <a:rPr lang="ru-RU" dirty="0" smtClean="0"/>
              <a:t>, но и отдаленные районы. </a:t>
            </a:r>
          </a:p>
          <a:p>
            <a:endParaRPr lang="ru-RU" dirty="0"/>
          </a:p>
        </p:txBody>
      </p:sp>
      <p:pic>
        <p:nvPicPr>
          <p:cNvPr id="12" name="Picture 2" descr="C:\Users\Eko_17_2\Pictures\s4jzHu9CAps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5024" y="2888357"/>
            <a:ext cx="4213255" cy="3029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388843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/>
              <a:t>Природный потенциал  </a:t>
            </a:r>
          </a:p>
          <a:p>
            <a:pPr marL="0" indent="0">
              <a:buNone/>
            </a:pPr>
            <a:r>
              <a:rPr lang="ru-RU" dirty="0"/>
              <a:t>Важнейшими ресурсами, оказывающими основное влияние на развитие экономки территории, являются природные ресурсы:</a:t>
            </a:r>
          </a:p>
          <a:p>
            <a:pPr marL="0" indent="0">
              <a:buNone/>
            </a:pPr>
            <a:r>
              <a:rPr lang="ru-RU" dirty="0"/>
              <a:t>•сельскохозяйственные угодья -2717 га,</a:t>
            </a:r>
          </a:p>
          <a:p>
            <a:pPr marL="0" indent="0">
              <a:buNone/>
            </a:pPr>
            <a:r>
              <a:rPr lang="ru-RU" dirty="0"/>
              <a:t>•лесные угодья-234,6 </a:t>
            </a:r>
            <a:r>
              <a:rPr lang="ru-RU" dirty="0" err="1"/>
              <a:t>кв.км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/>
              <a:t>•государственный природный биологический заказник «</a:t>
            </a:r>
            <a:r>
              <a:rPr lang="ru-RU" dirty="0" err="1"/>
              <a:t>Шултусский</a:t>
            </a:r>
            <a:r>
              <a:rPr lang="ru-RU" dirty="0"/>
              <a:t>» регионального значения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Конкурентные преимущества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797152"/>
            <a:ext cx="2808312" cy="19332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4779044"/>
            <a:ext cx="2664296" cy="19303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929101" y="4797153"/>
            <a:ext cx="2974872" cy="191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482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8568952" cy="36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/>
              <a:t>Наличие минерально-сырьевых ресурсов:</a:t>
            </a:r>
          </a:p>
          <a:p>
            <a:pPr marL="0" lvl="0" indent="0">
              <a:buNone/>
            </a:pPr>
            <a:r>
              <a:rPr lang="ru-RU" sz="1800" dirty="0"/>
              <a:t>- 23 месторождения песчано-гравийных смесей  с утвержденным объемом 19815,1 </a:t>
            </a:r>
            <a:r>
              <a:rPr lang="ru-RU" sz="1800" dirty="0" err="1"/>
              <a:t>тыс.куб.м</a:t>
            </a:r>
            <a:r>
              <a:rPr lang="ru-RU" sz="1800" dirty="0"/>
              <a:t>,</a:t>
            </a:r>
          </a:p>
          <a:p>
            <a:pPr marL="0" lvl="0" indent="0">
              <a:buNone/>
            </a:pPr>
            <a:r>
              <a:rPr lang="ru-RU" sz="1800" dirty="0"/>
              <a:t>- 9 месторождений строительного песка с утвержденным объемом 2814,6 </a:t>
            </a:r>
            <a:r>
              <a:rPr lang="ru-RU" sz="1800" dirty="0" err="1"/>
              <a:t>тыс.куб.м</a:t>
            </a:r>
            <a:r>
              <a:rPr lang="ru-RU" sz="1800" dirty="0"/>
              <a:t>,</a:t>
            </a:r>
          </a:p>
          <a:p>
            <a:pPr marL="0" indent="0">
              <a:buNone/>
            </a:pPr>
            <a:r>
              <a:rPr lang="ru-RU" sz="1800" dirty="0"/>
              <a:t>- 1 месторождение глины («Няндомское») для производства кирпича с  утвержденным объемом 169 </a:t>
            </a:r>
            <a:r>
              <a:rPr lang="ru-RU" sz="1800" dirty="0" err="1"/>
              <a:t>тыс.куб.м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- удобное транспортно-логистическое расположение (асфальтированные дороги, вокзал, </a:t>
            </a:r>
            <a:r>
              <a:rPr lang="ru-RU" sz="1800" dirty="0" err="1"/>
              <a:t>ж.д.тупики</a:t>
            </a:r>
            <a:r>
              <a:rPr lang="ru-RU" sz="1800" dirty="0"/>
              <a:t>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Конкурентные преимущества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4653136"/>
            <a:ext cx="3121152" cy="20817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4620162"/>
            <a:ext cx="3200789" cy="211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941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2794" y="986416"/>
            <a:ext cx="8640960" cy="35255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300" b="1" dirty="0" err="1" smtClean="0"/>
              <a:t>Няндомский</a:t>
            </a:r>
            <a:r>
              <a:rPr lang="ru-RU" sz="1300" b="1" dirty="0" smtClean="0"/>
              <a:t> муниципальный округ  </a:t>
            </a:r>
            <a:r>
              <a:rPr lang="ru-RU" sz="1300" b="1" dirty="0"/>
              <a:t>обладает богатым историко-культурным потенциалом и располагает сетью муниципальных учреждений культуры, которые предоставляют населению </a:t>
            </a:r>
            <a:r>
              <a:rPr lang="ru-RU" sz="1300" b="1" dirty="0" smtClean="0"/>
              <a:t>большой </a:t>
            </a:r>
            <a:r>
              <a:rPr lang="ru-RU" sz="1300" b="1" dirty="0"/>
              <a:t>спектр культурных, образовательных и информационных услуг. На территории </a:t>
            </a:r>
            <a:r>
              <a:rPr lang="ru-RU" sz="1300" b="1" dirty="0" err="1"/>
              <a:t>Няндомского</a:t>
            </a:r>
            <a:r>
              <a:rPr lang="ru-RU" sz="1300" b="1" dirty="0"/>
              <a:t> </a:t>
            </a:r>
            <a:r>
              <a:rPr lang="ru-RU" sz="1300" b="1" dirty="0" smtClean="0"/>
              <a:t>муниципального округа  </a:t>
            </a:r>
            <a:r>
              <a:rPr lang="ru-RU" sz="1300" b="1" dirty="0"/>
              <a:t>оказывают муниципальные услуги два муниципальных бюджетных учреждения культуры: МБУК «Няндомский районный центр культуры и спорта», МБУК «</a:t>
            </a:r>
            <a:r>
              <a:rPr lang="ru-RU" sz="1300" b="1" dirty="0" err="1"/>
              <a:t>Няндомская</a:t>
            </a:r>
            <a:r>
              <a:rPr lang="ru-RU" sz="1300" b="1" dirty="0"/>
              <a:t> центральная районная библиотека</a:t>
            </a:r>
            <a:r>
              <a:rPr lang="ru-RU" sz="1300" b="1" dirty="0" smtClean="0"/>
              <a:t>». </a:t>
            </a:r>
            <a:r>
              <a:rPr lang="ru-RU" sz="1300" b="1" dirty="0"/>
              <a:t>В состав муниципальных бюджетных учреждений культуры входят следующие структурные подразделения:</a:t>
            </a:r>
          </a:p>
          <a:p>
            <a:pPr marL="0" indent="0" algn="just">
              <a:buNone/>
            </a:pPr>
            <a:r>
              <a:rPr lang="ru-RU" sz="1300" b="1" dirty="0"/>
              <a:t>         1. Муниципальное бюджетное учреждение культуры «Няндомский районный центр культуры и спорта» имеет в своем составе 3 структурных подразделения: СП «Краеведческий музей «Дом </a:t>
            </a:r>
            <a:r>
              <a:rPr lang="ru-RU" sz="1300" b="1" dirty="0" err="1"/>
              <a:t>Няна</a:t>
            </a:r>
            <a:r>
              <a:rPr lang="ru-RU" sz="1300" b="1" dirty="0"/>
              <a:t>», СП «</a:t>
            </a:r>
            <a:r>
              <a:rPr lang="ru-RU" sz="1300" b="1" dirty="0" err="1"/>
              <a:t>Мошинское</a:t>
            </a:r>
            <a:r>
              <a:rPr lang="ru-RU" sz="1300" b="1" dirty="0"/>
              <a:t>», СП «</a:t>
            </a:r>
            <a:r>
              <a:rPr lang="ru-RU" sz="1300" b="1" dirty="0" err="1"/>
              <a:t>Шалакушское</a:t>
            </a:r>
            <a:r>
              <a:rPr lang="ru-RU" sz="1300" b="1" dirty="0"/>
              <a:t>» и 13 клубов.</a:t>
            </a:r>
          </a:p>
          <a:p>
            <a:pPr marL="0" indent="0" algn="just">
              <a:buNone/>
            </a:pPr>
            <a:r>
              <a:rPr lang="ru-RU" sz="1300" b="1" dirty="0"/>
              <a:t>         2. Муниципальное бюджетное учреждение культуры «</a:t>
            </a:r>
            <a:r>
              <a:rPr lang="ru-RU" sz="1300" b="1" dirty="0" err="1"/>
              <a:t>Няндомская</a:t>
            </a:r>
            <a:r>
              <a:rPr lang="ru-RU" sz="1300" b="1" dirty="0"/>
              <a:t> центральная районная библиотека» (МБУК «НЦРБ») имеет в своем составе 4 структурных подразделения: СП «Молодежный ресурсный центр «Старт UP», СП «Библиотека </a:t>
            </a:r>
            <a:r>
              <a:rPr lang="ru-RU" sz="1300" b="1" dirty="0" err="1"/>
              <a:t>микр</a:t>
            </a:r>
            <a:r>
              <a:rPr lang="ru-RU" sz="1300" b="1" dirty="0"/>
              <a:t>. Каргополь – 2», СП «</a:t>
            </a:r>
            <a:r>
              <a:rPr lang="ru-RU" sz="1300" b="1" dirty="0" err="1"/>
              <a:t>Мошинская</a:t>
            </a:r>
            <a:r>
              <a:rPr lang="ru-RU" sz="1300" b="1" dirty="0"/>
              <a:t> библиотека», СП «Ресурсный центр добровольчества» и 16 клубов.</a:t>
            </a:r>
          </a:p>
          <a:p>
            <a:pPr marL="0" indent="0" algn="just">
              <a:buNone/>
            </a:pPr>
            <a:r>
              <a:rPr lang="ru-RU" sz="1300" b="1" dirty="0"/>
              <a:t>В учреждениях культуры трудятся порядка 172 работников, из них специалисты – 70%, 1 человек имеет звание «Заслуженный работник культуры РФ».</a:t>
            </a:r>
          </a:p>
          <a:p>
            <a:pPr marL="0" indent="0" algn="just">
              <a:buNone/>
            </a:pPr>
            <a:r>
              <a:rPr lang="ru-RU" sz="1300" b="1" dirty="0"/>
              <a:t>Благодаря участию в национальном проекте «Культура» в 2021 году </a:t>
            </a:r>
            <a:r>
              <a:rPr lang="ru-RU" sz="1300" b="1" dirty="0" smtClean="0"/>
              <a:t>было </a:t>
            </a:r>
            <a:r>
              <a:rPr lang="ru-RU" sz="1300" b="1" dirty="0"/>
              <a:t>открыто 2 модельные библиотеки.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9812"/>
            <a:ext cx="8229600" cy="864096"/>
          </a:xfrm>
        </p:spPr>
        <p:txBody>
          <a:bodyPr/>
          <a:lstStyle/>
          <a:p>
            <a:r>
              <a:rPr lang="ru-RU" dirty="0"/>
              <a:t>Социальная сфера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3" y="4869160"/>
            <a:ext cx="2733958" cy="18208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9801" y="4622954"/>
            <a:ext cx="3584398" cy="2016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4744820"/>
            <a:ext cx="2952328" cy="196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317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Социальная сфера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08520" y="1628800"/>
            <a:ext cx="3347864" cy="3024336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b="1" dirty="0"/>
              <a:t>На территории </a:t>
            </a:r>
            <a:r>
              <a:rPr lang="ru-RU" b="1" dirty="0" err="1"/>
              <a:t>Няндомского</a:t>
            </a:r>
            <a:r>
              <a:rPr lang="ru-RU" b="1" dirty="0"/>
              <a:t> </a:t>
            </a:r>
            <a:r>
              <a:rPr lang="ru-RU" b="1" dirty="0" smtClean="0"/>
              <a:t>муниципального округа </a:t>
            </a:r>
            <a:r>
              <a:rPr lang="ru-RU" b="1" dirty="0"/>
              <a:t>располагаются объекты культурного наследия регионального значения: Часовня конца 19 века в дер. </a:t>
            </a:r>
            <a:r>
              <a:rPr lang="ru-RU" b="1" dirty="0" err="1"/>
              <a:t>Ивашково</a:t>
            </a:r>
            <a:r>
              <a:rPr lang="ru-RU" b="1" dirty="0"/>
              <a:t>, Церковь Ильинская начала 19 века в дер. Ильинский Наволок, дом Орлова начала 20 века в дер. </a:t>
            </a:r>
            <a:r>
              <a:rPr lang="ru-RU" b="1" dirty="0" err="1"/>
              <a:t>Казаковская</a:t>
            </a:r>
            <a:r>
              <a:rPr lang="ru-RU" b="1" dirty="0"/>
              <a:t>, Церковь </a:t>
            </a:r>
            <a:r>
              <a:rPr lang="ru-RU" b="1" dirty="0" err="1"/>
              <a:t>Лимского</a:t>
            </a:r>
            <a:r>
              <a:rPr lang="ru-RU" b="1" dirty="0"/>
              <a:t> погоста конца 19 века в дер. Погост, дом Вислых начала 20 века в дер. Село, дом Томилова конца 19 века дер. Ступинская, дом Ильина А.П. (1892 г.), дом Ильина П.П. (1904 г.), дом Томиловой (1900) в дер. </a:t>
            </a:r>
            <a:r>
              <a:rPr lang="ru-RU" b="1" dirty="0" err="1"/>
              <a:t>Федосеевская</a:t>
            </a:r>
            <a:r>
              <a:rPr lang="ru-RU" dirty="0"/>
              <a:t>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084168" y="4365104"/>
            <a:ext cx="2959240" cy="2622016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b="1" dirty="0"/>
              <a:t>Няндома обладает уникальной застройкой конца 19 века, имеющей облик старинного европейского города. Это - целый микрорайон, включающий жилые дома, ледники, начальную школу, водоемное сооружение, здание Краеведческого центра, городской пруд. Сохранившийся в </a:t>
            </a:r>
            <a:r>
              <a:rPr lang="ru-RU" b="1" dirty="0" err="1"/>
              <a:t>Няндоме</a:t>
            </a:r>
            <a:r>
              <a:rPr lang="ru-RU" b="1" dirty="0"/>
              <a:t> архитектурный ансамбль является готовым туристическим объектом, призванным стать брэндом территории.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1718728"/>
            <a:ext cx="2448272" cy="2502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1" y="4077071"/>
            <a:ext cx="2039847" cy="26857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4077072"/>
            <a:ext cx="1842362" cy="26857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0447" y="1724813"/>
            <a:ext cx="2721360" cy="22322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4054693"/>
            <a:ext cx="1833394" cy="270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862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3211" y="940190"/>
            <a:ext cx="8704876" cy="4529387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b="1" dirty="0"/>
              <a:t>Главной целью  в развитии физической культуры и спорта на территории </a:t>
            </a:r>
            <a:r>
              <a:rPr lang="ru-RU" b="1" dirty="0" err="1" smtClean="0"/>
              <a:t>Няндомского</a:t>
            </a:r>
            <a:r>
              <a:rPr lang="ru-RU" b="1" dirty="0" smtClean="0"/>
              <a:t> муниципального округа  </a:t>
            </a:r>
            <a:r>
              <a:rPr lang="ru-RU" b="1" dirty="0"/>
              <a:t>является создание условий для развития физической культуры и спорта для </a:t>
            </a:r>
            <a:r>
              <a:rPr lang="ru-RU" b="1" dirty="0" smtClean="0"/>
              <a:t>его жителей. </a:t>
            </a:r>
            <a:r>
              <a:rPr lang="ru-RU" b="1" dirty="0"/>
              <a:t>На территории </a:t>
            </a:r>
            <a:r>
              <a:rPr lang="ru-RU" b="1" dirty="0" err="1"/>
              <a:t>Няндомского</a:t>
            </a:r>
            <a:r>
              <a:rPr lang="ru-RU" b="1" dirty="0"/>
              <a:t> </a:t>
            </a:r>
            <a:r>
              <a:rPr lang="ru-RU" b="1" dirty="0" smtClean="0"/>
              <a:t>муниципального округа  </a:t>
            </a:r>
            <a:r>
              <a:rPr lang="ru-RU" b="1" dirty="0"/>
              <a:t>успешно реализуется федеральный проект «Спорт – норма жизни» в рамках национального проекта «Демография». В рамках федерального проекта на территории </a:t>
            </a:r>
            <a:r>
              <a:rPr lang="ru-RU" b="1" dirty="0" err="1"/>
              <a:t>Няндомского</a:t>
            </a:r>
            <a:r>
              <a:rPr lang="ru-RU" b="1" dirty="0"/>
              <a:t> </a:t>
            </a:r>
            <a:r>
              <a:rPr lang="ru-RU" b="1" dirty="0" smtClean="0"/>
              <a:t>муниципального округа  </a:t>
            </a:r>
            <a:r>
              <a:rPr lang="ru-RU" b="1" dirty="0"/>
              <a:t>идет комплексная работа по развитию массового спорта, подготовке спортивного резерва, развитию сети спортивной инфраструктуры</a:t>
            </a:r>
            <a:r>
              <a:rPr lang="ru-RU" b="1" dirty="0" smtClean="0"/>
              <a:t>.</a:t>
            </a:r>
            <a:r>
              <a:rPr lang="ru-RU" b="1" dirty="0" smtClean="0">
                <a:highlight>
                  <a:srgbClr val="FFFF00"/>
                </a:highlight>
              </a:rPr>
              <a:t> </a:t>
            </a:r>
            <a:r>
              <a:rPr lang="ru-RU" b="1" dirty="0" smtClean="0"/>
              <a:t>Для </a:t>
            </a:r>
            <a:r>
              <a:rPr lang="ru-RU" b="1" dirty="0"/>
              <a:t>реализации Всероссийского физкультурно-спортивного комплекса «Готов к труду и обороне» обустроены на территории города Няндома три спортивных площадки.</a:t>
            </a:r>
          </a:p>
          <a:p>
            <a:pPr marL="0" indent="0" algn="just">
              <a:buNone/>
            </a:pPr>
            <a:r>
              <a:rPr lang="ru-RU" b="1" dirty="0"/>
              <a:t>Центром спортивной жизни </a:t>
            </a:r>
            <a:r>
              <a:rPr lang="ru-RU" b="1" dirty="0" smtClean="0"/>
              <a:t>округа является </a:t>
            </a:r>
            <a:r>
              <a:rPr lang="ru-RU" b="1" dirty="0"/>
              <a:t>городской парк. На его площадке проводятся практически все спортивно-массовые  и физкультурно-оздоровительные мероприятия для всех возрастных категорий населения. В городском парке создан спортивный кластер для занятий легкой атлетикой, волейболом, </a:t>
            </a:r>
            <a:r>
              <a:rPr lang="ru-RU" b="1" dirty="0" smtClean="0"/>
              <a:t>баскетболом, </a:t>
            </a:r>
            <a:r>
              <a:rPr lang="ru-RU" b="1" dirty="0"/>
              <a:t>лыжным </a:t>
            </a:r>
            <a:r>
              <a:rPr lang="ru-RU" b="1" dirty="0" smtClean="0"/>
              <a:t>спортом, создан стадион с искусственным покрытием, обустроена </a:t>
            </a:r>
            <a:r>
              <a:rPr lang="ru-RU" b="1" dirty="0" err="1" smtClean="0"/>
              <a:t>лыжеролерная</a:t>
            </a:r>
            <a:r>
              <a:rPr lang="ru-RU" b="1" dirty="0" smtClean="0"/>
              <a:t> трасса с освещением, волейбольная площадка, беговая дорожка. В 2023 году начато строительство физкультурно-оздоровительного комплекса. Продолжается развитие культурно-спортивного комплекса «</a:t>
            </a:r>
            <a:r>
              <a:rPr lang="ru-RU" b="1" dirty="0" err="1" smtClean="0"/>
              <a:t>Островичное</a:t>
            </a:r>
            <a:r>
              <a:rPr lang="ru-RU" b="1" dirty="0" smtClean="0"/>
              <a:t>», на территории которого </a:t>
            </a:r>
            <a:r>
              <a:rPr lang="ru-RU" b="1" dirty="0">
                <a:solidFill>
                  <a:srgbClr val="073E87"/>
                </a:solidFill>
              </a:rPr>
              <a:t>обустроена база </a:t>
            </a:r>
            <a:r>
              <a:rPr lang="ru-RU" b="1" dirty="0" smtClean="0">
                <a:solidFill>
                  <a:srgbClr val="073E87"/>
                </a:solidFill>
              </a:rPr>
              <a:t> и планируется создание современной </a:t>
            </a:r>
            <a:r>
              <a:rPr lang="ru-RU" b="1" dirty="0" smtClean="0"/>
              <a:t>лыжной трассы.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/>
              <a:t>Популярностью пользуются спортивные площадки в сельской местности, </a:t>
            </a:r>
            <a:r>
              <a:rPr lang="ru-RU" b="1" dirty="0" smtClean="0"/>
              <a:t>обустроены </a:t>
            </a:r>
            <a:r>
              <a:rPr lang="ru-RU" b="1" dirty="0"/>
              <a:t>универсальные спортивные площадки в поселке Шалакуша, пос. Заозерный, дер. </a:t>
            </a:r>
            <a:r>
              <a:rPr lang="ru-RU" b="1" dirty="0" err="1"/>
              <a:t>Петариха</a:t>
            </a:r>
            <a:r>
              <a:rPr lang="ru-RU" b="1" dirty="0"/>
              <a:t>, дер. </a:t>
            </a:r>
            <a:r>
              <a:rPr lang="ru-RU" b="1" dirty="0" err="1"/>
              <a:t>Волковская</a:t>
            </a:r>
            <a:r>
              <a:rPr lang="ru-RU" b="1" dirty="0"/>
              <a:t>.</a:t>
            </a:r>
          </a:p>
          <a:p>
            <a:pPr marL="0" indent="0" algn="just">
              <a:buNone/>
            </a:pPr>
            <a:r>
              <a:rPr lang="ru-RU" b="1" dirty="0"/>
              <a:t>В нашем </a:t>
            </a:r>
            <a:r>
              <a:rPr lang="ru-RU" b="1" dirty="0" smtClean="0"/>
              <a:t>округе </a:t>
            </a:r>
            <a:r>
              <a:rPr lang="ru-RU" b="1" dirty="0"/>
              <a:t>наблюдается тенденция роста занимающихся физической культурой  и спорту </a:t>
            </a:r>
            <a:r>
              <a:rPr lang="ru-RU" b="1" dirty="0" smtClean="0"/>
              <a:t>– в 2022 году их  доля  составляла 47,3 %. 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/>
              <a:t>Массовыми видами спорта на территории </a:t>
            </a:r>
            <a:r>
              <a:rPr lang="ru-RU" b="1" dirty="0" err="1"/>
              <a:t>Няндомского</a:t>
            </a:r>
            <a:r>
              <a:rPr lang="ru-RU" b="1" dirty="0"/>
              <a:t> </a:t>
            </a:r>
            <a:r>
              <a:rPr lang="ru-RU" b="1" dirty="0" smtClean="0"/>
              <a:t>муниципального округа </a:t>
            </a:r>
            <a:r>
              <a:rPr lang="ru-RU" b="1" dirty="0"/>
              <a:t>являются волейбол, лыжные гонки, настольный теннис, дзюдо, самбо, бокс, футбол. </a:t>
            </a:r>
          </a:p>
          <a:p>
            <a:pPr marL="0" indent="0" algn="just">
              <a:buNone/>
            </a:pPr>
            <a:r>
              <a:rPr lang="ru-RU" b="1" dirty="0" err="1"/>
              <a:t>Няндомские</a:t>
            </a:r>
            <a:r>
              <a:rPr lang="ru-RU" b="1" dirty="0"/>
              <a:t> спортсмены показывают блестящие результаты в межрайонных, областных и всероссийских соревнованиях.</a:t>
            </a:r>
          </a:p>
          <a:p>
            <a:pPr algn="just"/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/>
              <a:t>Спортивная жизнь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210" y="4797152"/>
            <a:ext cx="2820313" cy="1800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1" y="4698018"/>
            <a:ext cx="2491615" cy="18687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6134" y="4617560"/>
            <a:ext cx="2963107" cy="194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8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42729"/>
            <a:ext cx="8496944" cy="7535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Предложения для субъектов МСП и </a:t>
            </a:r>
            <a:r>
              <a:rPr lang="ru-RU" b="1" dirty="0" err="1"/>
              <a:t>самозанятых</a:t>
            </a:r>
            <a:r>
              <a:rPr lang="ru-RU" b="1" dirty="0"/>
              <a:t> граждан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Малое и среднее предпринимательство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2173732"/>
            <a:ext cx="49685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2"/>
                </a:solidFill>
              </a:rPr>
              <a:t>Имущественная поддержка</a:t>
            </a:r>
            <a:endParaRPr lang="ru-RU" dirty="0">
              <a:solidFill>
                <a:schemeClr val="tx2"/>
              </a:solidFill>
              <a:highlight>
                <a:srgbClr val="FFFF00"/>
              </a:highligh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718403"/>
            <a:ext cx="2550564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нежилое помещение: Архангельская область, г. Няндома, ул. Советская, д.50, пом.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1,год постройки здания 1989 г., площадь 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80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05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(стены и перегородки кирпичные, перекрытия железобетонные, полы </a:t>
            </a:r>
            <a:r>
              <a:rPr lang="ru-RU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дощачатые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отопление центральное, водоснабжение и канализация отсутствуют, электроосвещение скрытая проводка 220 В</a:t>
            </a:r>
            <a:r>
              <a:rPr 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  нежилое помещение: Архангельская область, г. Няндома,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мкр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-н Каргополь – 2, ул. Гагарина, д.11, пом. 2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, год постройки здания 1963 г. площадь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16,7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05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(стены и перегородки– кирпичные, перекрытия железобетонные, полы </a:t>
            </a:r>
            <a:r>
              <a:rPr lang="ru-RU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дощачатые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проемы оконные двойные </a:t>
            </a:r>
            <a:r>
              <a:rPr 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створные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отопление центральное, </a:t>
            </a:r>
            <a:r>
              <a:rPr 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водоснабжение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 канализация отсутствуют, электроосвещ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ение скрытая проводка 220 В)</a:t>
            </a:r>
          </a:p>
          <a:p>
            <a:endParaRPr lang="ru-RU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2737016" y="2752467"/>
            <a:ext cx="16979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 </a:t>
            </a: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Архангельская область, Няндомский район, п. Шалакуша,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ул.Заводская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5а, 1971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г.п.,площадь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162,3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dirty="0"/>
              <a:t>.</a:t>
            </a: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(фундамент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летночный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бетонный, стены кирпичные, кровля асбестоцементная, полы бетонные, проемы простые,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водоотведение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канализация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отсутствуют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84842" y="2820395"/>
            <a:ext cx="4759158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Сцена уличная -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40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2017 года постройки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ширина 6 метров, длина 9 метров, высота арочной конструкции 3,5 метра, покрытие крыши –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металлопрофиль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Адрес - Архангельская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область, Няндомский район, деревня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Макаровская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ул. Набережная, центральная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площадь.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торговый павильон – металлический каркас с крышей из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металлопрофиля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2018 года постройки. Установлен и закреплен на бетонированной площадке.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 - Архангельская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область, Няндомский район, деревня 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Мальшинская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ул. Центральная рядом с домом 13 год постройки 01.01.2018 г.</a:t>
            </a:r>
          </a:p>
          <a:p>
            <a:pPr algn="just"/>
            <a:r>
              <a:rPr lang="ru-RU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площадки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- Архангельская область, Няндомский район, деревня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Макаровская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16 м юго- восточнее д.7 по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ул.Набережная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площадь 1051кв.м;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- Архангельская область, Няндомский район, деревня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Макаровская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24 м юго- восточнее д. 10 по ул. Набережная, площадь 947кв.м</a:t>
            </a:r>
          </a:p>
        </p:txBody>
      </p:sp>
    </p:spTree>
    <p:extLst>
      <p:ext uri="{BB962C8B-B14F-4D97-AF65-F5344CB8AC3E}">
        <p14:creationId xmlns:p14="http://schemas.microsoft.com/office/powerpoint/2010/main" xmlns="" val="252329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72A23071-3639-401F-89A8-1187E9A447CC}"/>
              </a:ext>
            </a:extLst>
          </p:cNvPr>
          <p:cNvSpPr/>
          <p:nvPr/>
        </p:nvSpPr>
        <p:spPr>
          <a:xfrm>
            <a:off x="1785918" y="2412301"/>
            <a:ext cx="5824329" cy="333756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1" name="Picture 1" descr="\\192.168.1.2\документы\photo_2021-07-27_11-14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143248"/>
            <a:ext cx="2330786" cy="16367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Преимущества работы с органами местного самоуправления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4B56A827-88F3-435A-88BA-26BBD0165452}"/>
              </a:ext>
            </a:extLst>
          </p:cNvPr>
          <p:cNvSpPr/>
          <p:nvPr/>
        </p:nvSpPr>
        <p:spPr>
          <a:xfrm>
            <a:off x="3803684" y="1701479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68FF98B9-1492-4DD1-AC5A-FC98A0D1AC93}"/>
              </a:ext>
            </a:extLst>
          </p:cNvPr>
          <p:cNvSpPr/>
          <p:nvPr/>
        </p:nvSpPr>
        <p:spPr>
          <a:xfrm>
            <a:off x="6025410" y="2485674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21712719-D010-4112-8E60-88880F7A0223}"/>
              </a:ext>
            </a:extLst>
          </p:cNvPr>
          <p:cNvSpPr/>
          <p:nvPr/>
        </p:nvSpPr>
        <p:spPr>
          <a:xfrm>
            <a:off x="2610327" y="4759746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753BB930-D497-45D2-A057-29DADC1030B6}"/>
              </a:ext>
            </a:extLst>
          </p:cNvPr>
          <p:cNvSpPr/>
          <p:nvPr/>
        </p:nvSpPr>
        <p:spPr>
          <a:xfrm>
            <a:off x="5136190" y="4644452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9A29A06-C023-4331-96C7-1B1FEF00558B}"/>
              </a:ext>
            </a:extLst>
          </p:cNvPr>
          <p:cNvSpPr txBox="1"/>
          <p:nvPr/>
        </p:nvSpPr>
        <p:spPr>
          <a:xfrm>
            <a:off x="3818859" y="2119914"/>
            <a:ext cx="1615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Льготная ставка</a:t>
            </a:r>
          </a:p>
          <a:p>
            <a:pPr algn="ctr"/>
            <a:r>
              <a:rPr lang="ru-RU" sz="1600" dirty="0"/>
              <a:t>арендной платы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9A9FD2C-EC3C-4C20-BC66-BA8B01231857}"/>
              </a:ext>
            </a:extLst>
          </p:cNvPr>
          <p:cNvSpPr txBox="1"/>
          <p:nvPr/>
        </p:nvSpPr>
        <p:spPr>
          <a:xfrm>
            <a:off x="6000760" y="2928934"/>
            <a:ext cx="1672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Без посредников</a:t>
            </a:r>
          </a:p>
          <a:p>
            <a:pPr algn="ctr"/>
            <a:r>
              <a:rPr lang="ru-RU" sz="1600" dirty="0"/>
              <a:t>напрямую у</a:t>
            </a:r>
          </a:p>
          <a:p>
            <a:pPr algn="ctr"/>
            <a:r>
              <a:rPr lang="ru-RU" sz="1600" dirty="0"/>
              <a:t>собственника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88C16AA-E5BC-4F78-932C-AE0F5FE11CF6}"/>
              </a:ext>
            </a:extLst>
          </p:cNvPr>
          <p:cNvSpPr txBox="1"/>
          <p:nvPr/>
        </p:nvSpPr>
        <p:spPr>
          <a:xfrm>
            <a:off x="5177942" y="4865194"/>
            <a:ext cx="15465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Торги только</a:t>
            </a:r>
          </a:p>
          <a:p>
            <a:pPr algn="ctr"/>
            <a:r>
              <a:rPr lang="ru-RU" sz="1600" dirty="0"/>
              <a:t>среди</a:t>
            </a:r>
          </a:p>
          <a:p>
            <a:pPr algn="ctr"/>
            <a:r>
              <a:rPr lang="ru-RU" sz="1600" dirty="0"/>
              <a:t>Субъектов МСП</a:t>
            </a:r>
          </a:p>
          <a:p>
            <a:pPr algn="ctr"/>
            <a:r>
              <a:rPr lang="ru-RU" sz="1600" dirty="0"/>
              <a:t>и самозанятых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1F9B28C-0BDA-4C19-BFE2-E5789C78A3E1}"/>
              </a:ext>
            </a:extLst>
          </p:cNvPr>
          <p:cNvSpPr txBox="1"/>
          <p:nvPr/>
        </p:nvSpPr>
        <p:spPr>
          <a:xfrm>
            <a:off x="2735511" y="5147193"/>
            <a:ext cx="1378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Аренда на</a:t>
            </a:r>
          </a:p>
          <a:p>
            <a:pPr algn="ctr"/>
            <a:r>
              <a:rPr lang="ru-RU" sz="1600" dirty="0"/>
              <a:t>длительный</a:t>
            </a:r>
          </a:p>
          <a:p>
            <a:pPr algn="ctr"/>
            <a:r>
              <a:rPr lang="ru-RU" sz="1600" dirty="0"/>
              <a:t>срок (от 5лет)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2C66823A-8CBF-4EA2-B92B-47831DAA8F5B}"/>
              </a:ext>
            </a:extLst>
          </p:cNvPr>
          <p:cNvSpPr/>
          <p:nvPr/>
        </p:nvSpPr>
        <p:spPr>
          <a:xfrm>
            <a:off x="1357290" y="2571744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27A673B-4E99-4743-B026-E2689E965C08}"/>
              </a:ext>
            </a:extLst>
          </p:cNvPr>
          <p:cNvSpPr txBox="1"/>
          <p:nvPr/>
        </p:nvSpPr>
        <p:spPr>
          <a:xfrm>
            <a:off x="1357290" y="3143248"/>
            <a:ext cx="1553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Фиксированная</a:t>
            </a:r>
          </a:p>
          <a:p>
            <a:pPr algn="ctr"/>
            <a:r>
              <a:rPr lang="ru-RU" sz="1600" dirty="0"/>
              <a:t>цена договора</a:t>
            </a:r>
          </a:p>
        </p:txBody>
      </p:sp>
    </p:spTree>
    <p:extLst>
      <p:ext uri="{BB962C8B-B14F-4D97-AF65-F5344CB8AC3E}">
        <p14:creationId xmlns:p14="http://schemas.microsoft.com/office/powerpoint/2010/main" xmlns="" val="41990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Порядок оказания имущественной поддержки</a:t>
            </a: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8712968" cy="464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9181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16832"/>
            <a:ext cx="8568952" cy="515719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Координационный Совет по малому и среднему предпринимательству при администрации Няндомского муниципального района Архангельской области №36-ПА от 15.02.2022.</a:t>
            </a:r>
            <a:endParaRPr lang="ru-RU" dirty="0">
              <a:highlight>
                <a:srgbClr val="FFFF00"/>
              </a:highlight>
            </a:endParaRPr>
          </a:p>
          <a:p>
            <a:pPr algn="just"/>
            <a:r>
              <a:rPr lang="ru-RU" dirty="0"/>
              <a:t>Регламент сопровождения инвестиционных проектов, реализуемых и (или) планируемых к реализации на территории Няндомского муниципального района Архангельской области  №37-ПА от 15.02.2022.</a:t>
            </a:r>
          </a:p>
          <a:p>
            <a:pPr algn="just"/>
            <a:r>
              <a:rPr lang="ru-RU" dirty="0"/>
              <a:t>Порядок работы с обращениями инвесторов по каналу прямой и  обратной связи на территории Няндомского муниципального района Архангельской области  №38-ПА от 15.02.2022.</a:t>
            </a:r>
          </a:p>
          <a:p>
            <a:pPr algn="just"/>
            <a:r>
              <a:rPr lang="ru-RU" dirty="0" smtClean="0"/>
              <a:t>Об утверждении плана администрации Няндомского района Архангельской области по реализации плана мероприятий («дорожной карты») по содействию развитию конкуренции в Архангельской области на 2022-2025 годы №54-РА от 25.02.2022г.</a:t>
            </a:r>
          </a:p>
          <a:p>
            <a:pPr algn="just"/>
            <a:r>
              <a:rPr lang="ru-RU" dirty="0" smtClean="0"/>
              <a:t>Состав </a:t>
            </a:r>
            <a:r>
              <a:rPr lang="ru-RU" dirty="0"/>
              <a:t>и </a:t>
            </a:r>
            <a:r>
              <a:rPr lang="ru-RU" dirty="0" smtClean="0"/>
              <a:t>порядок </a:t>
            </a:r>
            <a:r>
              <a:rPr lang="ru-RU" dirty="0"/>
              <a:t>деятельности инвестиционной рабочей группы администрации Няндомского муниципального района Архангельской </a:t>
            </a:r>
            <a:r>
              <a:rPr lang="ru-RU" dirty="0" smtClean="0"/>
              <a:t>области №40-ПА от 15.02.2022</a:t>
            </a:r>
          </a:p>
          <a:p>
            <a:pPr marL="0" indent="0" algn="just">
              <a:buNone/>
            </a:pPr>
            <a:endParaRPr lang="ru-RU" dirty="0" smtClean="0"/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064896" cy="157850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акты, регулирующие инвестиционную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81828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/>
          <a:lstStyle/>
          <a:p>
            <a:r>
              <a:rPr lang="ru-RU" dirty="0"/>
              <a:t>Общие сведения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642250"/>
            <a:ext cx="3888432" cy="1224136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 err="1"/>
              <a:t>Няндомский</a:t>
            </a:r>
            <a:r>
              <a:rPr lang="ru-RU" dirty="0"/>
              <a:t> </a:t>
            </a:r>
            <a:r>
              <a:rPr lang="ru-RU" dirty="0" smtClean="0"/>
              <a:t> муниципальный округ граничит</a:t>
            </a:r>
            <a:r>
              <a:rPr lang="ru-RU" dirty="0"/>
              <a:t>:</a:t>
            </a:r>
          </a:p>
          <a:p>
            <a:pPr marL="342900" lvl="0" indent="-342900" algn="just">
              <a:buClr>
                <a:srgbClr val="31B6FD"/>
              </a:buClr>
              <a:buFontTx/>
              <a:buChar char="-"/>
            </a:pPr>
            <a:r>
              <a:rPr lang="ru-RU" dirty="0"/>
              <a:t>на северо-западе с </a:t>
            </a:r>
            <a:r>
              <a:rPr lang="ru-RU" dirty="0" err="1"/>
              <a:t>Плесецким</a:t>
            </a:r>
            <a:r>
              <a:rPr lang="ru-RU" dirty="0"/>
              <a:t> </a:t>
            </a:r>
            <a:r>
              <a:rPr lang="ru-RU" dirty="0">
                <a:solidFill>
                  <a:srgbClr val="073E87"/>
                </a:solidFill>
              </a:rPr>
              <a:t>муниципальным округом </a:t>
            </a:r>
          </a:p>
          <a:p>
            <a:pPr marL="342900" indent="-342900" algn="just">
              <a:buFontTx/>
              <a:buChar char="-"/>
            </a:pPr>
            <a:r>
              <a:rPr lang="ru-RU" dirty="0" smtClean="0"/>
              <a:t>на </a:t>
            </a:r>
            <a:r>
              <a:rPr lang="ru-RU" dirty="0"/>
              <a:t>юге с </a:t>
            </a:r>
            <a:r>
              <a:rPr lang="ru-RU" dirty="0" err="1"/>
              <a:t>Коношским</a:t>
            </a:r>
            <a:r>
              <a:rPr lang="ru-RU" dirty="0"/>
              <a:t> районом</a:t>
            </a:r>
          </a:p>
          <a:p>
            <a:pPr marL="342900" indent="-342900" algn="just">
              <a:buFontTx/>
              <a:buChar char="-"/>
            </a:pPr>
            <a:r>
              <a:rPr lang="ru-RU" dirty="0"/>
              <a:t>на западе с </a:t>
            </a:r>
            <a:r>
              <a:rPr lang="ru-RU" dirty="0" err="1"/>
              <a:t>Каргопольским</a:t>
            </a:r>
            <a:r>
              <a:rPr lang="ru-RU" dirty="0"/>
              <a:t> </a:t>
            </a:r>
            <a:r>
              <a:rPr lang="ru-RU" dirty="0" smtClean="0"/>
              <a:t>муниципальным округом </a:t>
            </a:r>
            <a:endParaRPr lang="ru-RU" dirty="0"/>
          </a:p>
          <a:p>
            <a:pPr marL="342900" indent="-342900" algn="just">
              <a:buFontTx/>
              <a:buChar char="-"/>
            </a:pPr>
            <a:r>
              <a:rPr lang="ru-RU" dirty="0"/>
              <a:t>на востоке </a:t>
            </a:r>
            <a:r>
              <a:rPr lang="ru-RU" dirty="0" smtClean="0"/>
              <a:t>с Вельским </a:t>
            </a:r>
            <a:r>
              <a:rPr lang="ru-RU" dirty="0"/>
              <a:t>районом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07504" y="1772816"/>
            <a:ext cx="3822192" cy="161498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/>
              <a:t>Административным центром </a:t>
            </a:r>
            <a:r>
              <a:rPr lang="ru-RU" dirty="0" smtClean="0"/>
              <a:t>округа </a:t>
            </a:r>
            <a:r>
              <a:rPr lang="ru-RU" dirty="0"/>
              <a:t>является город Няндома, расположенный в юго-западной части </a:t>
            </a:r>
            <a:r>
              <a:rPr lang="ru-RU" dirty="0" smtClean="0"/>
              <a:t>округа </a:t>
            </a:r>
            <a:r>
              <a:rPr lang="ru-RU" dirty="0"/>
              <a:t>на линии железной дороги Москва-Архангельск, на расстоянии от Архангельска 342 км, до Москвы 790 км, крупный железнодорожный узел. Город связан автодорогами с соседними районами.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07504" y="5157192"/>
            <a:ext cx="3528392" cy="122413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err="1"/>
              <a:t>Няндомский</a:t>
            </a:r>
            <a:r>
              <a:rPr lang="ru-RU" dirty="0"/>
              <a:t> </a:t>
            </a:r>
            <a:r>
              <a:rPr lang="ru-RU" dirty="0" smtClean="0"/>
              <a:t>муниципальный округ называют </a:t>
            </a:r>
            <a:r>
              <a:rPr lang="ru-RU" dirty="0"/>
              <a:t>озёрным краем, потому что на его территории расположено 72 озера, разнообразных по происхождению и по площади и 69 речек.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320480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500" dirty="0"/>
              <a:t>Состав Няндомского  муниципального </a:t>
            </a:r>
            <a:r>
              <a:rPr lang="ru-RU" sz="1500" dirty="0" smtClean="0"/>
              <a:t>округа </a:t>
            </a:r>
            <a:endParaRPr lang="ru-RU" sz="1500" dirty="0"/>
          </a:p>
          <a:p>
            <a:pPr marL="0" indent="0">
              <a:buNone/>
            </a:pPr>
            <a:r>
              <a:rPr lang="ru-RU" sz="1500" dirty="0"/>
              <a:t>на </a:t>
            </a:r>
            <a:r>
              <a:rPr lang="ru-RU" sz="1500" dirty="0" smtClean="0"/>
              <a:t>01.01.2023 </a:t>
            </a:r>
            <a:r>
              <a:rPr lang="ru-RU" sz="1500" dirty="0"/>
              <a:t>г.:</a:t>
            </a:r>
          </a:p>
          <a:p>
            <a:pPr marL="0" indent="0">
              <a:buNone/>
            </a:pPr>
            <a:r>
              <a:rPr lang="ru-RU" sz="1500" dirty="0"/>
              <a:t>- </a:t>
            </a:r>
            <a:r>
              <a:rPr lang="ru-RU" sz="1500" dirty="0" smtClean="0"/>
              <a:t>Город Няндома– 18146 </a:t>
            </a:r>
            <a:r>
              <a:rPr lang="ru-RU" sz="1500" dirty="0"/>
              <a:t>чел.;</a:t>
            </a:r>
          </a:p>
          <a:p>
            <a:pPr marL="0" indent="0">
              <a:buNone/>
            </a:pPr>
            <a:r>
              <a:rPr lang="ru-RU" sz="1500" dirty="0" smtClean="0"/>
              <a:t>- 156 сельских населенных пунктов </a:t>
            </a:r>
            <a:r>
              <a:rPr lang="ru-RU" sz="1500" dirty="0"/>
              <a:t>– </a:t>
            </a:r>
            <a:r>
              <a:rPr lang="ru-RU" sz="1500" dirty="0" smtClean="0"/>
              <a:t>4743 </a:t>
            </a:r>
            <a:r>
              <a:rPr lang="ru-RU" sz="1500" dirty="0"/>
              <a:t>чел</a:t>
            </a:r>
            <a:r>
              <a:rPr lang="ru-RU" sz="1500" dirty="0" smtClean="0"/>
              <a:t>.</a:t>
            </a:r>
          </a:p>
          <a:p>
            <a:pPr marL="0" indent="0">
              <a:buNone/>
            </a:pPr>
            <a:endParaRPr lang="ru-RU" sz="15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6478" y="3063322"/>
            <a:ext cx="4846002" cy="3615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45120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Контактная информация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916832"/>
            <a:ext cx="4831449" cy="3447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Ведерников Александр Геннадьевич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заместитель главы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Няндомского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Архангельской области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 164200 Архангельская область,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Няндома, ул. 60 лет Октября, д.13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приемной – (81838)6-18-59</a:t>
            </a:r>
          </a:p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amo@nyan-doma.ru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04048" y="3429000"/>
            <a:ext cx="4117137" cy="2799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Канал прямой связи:</a:t>
            </a:r>
          </a:p>
          <a:p>
            <a:pPr marL="0" indent="0">
              <a:buNone/>
            </a:pP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Пулым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Валерия Сергеевна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Заведующая отделом экономики администрации Няндомского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Архангельской области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(81838)6-27-89</a:t>
            </a:r>
          </a:p>
          <a:p>
            <a:pPr marL="0" indent="0" algn="just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neko@nyan-doma.ru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028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Транспорт и связь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84784"/>
            <a:ext cx="8640960" cy="71121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dirty="0"/>
              <a:t>На территории </a:t>
            </a:r>
            <a:r>
              <a:rPr lang="ru-RU" sz="2200" dirty="0" err="1"/>
              <a:t>Няндомского</a:t>
            </a:r>
            <a:r>
              <a:rPr lang="ru-RU" sz="2200" dirty="0"/>
              <a:t> </a:t>
            </a:r>
            <a:r>
              <a:rPr lang="ru-RU" sz="2200" dirty="0" smtClean="0"/>
              <a:t>муниципального округа  </a:t>
            </a:r>
            <a:r>
              <a:rPr lang="ru-RU" sz="2200" dirty="0"/>
              <a:t>5 операторов сотовой связи: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51520" y="3190712"/>
            <a:ext cx="8784976" cy="175045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- Федеральная  железнодорожная  магистраль : Москва-Архангельск </a:t>
            </a:r>
          </a:p>
          <a:p>
            <a:pPr marL="0" indent="0" algn="just">
              <a:buNone/>
            </a:pPr>
            <a:r>
              <a:rPr lang="ru-RU" dirty="0"/>
              <a:t>- Участки автомобильных дорог регионального значения : Долматово-Няндома-Каргополь-Пудож и Няндома-Коноша-Вожега</a:t>
            </a:r>
          </a:p>
          <a:p>
            <a:pPr marL="0" indent="0" algn="just">
              <a:buNone/>
            </a:pPr>
            <a:r>
              <a:rPr lang="ru-RU" dirty="0"/>
              <a:t>- Сеть автомобильных дорог местного значения.</a:t>
            </a:r>
          </a:p>
          <a:p>
            <a:pPr marL="0" indent="0" algn="just">
              <a:buNone/>
            </a:pPr>
            <a:r>
              <a:rPr lang="ru-RU" dirty="0"/>
              <a:t>- Общественный автомобильный транспорт (пассажироперевозки)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70" y="2196001"/>
            <a:ext cx="4828362" cy="10134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4941168"/>
            <a:ext cx="3291858" cy="18516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4941168"/>
            <a:ext cx="3312368" cy="185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434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106002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социально-экономического развития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568952" cy="45365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на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01.01.2022г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23269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на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01.01.2023г.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22889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</a:p>
          <a:p>
            <a:pPr algn="just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в основной капитал за счет всех источников финансирования: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483,48 млн. руб.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590,45 млн. руб.</a:t>
            </a:r>
          </a:p>
          <a:p>
            <a:pPr algn="just"/>
            <a:r>
              <a:rPr lang="ru-RU" sz="17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отгруженных товаров собственного производства, выполненных работ и услуг собственными силами обрабатывающих производств: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667,2 млн. руб.,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708,04 </a:t>
            </a:r>
            <a:r>
              <a:rPr lang="ru-RU" sz="17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17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Продукция сельского хозяйства в хозяйствах всех территорий: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414,6 млн. руб.,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422 млн. руб.</a:t>
            </a:r>
          </a:p>
          <a:p>
            <a:pPr algn="just"/>
            <a:endParaRPr lang="ru-RU" sz="1800" dirty="0"/>
          </a:p>
          <a:p>
            <a:r>
              <a:rPr lang="ru-RU" sz="1400" dirty="0"/>
              <a:t>                                                                               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8304" y="4802992"/>
            <a:ext cx="14712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6485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88741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социально-экономического развития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96944" cy="4320480"/>
          </a:xfrm>
        </p:spPr>
        <p:txBody>
          <a:bodyPr>
            <a:normAutofit/>
          </a:bodyPr>
          <a:lstStyle/>
          <a:p>
            <a:pPr algn="l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 розничной торговли: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1669,19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1966,7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 </a:t>
            </a:r>
          </a:p>
          <a:p>
            <a:pPr algn="l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выполненных работ по виду деятельности «строительство»: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889,9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884,6млн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руб.</a:t>
            </a:r>
          </a:p>
          <a:p>
            <a:pPr algn="l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 в действие жилых домов (общая площадь):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2671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 м.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2545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 м.</a:t>
            </a:r>
          </a:p>
          <a:p>
            <a:pPr algn="l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заработная плата одного работника (без субъектов малого предпринимательства):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53978, 4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60720, 28 руб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sz="18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8304" y="4748704"/>
            <a:ext cx="1530974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4783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показатели социально-экономического развития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17760" y="2044540"/>
            <a:ext cx="4542272" cy="4797152"/>
          </a:xfrm>
        </p:spPr>
        <p:txBody>
          <a:bodyPr>
            <a:noAutofit/>
          </a:bodyPr>
          <a:lstStyle/>
          <a:p>
            <a:pPr marL="0" lvl="0" indent="0">
              <a:buClr>
                <a:srgbClr val="31B6FD"/>
              </a:buClr>
              <a:buNone/>
            </a:pPr>
            <a:r>
              <a:rPr lang="ru-RU" sz="1400" b="1" dirty="0" smtClean="0">
                <a:solidFill>
                  <a:srgbClr val="073E87"/>
                </a:solidFill>
              </a:rPr>
              <a:t>           В 2021 -2022 годы :</a:t>
            </a:r>
          </a:p>
          <a:p>
            <a:pPr marL="457200" lvl="0" indent="457200" algn="just">
              <a:lnSpc>
                <a:spcPct val="110000"/>
              </a:lnSpc>
              <a:buClr>
                <a:srgbClr val="31B6FD"/>
              </a:buClr>
            </a:pP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- сдан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в эксплуатацию детский сад на 60 мест в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г.Няндома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;</a:t>
            </a:r>
          </a:p>
          <a:p>
            <a:pPr marL="457200" lvl="0" indent="457200" algn="just">
              <a:lnSpc>
                <a:spcPct val="110000"/>
              </a:lnSpc>
              <a:buClr>
                <a:srgbClr val="31B6FD"/>
              </a:buClr>
            </a:pP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построена и сдана в эксплуатацию  средняя общеобразовательная школа на 352 учащихся с интернатом на 80 мест в пос. Шалакуша;</a:t>
            </a:r>
            <a:endParaRPr lang="ru-RU" sz="1100" dirty="0" smtClean="0">
              <a:solidFill>
                <a:schemeClr val="accent1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0" lvl="0" indent="457200" algn="just">
              <a:lnSpc>
                <a:spcPct val="110000"/>
              </a:lnSpc>
              <a:buClr>
                <a:srgbClr val="31B6FD"/>
              </a:buClr>
            </a:pP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реализован проект «Достопримечательное место «Комплекс первоначальных построек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Вологодской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Архангельской линии Северной железной дороги. Станция Няндома»;</a:t>
            </a:r>
          </a:p>
          <a:p>
            <a:pPr marL="457200" indent="457200" algn="just">
              <a:lnSpc>
                <a:spcPct val="110000"/>
              </a:lnSpc>
              <a:spcAft>
                <a:spcPts val="0"/>
              </a:spcAft>
            </a:pP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 сдан фельдшерско-акушерский пункт в дер.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Гридино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 ;</a:t>
            </a:r>
          </a:p>
          <a:p>
            <a:pPr marL="457200" indent="457200" algn="just">
              <a:lnSpc>
                <a:spcPct val="110000"/>
              </a:lnSpc>
              <a:spcAft>
                <a:spcPts val="0"/>
              </a:spcAft>
            </a:pP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проведен капитальный ремонт   здания МБОУ «Средняя школа № 7», 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одного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спортивного комплекса в дер.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Петариха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трех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спортзалов МБОУ, расположенных в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г.Няндома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здания интерната МБОУ «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Мошинская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средняя школа»;</a:t>
            </a:r>
          </a:p>
          <a:p>
            <a:pPr marL="457200" indent="457200" algn="just">
              <a:lnSpc>
                <a:spcPct val="110000"/>
              </a:lnSpc>
              <a:spcAft>
                <a:spcPts val="0"/>
              </a:spcAft>
            </a:pP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созданы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модельные библиотеки  на базе библиотек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мкр-на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Каргополь-2 г. Няндома и д.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Корехино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 marL="457200" indent="457200" algn="just">
              <a:lnSpc>
                <a:spcPct val="110000"/>
              </a:lnSpc>
              <a:spcAft>
                <a:spcPts val="0"/>
              </a:spcAft>
            </a:pP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- выполнено строительство автомобильной дороги: Подъезд к дер. 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Петариха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 от автомобильной дороги "Подъезд к дер.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Макаровская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«;</a:t>
            </a:r>
          </a:p>
          <a:p>
            <a:pPr marL="457200" indent="457200" algn="just">
              <a:lnSpc>
                <a:spcPct val="110000"/>
              </a:lnSpc>
              <a:spcAft>
                <a:spcPts val="0"/>
              </a:spcAft>
            </a:pP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̶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проведено обустройство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двенадцати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участков ИЖС в д.Бор объектами инженерной инфраструктуры.</a:t>
            </a: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1200" dirty="0">
                <a:latin typeface="Calibri"/>
                <a:ea typeface="Calibri"/>
                <a:cs typeface="Times New Roman"/>
              </a:rPr>
              <a:t>	</a:t>
            </a:r>
            <a:endParaRPr lang="ru-RU" sz="1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850396" y="2071678"/>
            <a:ext cx="4079322" cy="444799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500" b="1" dirty="0" smtClean="0"/>
              <a:t>        В 2023  году </a:t>
            </a:r>
            <a:r>
              <a:rPr lang="ru-RU" sz="1500" b="1" dirty="0"/>
              <a:t>:</a:t>
            </a:r>
          </a:p>
          <a:p>
            <a:pPr lvl="0" algn="just">
              <a:lnSpc>
                <a:spcPct val="110000"/>
              </a:lnSpc>
              <a:buClr>
                <a:srgbClr val="31B6FD"/>
              </a:buClr>
            </a:pP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Построены 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и сданы в эксплуатацию линейные объекты уличного освещения в ПНП: </a:t>
            </a:r>
            <a:endParaRPr lang="ru-RU" sz="1300" dirty="0" smtClean="0">
              <a:solidFill>
                <a:srgbClr val="073E87"/>
              </a:solidFill>
              <a:latin typeface="Times New Roman"/>
              <a:ea typeface="Calibri"/>
              <a:cs typeface="Times New Roman"/>
            </a:endParaRPr>
          </a:p>
          <a:p>
            <a:pPr lvl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         дер.Андреевская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ж/д ст. </a:t>
            </a:r>
            <a:r>
              <a:rPr lang="ru-RU" sz="1300" dirty="0" err="1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Полоха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жд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/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ст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:  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Бурачиха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Зеленый,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Шестиозерский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 дер.Наволок,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д.Село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д.Горка </a:t>
            </a:r>
            <a:r>
              <a:rPr lang="ru-RU" sz="1300" dirty="0" err="1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Дуплева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пос.Заозерный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дер.Погост, 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д.Кипровская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                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д.Гавриловская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д.Бряшниха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д.Грудиха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д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Анташиха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   пос.Шалакуша;</a:t>
            </a:r>
            <a:endParaRPr lang="ru-RU" sz="1300" dirty="0">
              <a:solidFill>
                <a:srgbClr val="073E87"/>
              </a:solidFill>
              <a:latin typeface="Calibri"/>
              <a:ea typeface="Calibri"/>
              <a:cs typeface="Times New Roman"/>
            </a:endParaRPr>
          </a:p>
          <a:p>
            <a:pPr lvl="0" indent="450215" algn="just">
              <a:lnSpc>
                <a:spcPct val="110000"/>
              </a:lnSpc>
              <a:buClr>
                <a:srgbClr val="31B6FD"/>
              </a:buClr>
            </a:pPr>
            <a:r>
              <a:rPr lang="ru-RU" sz="13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сданы </a:t>
            </a:r>
            <a:r>
              <a:rPr lang="ru-RU" sz="1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1300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г.Няндома</a:t>
            </a:r>
            <a:r>
              <a:rPr lang="ru-RU" sz="13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3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 МКД (общая площадь зданий 11808,65 кв.м</a:t>
            </a:r>
            <a:r>
              <a:rPr lang="ru-RU" sz="13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);</a:t>
            </a:r>
            <a:endParaRPr lang="ru-RU" sz="13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457200" lvl="0" indent="457200" algn="just">
              <a:lnSpc>
                <a:spcPct val="110000"/>
              </a:lnSpc>
              <a:buClr>
                <a:srgbClr val="31B6FD"/>
              </a:buClr>
            </a:pP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начато 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</a:rPr>
              <a:t>в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г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.  Няндома 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</a:rPr>
              <a:t>строительство школы на 320 мест  и строительство спортивного комплекса с универсальным игровым залом в городском парке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;</a:t>
            </a:r>
            <a:endParaRPr lang="ru-RU" sz="1300" dirty="0">
              <a:solidFill>
                <a:srgbClr val="073E87"/>
              </a:solidFill>
              <a:latin typeface="Times New Roman"/>
              <a:ea typeface="Calibri"/>
            </a:endParaRPr>
          </a:p>
          <a:p>
            <a:pPr marL="457200" lvl="0" indent="457200" algn="just">
              <a:lnSpc>
                <a:spcPct val="110000"/>
              </a:lnSpc>
              <a:buClr>
                <a:srgbClr val="31B6FD"/>
              </a:buClr>
            </a:pP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начато 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</a:rPr>
              <a:t>строительство газопровода-отвода и ГРС Няндома и газопровода межпоселковый от ГРС «Няндома» до г. Няндома и микрорайона Каргополь-2 г. Няндома, который обеспечит природным газом две самые крупные котельные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в 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</a:rPr>
              <a:t>г.Няндома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;</a:t>
            </a:r>
            <a:endParaRPr lang="ru-RU" sz="1300" dirty="0" smtClean="0">
              <a:solidFill>
                <a:srgbClr val="073E87"/>
              </a:solidFill>
              <a:latin typeface="Times New Roman"/>
              <a:ea typeface="Calibri"/>
            </a:endParaRPr>
          </a:p>
          <a:p>
            <a:pPr marL="457200" lvl="0" indent="457200" algn="just">
              <a:lnSpc>
                <a:spcPct val="110000"/>
              </a:lnSpc>
              <a:buClr>
                <a:srgbClr val="31B6FD"/>
              </a:buClr>
            </a:pP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капитально отремонтированы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четыре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здания учреждений культуры и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одно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дополнительного образования;</a:t>
            </a:r>
          </a:p>
          <a:p>
            <a:pPr marL="457200" lvl="0" indent="457200" algn="just">
              <a:lnSpc>
                <a:spcPct val="110000"/>
              </a:lnSpc>
              <a:buClr>
                <a:srgbClr val="31B6FD"/>
              </a:buClr>
            </a:pPr>
            <a:r>
              <a:rPr lang="ru-RU" sz="1300" dirty="0" smtClean="0">
                <a:solidFill>
                  <a:srgbClr val="073E87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ведутся 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</a:rPr>
              <a:t>работы по капитальному ремонту зданий ГБУЗ АО «Няндомская ЦРБ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»;</a:t>
            </a:r>
            <a:endParaRPr lang="ru-RU" sz="1300" dirty="0">
              <a:solidFill>
                <a:srgbClr val="073E87"/>
              </a:solidFill>
              <a:latin typeface="Times New Roman"/>
              <a:ea typeface="Calibri"/>
            </a:endParaRPr>
          </a:p>
          <a:p>
            <a:pPr marL="457200" lvl="0" indent="457200" algn="just">
              <a:lnSpc>
                <a:spcPct val="110000"/>
              </a:lnSpc>
              <a:buClr>
                <a:srgbClr val="31B6FD"/>
              </a:buClr>
            </a:pP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ведутся </a:t>
            </a:r>
            <a:r>
              <a:rPr lang="ru-RU" sz="1300" dirty="0">
                <a:solidFill>
                  <a:srgbClr val="073E87"/>
                </a:solidFill>
                <a:latin typeface="Times New Roman"/>
                <a:ea typeface="Calibri"/>
              </a:rPr>
              <a:t>работы по реконструкции объектов теплоснабжения </a:t>
            </a:r>
            <a:r>
              <a:rPr lang="ru-RU" sz="1300" dirty="0" smtClean="0">
                <a:solidFill>
                  <a:srgbClr val="073E87"/>
                </a:solidFill>
                <a:latin typeface="Times New Roman"/>
                <a:ea typeface="Calibri"/>
              </a:rPr>
              <a:t>в </a:t>
            </a:r>
            <a:r>
              <a:rPr lang="ru-RU" sz="1300" dirty="0" err="1" smtClean="0">
                <a:solidFill>
                  <a:srgbClr val="073E87"/>
                </a:solidFill>
                <a:latin typeface="Times New Roman"/>
                <a:ea typeface="Calibri"/>
              </a:rPr>
              <a:t>г.Нядома</a:t>
            </a:r>
            <a:endParaRPr lang="ru-RU" sz="1300" dirty="0">
              <a:solidFill>
                <a:srgbClr val="073E87"/>
              </a:solidFill>
              <a:latin typeface="Times New Roman"/>
              <a:ea typeface="Calibri"/>
            </a:endParaRPr>
          </a:p>
          <a:p>
            <a:pPr marL="457200" lvl="0" indent="457200" algn="just">
              <a:lnSpc>
                <a:spcPct val="110000"/>
              </a:lnSpc>
              <a:buClr>
                <a:srgbClr val="31B6FD"/>
              </a:buClr>
            </a:pPr>
            <a:endParaRPr lang="ru-RU" sz="900" dirty="0">
              <a:solidFill>
                <a:srgbClr val="073E87"/>
              </a:solidFill>
              <a:latin typeface="Times New Roman"/>
              <a:ea typeface="Calibri"/>
            </a:endParaRPr>
          </a:p>
          <a:p>
            <a:pPr marL="0" indent="0" algn="just">
              <a:buNone/>
            </a:pP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30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44824"/>
            <a:ext cx="8712968" cy="460851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err="1"/>
              <a:t>Няндомский</a:t>
            </a:r>
            <a:r>
              <a:rPr lang="ru-RU" dirty="0"/>
              <a:t> </a:t>
            </a:r>
            <a:r>
              <a:rPr lang="ru-RU" dirty="0" smtClean="0"/>
              <a:t>муниципальный округ  </a:t>
            </a:r>
            <a:r>
              <a:rPr lang="ru-RU" dirty="0"/>
              <a:t>одним из первых в области (09.06.2020г.) заключил концессионное соглашение в отношении объектов централизованного теплоснабжения . В данное Соглашение  вошли 57 объектов, расположенных на территории городского поселения "Няндомское" Няндомского муниципального района Архангельской области. Срок действия – до 2039 года. Концессионер – ООО «Энергия Севера». Общий объем инвестиций составляет  1 123 911,6 тыс. руб.</a:t>
            </a:r>
          </a:p>
          <a:p>
            <a:pPr marL="0" indent="0" algn="just">
              <a:buNone/>
            </a:pPr>
            <a:r>
              <a:rPr lang="ru-RU" dirty="0"/>
              <a:t>	В рамках концессионного соглашения планируется проведение работ по реконструкции и модернизации системы теплоснабжения с целью обеспечения качественного теплоснабжения и улучшения экологической обстановки г. Няндома, а именно:</a:t>
            </a:r>
          </a:p>
          <a:p>
            <a:pPr marL="0" indent="0" algn="just">
              <a:buNone/>
            </a:pPr>
            <a:r>
              <a:rPr lang="ru-RU" dirty="0"/>
              <a:t> - строительство газовой котельной «Центральная» (повышение </a:t>
            </a:r>
            <a:r>
              <a:rPr lang="ru-RU" dirty="0" err="1"/>
              <a:t>энергоэффективности</a:t>
            </a:r>
            <a:r>
              <a:rPr lang="ru-RU" dirty="0"/>
              <a:t>  и снижение экологической нагрузки  за счет перехода с угля на газ);</a:t>
            </a:r>
          </a:p>
          <a:p>
            <a:pPr marL="0" indent="0" algn="just">
              <a:buNone/>
            </a:pPr>
            <a:r>
              <a:rPr lang="ru-RU" dirty="0"/>
              <a:t> - строительство 2 </a:t>
            </a:r>
            <a:r>
              <a:rPr lang="ru-RU" dirty="0" err="1"/>
              <a:t>блочно</a:t>
            </a:r>
            <a:r>
              <a:rPr lang="ru-RU" dirty="0"/>
              <a:t>-модульных котельных, работающих на отходах лесопиления (повышение КПД, снижение экологической нагрузки за счет снижения выбросов  и утилизация отходов лесопиления);</a:t>
            </a:r>
          </a:p>
          <a:p>
            <a:pPr marL="0" indent="0" algn="just">
              <a:buNone/>
            </a:pPr>
            <a:r>
              <a:rPr lang="ru-RU" dirty="0"/>
              <a:t> - вывод из эксплуатации котельной «Квартальная» (снижение экологической нагрузки  за счет ликвидации угольной котельной, расположенной в центре города);</a:t>
            </a:r>
          </a:p>
          <a:p>
            <a:pPr marL="0" indent="0" algn="just">
              <a:buNone/>
            </a:pPr>
            <a:r>
              <a:rPr lang="ru-RU" dirty="0"/>
              <a:t>- реконструкция сетей теплоснабжения (обеспечение надежности и качества теплоснабжения и  повышение </a:t>
            </a:r>
            <a:r>
              <a:rPr lang="ru-RU" dirty="0" err="1"/>
              <a:t>энергоэффективности</a:t>
            </a:r>
            <a:r>
              <a:rPr lang="ru-RU" dirty="0"/>
              <a:t> за счет уменьшения потерь).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Значимые инвестиционные проекты</a:t>
            </a:r>
          </a:p>
        </p:txBody>
      </p:sp>
    </p:spTree>
    <p:extLst>
      <p:ext uri="{BB962C8B-B14F-4D97-AF65-F5344CB8AC3E}">
        <p14:creationId xmlns:p14="http://schemas.microsoft.com/office/powerpoint/2010/main" xmlns="" val="468453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46449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b="1" dirty="0"/>
              <a:t>Проект  «Комплексная система обращения с твердыми коммунальными отходами». </a:t>
            </a:r>
            <a:r>
              <a:rPr lang="ru-RU" dirty="0"/>
              <a:t>Инициатор – ООО «</a:t>
            </a:r>
            <a:r>
              <a:rPr lang="ru-RU" dirty="0" err="1"/>
              <a:t>Экоинтегратор</a:t>
            </a:r>
            <a:r>
              <a:rPr lang="ru-RU" dirty="0"/>
              <a:t>». Срок реализации – до 31.03.2024 года. Задача  проекта - Формирование комплексной системы обращения с твердыми коммунальными отходами, включая ликвидацию свалок и рекультивацию территорий, на которых они размещены, создание условий для вторичной переработки всех запрещенных к захоронению отходов производства и потребления. В рамках реализации мероприятий проекта планируется  на площади 25 га  создание:</a:t>
            </a:r>
          </a:p>
          <a:p>
            <a:pPr marL="0" indent="0" algn="just">
              <a:buNone/>
            </a:pPr>
            <a:r>
              <a:rPr lang="ru-RU" dirty="0"/>
              <a:t>- мусоросортировочного комплекса  : мощность 60 </a:t>
            </a:r>
            <a:r>
              <a:rPr lang="ru-RU" dirty="0" err="1"/>
              <a:t>т.тонн</a:t>
            </a:r>
            <a:r>
              <a:rPr lang="ru-RU" dirty="0"/>
              <a:t>/год,</a:t>
            </a:r>
          </a:p>
          <a:p>
            <a:pPr marL="0" indent="0" algn="just">
              <a:buNone/>
            </a:pPr>
            <a:r>
              <a:rPr lang="ru-RU" dirty="0"/>
              <a:t> доля  ТКО, направленных на утилизацию- более 40%,  </a:t>
            </a:r>
          </a:p>
          <a:p>
            <a:pPr marL="0" indent="0" algn="just">
              <a:buNone/>
            </a:pPr>
            <a:r>
              <a:rPr lang="ru-RU" dirty="0"/>
              <a:t>планируемая штатная численность персонала – 117 чел.,</a:t>
            </a:r>
          </a:p>
          <a:p>
            <a:pPr algn="just">
              <a:buFontTx/>
              <a:buChar char="-"/>
            </a:pPr>
            <a:r>
              <a:rPr lang="ru-RU" dirty="0"/>
              <a:t>полигона :  мощность  35 т. тонн / год, планируемая </a:t>
            </a:r>
          </a:p>
          <a:p>
            <a:pPr marL="0" indent="0" algn="just">
              <a:buNone/>
            </a:pPr>
            <a:r>
              <a:rPr lang="ru-RU" dirty="0"/>
              <a:t>штатная  численность персонала - 25 человек.</a:t>
            </a:r>
          </a:p>
          <a:p>
            <a:pPr marL="0" indent="0" algn="just">
              <a:buNone/>
            </a:pPr>
            <a:r>
              <a:rPr lang="ru-RU" dirty="0"/>
              <a:t>Общий объем привлекаемых инвестиций </a:t>
            </a:r>
          </a:p>
          <a:p>
            <a:pPr marL="0" indent="0" algn="just">
              <a:buNone/>
            </a:pPr>
            <a:r>
              <a:rPr lang="ru-RU" dirty="0"/>
              <a:t>                                                     - 1174,5 </a:t>
            </a:r>
            <a:r>
              <a:rPr lang="ru-RU" dirty="0" err="1"/>
              <a:t>млн.руб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Значимые инвестиционные проекты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4578788"/>
            <a:ext cx="2016224" cy="199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7020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988840"/>
            <a:ext cx="8640960" cy="45365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2200" b="1" dirty="0"/>
              <a:t>Проект «</a:t>
            </a:r>
            <a:r>
              <a:rPr lang="ru-RU" sz="2200" b="1" dirty="0" err="1"/>
              <a:t>Аквакультура</a:t>
            </a:r>
            <a:r>
              <a:rPr lang="ru-RU" sz="2200" b="1" dirty="0"/>
              <a:t>»  </a:t>
            </a:r>
            <a:r>
              <a:rPr lang="ru-RU" sz="2200" dirty="0"/>
              <a:t>по выращиванию товарной форели в УЗВ. Инициатор - ООО "</a:t>
            </a:r>
            <a:r>
              <a:rPr lang="ru-RU" sz="2200" dirty="0" err="1"/>
              <a:t>Няндомская</a:t>
            </a:r>
            <a:r>
              <a:rPr lang="ru-RU" sz="2200" dirty="0"/>
              <a:t> АПК". Цель проекта - создание современного высокотехнологичного предприятия по выращиванию </a:t>
            </a:r>
          </a:p>
          <a:p>
            <a:pPr marL="0" indent="0">
              <a:buNone/>
            </a:pPr>
            <a:r>
              <a:rPr lang="ru-RU" sz="2200" dirty="0"/>
              <a:t>форели. В январе 2021 года была </a:t>
            </a:r>
          </a:p>
          <a:p>
            <a:pPr marL="0" indent="0">
              <a:buNone/>
            </a:pPr>
            <a:r>
              <a:rPr lang="ru-RU" sz="2200" dirty="0"/>
              <a:t>запущена первая тестовая </a:t>
            </a:r>
            <a:r>
              <a:rPr lang="ru-RU" sz="2200" dirty="0" err="1"/>
              <a:t>произ</a:t>
            </a:r>
            <a:endParaRPr lang="ru-RU" sz="2200" dirty="0"/>
          </a:p>
          <a:p>
            <a:pPr marL="0" indent="0">
              <a:buNone/>
            </a:pPr>
            <a:r>
              <a:rPr lang="ru-RU" sz="2200" dirty="0" err="1"/>
              <a:t>водственная</a:t>
            </a:r>
            <a:r>
              <a:rPr lang="ru-RU" sz="2200" dirty="0"/>
              <a:t> линия для </a:t>
            </a:r>
            <a:r>
              <a:rPr lang="ru-RU" sz="2200" dirty="0" err="1"/>
              <a:t>производ</a:t>
            </a:r>
            <a:r>
              <a:rPr lang="ru-RU" sz="2200" dirty="0"/>
              <a:t>-</a:t>
            </a:r>
          </a:p>
          <a:p>
            <a:pPr marL="0" indent="0">
              <a:buNone/>
            </a:pPr>
            <a:r>
              <a:rPr lang="ru-RU" sz="2200" dirty="0" err="1"/>
              <a:t>ства</a:t>
            </a:r>
            <a:r>
              <a:rPr lang="ru-RU" sz="2200" dirty="0"/>
              <a:t> рыбопосадочного материала. </a:t>
            </a:r>
          </a:p>
          <a:p>
            <a:pPr marL="0" indent="0">
              <a:buNone/>
            </a:pPr>
            <a:r>
              <a:rPr lang="ru-RU" sz="2200" dirty="0" smtClean="0"/>
              <a:t>Предприятие  </a:t>
            </a:r>
            <a:r>
              <a:rPr lang="ru-RU" sz="2200" dirty="0"/>
              <a:t>находится в поиске  </a:t>
            </a:r>
          </a:p>
          <a:p>
            <a:pPr marL="0" indent="0">
              <a:buNone/>
            </a:pPr>
            <a:r>
              <a:rPr lang="ru-RU" sz="2200" dirty="0"/>
              <a:t>инвесторов. В случае поддержки </a:t>
            </a:r>
          </a:p>
          <a:p>
            <a:pPr marL="0" indent="0">
              <a:buNone/>
            </a:pPr>
            <a:r>
              <a:rPr lang="ru-RU" sz="2200" dirty="0"/>
              <a:t>мощность производства может </a:t>
            </a:r>
          </a:p>
          <a:p>
            <a:pPr marL="0" indent="0">
              <a:buNone/>
            </a:pPr>
            <a:r>
              <a:rPr lang="ru-RU" sz="2200" dirty="0"/>
              <a:t>быть увеличена до 400 тонн  </a:t>
            </a:r>
          </a:p>
          <a:p>
            <a:pPr marL="0" indent="0">
              <a:buNone/>
            </a:pPr>
            <a:r>
              <a:rPr lang="ru-RU" sz="2200" dirty="0"/>
              <a:t>форели в год.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Значимые инвестиционные проекты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2780927"/>
            <a:ext cx="4824536" cy="374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01429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1730</TotalTime>
  <Words>1934</Words>
  <Application>Microsoft Office PowerPoint</Application>
  <PresentationFormat>Экран (4:3)</PresentationFormat>
  <Paragraphs>190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Волна</vt:lpstr>
      <vt:lpstr>Документ</vt:lpstr>
      <vt:lpstr>Уважаемые инвесторы и партнеры!</vt:lpstr>
      <vt:lpstr>Общие сведения</vt:lpstr>
      <vt:lpstr>Транспорт и связь</vt:lpstr>
      <vt:lpstr>Основные показатели социально-экономического развития</vt:lpstr>
      <vt:lpstr>Основные показатели социально-экономического развития</vt:lpstr>
      <vt:lpstr>Основные показатели социально-экономического развития</vt:lpstr>
      <vt:lpstr>Значимые инвестиционные проекты</vt:lpstr>
      <vt:lpstr>Значимые инвестиционные проекты</vt:lpstr>
      <vt:lpstr>Значимые инвестиционные проекты</vt:lpstr>
      <vt:lpstr>Значимые инвестиционные проекты</vt:lpstr>
      <vt:lpstr>Конкурентные преимущества</vt:lpstr>
      <vt:lpstr>Конкурентные преимущества</vt:lpstr>
      <vt:lpstr>Социальная сфера</vt:lpstr>
      <vt:lpstr>Социальная сфера</vt:lpstr>
      <vt:lpstr>Спортивная жизнь</vt:lpstr>
      <vt:lpstr>Малое и среднее предпринимательство</vt:lpstr>
      <vt:lpstr>Преимущества работы с органами местного самоуправления</vt:lpstr>
      <vt:lpstr>Порядок оказания имущественной поддержки</vt:lpstr>
      <vt:lpstr>Нормативно-правовые акты, регулирующие инвестиционную деятельность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EKO17_1</dc:creator>
  <cp:lastModifiedBy>Eko_17_2</cp:lastModifiedBy>
  <cp:revision>86</cp:revision>
  <cp:lastPrinted>2022-02-22T08:32:37Z</cp:lastPrinted>
  <dcterms:created xsi:type="dcterms:W3CDTF">2022-02-07T09:29:57Z</dcterms:created>
  <dcterms:modified xsi:type="dcterms:W3CDTF">2024-01-22T13:50:24Z</dcterms:modified>
</cp:coreProperties>
</file>