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chart1.xml" ContentType="application/vnd.openxmlformats-officedocument.drawingml.chart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7" r:id="rId13"/>
    <p:sldId id="308" r:id="rId14"/>
    <p:sldId id="309" r:id="rId15"/>
    <p:sldId id="310" r:id="rId16"/>
    <p:sldId id="311" r:id="rId17"/>
    <p:sldId id="272" r:id="rId18"/>
    <p:sldId id="273" r:id="rId19"/>
    <p:sldId id="312" r:id="rId20"/>
    <p:sldId id="275" r:id="rId21"/>
    <p:sldId id="276" r:id="rId22"/>
    <p:sldId id="277" r:id="rId23"/>
    <p:sldId id="278" r:id="rId24"/>
    <p:sldId id="318" r:id="rId25"/>
    <p:sldId id="316" r:id="rId26"/>
    <p:sldId id="319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13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14" r:id="rId47"/>
    <p:sldId id="315" r:id="rId48"/>
    <p:sldId id="317" r:id="rId49"/>
    <p:sldId id="304" r:id="rId50"/>
    <p:sldId id="305" r:id="rId51"/>
    <p:sldId id="306" r:id="rId52"/>
  </p:sldIdLst>
  <p:sldSz cx="9144000" cy="5143500" type="screen16x9"/>
  <p:notesSz cx="6858000" cy="9144000"/>
  <p:embeddedFontLst>
    <p:embeddedFont>
      <p:font typeface="Nunito ExtraBold" panose="020B0604020202020204" charset="-52"/>
      <p:bold r:id="rId54"/>
      <p:boldItalic r:id="rId55"/>
    </p:embeddedFont>
    <p:embeddedFont>
      <p:font typeface="HoloLens MDL2 Assets" panose="050A0102010101010101" pitchFamily="18" charset="0"/>
      <p:regular r:id="rId56"/>
    </p:embeddedFont>
    <p:embeddedFont>
      <p:font typeface="Average" panose="020B0604020202020204" charset="0"/>
      <p:regular r:id="rId57"/>
    </p:embeddedFont>
    <p:embeddedFont>
      <p:font typeface="Lato" panose="020B0604020202020204" charset="0"/>
      <p:regular r:id="rId58"/>
      <p:bold r:id="rId59"/>
      <p:italic r:id="rId60"/>
      <p:boldItalic r:id="rId61"/>
    </p:embeddedFont>
    <p:embeddedFont>
      <p:font typeface="Montserrat" panose="020B0604020202020204" charset="-52"/>
      <p:regular r:id="rId62"/>
      <p:bold r:id="rId63"/>
      <p:italic r:id="rId64"/>
      <p:boldItalic r:id="rId65"/>
    </p:embeddedFont>
    <p:embeddedFont>
      <p:font typeface="Roboto" panose="020B0604020202020204" charset="0"/>
      <p:regular r:id="rId66"/>
      <p:bold r:id="rId67"/>
      <p:italic r:id="rId68"/>
      <p:boldItalic r:id="rId69"/>
    </p:embeddedFont>
    <p:embeddedFont>
      <p:font typeface="Nunito" panose="020B0604020202020204" charset="-52"/>
      <p:regular r:id="rId70"/>
      <p:bold r:id="rId71"/>
      <p:italic r:id="rId72"/>
      <p:boldItalic r:id="rId73"/>
    </p:embeddedFont>
    <p:embeddedFont>
      <p:font typeface="Maven Pro" panose="020B0604020202020204" charset="0"/>
      <p:regular r:id="rId74"/>
      <p:bold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A22D73D-9816-4E9B-BEB1-DEE96E1FF975}">
  <a:tblStyle styleId="{0A22D73D-9816-4E9B-BEB1-DEE96E1FF97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44" y="-8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4" Type="http://schemas.openxmlformats.org/officeDocument/2006/relationships/font" Target="fonts/font21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014654603616039"/>
          <c:y val="5.2453910948309153E-2"/>
          <c:w val="0.61875570014585002"/>
          <c:h val="0.62860905386212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Муниципальный долг (в млн.руб)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на 01.01.2025</c:v>
                </c:pt>
                <c:pt idx="1">
                  <c:v>Оценка на 01.01.2026</c:v>
                </c:pt>
                <c:pt idx="2">
                  <c:v>Оценка на 01.01.2027</c:v>
                </c:pt>
                <c:pt idx="3">
                  <c:v>Оценка на 01.01.2028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145.6</c:v>
                </c:pt>
                <c:pt idx="1">
                  <c:v>214.5</c:v>
                </c:pt>
                <c:pt idx="2">
                  <c:v>254.2</c:v>
                </c:pt>
                <c:pt idx="3">
                  <c:v>296.89999999999981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851712"/>
        <c:axId val="148861696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к налоговым и неналоговым доходам</c:v>
                </c:pt>
              </c:strCache>
            </c:strRef>
          </c:tx>
          <c:dLbls>
            <c:dLbl>
              <c:idx val="0"/>
              <c:layout>
                <c:manualLayout>
                  <c:x val="-3.6637539342082116E-2"/>
                  <c:y val="-5.8808351403309721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7105613785935418E-2"/>
                  <c:y val="-5.5541220769792496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2339341917260182E-2"/>
                  <c:y val="-4.2473469998865532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2339341917260307E-2"/>
                  <c:y val="-5.5541478024173224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на 01.01.2025</c:v>
                </c:pt>
                <c:pt idx="1">
                  <c:v>Оценка на 01.01.2026</c:v>
                </c:pt>
                <c:pt idx="2">
                  <c:v>Оценка на 01.01.2027</c:v>
                </c:pt>
                <c:pt idx="3">
                  <c:v>Оценка на 01.01.2028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37</c:v>
                </c:pt>
                <c:pt idx="1">
                  <c:v>50.3</c:v>
                </c:pt>
                <c:pt idx="2">
                  <c:v>56.3</c:v>
                </c:pt>
                <c:pt idx="3">
                  <c:v>63.2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851712"/>
        <c:axId val="148861696"/>
      </c:lineChart>
      <c:catAx>
        <c:axId val="148851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8861696"/>
        <c:crosses val="autoZero"/>
        <c:auto val="1"/>
        <c:lblAlgn val="ctr"/>
        <c:lblOffset val="100"/>
        <c:noMultiLvlLbl val="0"/>
      </c:catAx>
      <c:valAx>
        <c:axId val="14886169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48851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9223374832524423"/>
          <c:y val="0.79723759767171054"/>
          <c:w val="0.65429411330766951"/>
          <c:h val="9.0820057506644292E-2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810501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1f87997393_0_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1f87997393_0_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29fb5b94c7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29fb5b94c7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9fb5b94c7b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29fb5b94c7b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1f87997393_0_1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1f87997393_0_1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9fb5b94c7b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29fb5b94c7b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29fb5b94c7b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29fb5b94c7b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9fb5b94c7b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29fb5b94c7b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29fb5b94c7b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29fb5b94c7b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1f87997393_0_8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1f87997393_0_8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1f87997393_0_1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1f87997393_0_1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9f49d2ae72_0_6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29f49d2ae72_0_6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29fb5b94c7b_0_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29fb5b94c7b_0_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9fb5b94c7b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29fb5b94c7b_0_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29fb5b94c7b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29fb5b94c7b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2a02c5973d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2a02c5973d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1f87997393_0_1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1f87997393_0_1252:notes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2a02c5973d4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2a02c5973d4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2a02c5973d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2a02c5973d4_0_305:notes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g2a02c5973d4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g2a02c5973d4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2a02c5973d4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2a02c5973d4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g2a02c5973d4_0_4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6" name="Google Shape;1106;g2a02c5973d4_0_4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9f49d2ae72_0_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29f49d2ae72_0_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g2a02c5973d4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6" name="Google Shape;1136;g2a02c5973d4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g2a02c5973d4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5" name="Google Shape;1165;g2a02c5973d4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g2a02c5973d4_0_4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3" name="Google Shape;1223;g2a02c5973d4_0_4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2a02c5973d4_0_5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2a02c5973d4_0_5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g2a02c5973d4_0_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1" name="Google Shape;1301;g2a02c5973d4_0_5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g2a02c5973d4_0_6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Google Shape;1344;g2a02c5973d4_0_6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2a02c5973d4_0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2" name="Google Shape;1382;g2a02c5973d4_0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g2a02c5973d4_0_7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8" name="Google Shape;1418;g2a02c5973d4_0_7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g2a02c5973d4_0_7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8" name="Google Shape;1418;g2a02c5973d4_0_7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g2a02c5973d4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6" name="Google Shape;1446;g2a02c5973d4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1f87997393_0_7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1f87997393_0_7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g2a02c5973d4_0_7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4" name="Google Shape;1484;g2a02c5973d4_0_7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g2a02c5973d4_0_7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7" name="Google Shape;1527;g2a02c5973d4_0_7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g2a1ee6d405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7" name="Google Shape;1597;g2a1ee6d405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Google Shape;1630;g2a1ee6d405f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1" name="Google Shape;1631;g2a1ee6d405f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g2a1ee6d405f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9" name="Google Shape;1659;g2a1ee6d405f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g2a1ee6d405f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7" name="Google Shape;1687;g2a1ee6d405f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f87997393_0_10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1f87997393_0_1053:notes"/>
          <p:cNvSpPr txBox="1">
            <a:spLocks noGrp="1"/>
          </p:cNvSpPr>
          <p:nvPr>
            <p:ph type="body" idx="1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9db1e662c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241" y="686202"/>
            <a:ext cx="6719519" cy="34280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29db1e662c2_1_0:notes"/>
          <p:cNvSpPr txBox="1">
            <a:spLocks noGrp="1"/>
          </p:cNvSpPr>
          <p:nvPr>
            <p:ph type="body" idx="1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g2a02c5973d4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Google Shape;1779;g2a02c5973d4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" name="Google Shape;1812;g1f87997393_0_14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3" name="Google Shape;1813;g1f87997393_0_14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1f87997393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1f87997393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g1f87997393_0_14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4" name="Google Shape;1834;g1f87997393_0_14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1" name="Google Shape;1841;g1f87997393_0_1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2" name="Google Shape;1842;g1f87997393_0_15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1f87997393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1f87997393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29f49d2ae72_0_7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29f49d2ae72_0_7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29f49d2ae72_0_7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29f49d2ae72_0_7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f87997393_0_1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f87997393_0_1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C">
  <p:cSld name="SECTION_HEADER_1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1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75" name="Google Shape;275;p1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3" name="Google Shape;29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94" name="Google Shape;294;p1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3">
  <p:cSld name="TITLE_AND_BODY_1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14" descr="offset_comp_343059.jpg"/>
          <p:cNvPicPr preferRelativeResize="0"/>
          <p:nvPr/>
        </p:nvPicPr>
        <p:blipFill rotWithShape="1">
          <a:blip r:embed="rId2">
            <a:alphaModFix amt="80000"/>
          </a:blip>
          <a:srcRect l="30474" t="11955" r="30474" b="25870"/>
          <a:stretch/>
        </p:blipFill>
        <p:spPr>
          <a:xfrm rot="-5400000">
            <a:off x="113630" y="-105700"/>
            <a:ext cx="5142300" cy="5364300"/>
          </a:xfrm>
          <a:prstGeom prst="diagStripe">
            <a:avLst>
              <a:gd name="adj" fmla="val 50343"/>
            </a:avLst>
          </a:prstGeom>
          <a:noFill/>
          <a:ln>
            <a:noFill/>
          </a:ln>
        </p:spPr>
      </p:pic>
      <p:sp>
        <p:nvSpPr>
          <p:cNvPr id="297" name="Google Shape;297;p1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98" name="Google Shape;298;p14"/>
          <p:cNvSpPr txBox="1">
            <a:spLocks noGrp="1"/>
          </p:cNvSpPr>
          <p:nvPr>
            <p:ph type="body" idx="1"/>
          </p:nvPr>
        </p:nvSpPr>
        <p:spPr>
          <a:xfrm>
            <a:off x="4018025" y="1567550"/>
            <a:ext cx="4318500" cy="176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>
                <a:solidFill>
                  <a:schemeClr val="dk2"/>
                </a:solidFill>
              </a:defRPr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9" name="Google Shape;299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00" name="Google Shape;300;p14">
            <a:hlinkClick r:id="rId3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4">
            <a:hlinkClick r:id="rId3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14">
            <a:hlinkClick r:id="rId3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4">
            <a:hlinkClick r:id="rId3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4" name="Google Shape;304;p1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305" name="Google Shape;305;p1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1">
  <p:cSld name="TITLE_AND_BODY_2"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5"/>
          <p:cNvSpPr txBox="1">
            <a:spLocks noGrp="1"/>
          </p:cNvSpPr>
          <p:nvPr>
            <p:ph type="title"/>
          </p:nvPr>
        </p:nvSpPr>
        <p:spPr>
          <a:xfrm>
            <a:off x="361071" y="1924852"/>
            <a:ext cx="2304900" cy="17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09" name="Google Shape;309;p15"/>
          <p:cNvSpPr/>
          <p:nvPr/>
        </p:nvSpPr>
        <p:spPr>
          <a:xfrm>
            <a:off x="4564200" y="0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5"/>
          <p:cNvSpPr txBox="1">
            <a:spLocks noGrp="1"/>
          </p:cNvSpPr>
          <p:nvPr>
            <p:ph type="body" idx="1"/>
          </p:nvPr>
        </p:nvSpPr>
        <p:spPr>
          <a:xfrm>
            <a:off x="6451271" y="1924850"/>
            <a:ext cx="2304900" cy="17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11" name="Google Shape;311;p15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5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5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5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5" name="Google Shape;315;p1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316" name="Google Shape;316;p1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318;p15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9" name="Google Shape;319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2">
  <p:cSld name="TITLE_AND_BODY_2_1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6"/>
          <p:cNvSpPr txBox="1">
            <a:spLocks noGrp="1"/>
          </p:cNvSpPr>
          <p:nvPr>
            <p:ph type="title"/>
          </p:nvPr>
        </p:nvSpPr>
        <p:spPr>
          <a:xfrm>
            <a:off x="702850" y="1708619"/>
            <a:ext cx="3333300" cy="147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22" name="Google Shape;322;p16"/>
          <p:cNvSpPr/>
          <p:nvPr/>
        </p:nvSpPr>
        <p:spPr>
          <a:xfrm>
            <a:off x="0" y="3486600"/>
            <a:ext cx="9144000" cy="165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6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6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6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6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7" name="Google Shape;327;p1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328" name="Google Shape;328;p1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1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0" name="Google Shape;330;p16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1" name="Google Shape;33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32" name="Google Shape;332;p16"/>
          <p:cNvSpPr txBox="1">
            <a:spLocks noGrp="1"/>
          </p:cNvSpPr>
          <p:nvPr>
            <p:ph type="body" idx="1"/>
          </p:nvPr>
        </p:nvSpPr>
        <p:spPr>
          <a:xfrm>
            <a:off x="702850" y="3625275"/>
            <a:ext cx="3333300" cy="7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hyperlink" Target="https://nyandoma.gosuslugi.ru/deyatelnost/napravleniya-deyatelnosti/byudzhet-i-finansy/" TargetMode="External"/><Relationship Id="rId4" Type="http://schemas.openxmlformats.org/officeDocument/2006/relationships/hyperlink" Target="https://dvinaland.ru/gov/iogv/minfin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7"/>
          <p:cNvSpPr txBox="1">
            <a:spLocks noGrp="1"/>
          </p:cNvSpPr>
          <p:nvPr>
            <p:ph type="ctrTitle"/>
          </p:nvPr>
        </p:nvSpPr>
        <p:spPr>
          <a:xfrm>
            <a:off x="1554475" y="160400"/>
            <a:ext cx="4053600" cy="10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66">
                <a:latin typeface="Nunito"/>
                <a:ea typeface="Nunito"/>
                <a:cs typeface="Nunito"/>
                <a:sym typeface="Nunito"/>
              </a:rPr>
              <a:t>Администрация</a:t>
            </a:r>
            <a:r>
              <a:rPr lang="ru"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2266"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 Архангельской области</a:t>
            </a:r>
            <a:endParaRPr sz="2266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8" name="Google Shape;338;p17"/>
          <p:cNvSpPr txBox="1">
            <a:spLocks noGrp="1"/>
          </p:cNvSpPr>
          <p:nvPr>
            <p:ph type="subTitle" idx="1"/>
          </p:nvPr>
        </p:nvSpPr>
        <p:spPr>
          <a:xfrm>
            <a:off x="508825" y="1960200"/>
            <a:ext cx="5195939" cy="2386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3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507" dirty="0"/>
              <a:t>БЮДЖЕТ ДЛЯ ГРАЖДАН</a:t>
            </a:r>
            <a:endParaRPr sz="7507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507" dirty="0"/>
              <a:t>по проекту бюджета Няндомского муниципального округа Архангельской области на </a:t>
            </a:r>
            <a:r>
              <a:rPr lang="ru" sz="7507" dirty="0" smtClean="0"/>
              <a:t>2025 </a:t>
            </a:r>
            <a:r>
              <a:rPr lang="ru" sz="7507" dirty="0"/>
              <a:t>год и на плановый период </a:t>
            </a:r>
            <a:r>
              <a:rPr lang="ru" sz="7507" dirty="0" smtClean="0"/>
              <a:t>2026 </a:t>
            </a:r>
            <a:r>
              <a:rPr lang="ru" sz="7507" dirty="0"/>
              <a:t>и </a:t>
            </a:r>
            <a:r>
              <a:rPr lang="ru" sz="7507" dirty="0" smtClean="0"/>
              <a:t>2027 </a:t>
            </a:r>
            <a:r>
              <a:rPr lang="ru" sz="7507" dirty="0"/>
              <a:t>годов</a:t>
            </a:r>
            <a:endParaRPr sz="7507" dirty="0"/>
          </a:p>
        </p:txBody>
      </p:sp>
      <p:pic>
        <p:nvPicPr>
          <p:cNvPr id="339" name="Google Shape;3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50" y="73200"/>
            <a:ext cx="1305850" cy="143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6"/>
          <p:cNvSpPr txBox="1">
            <a:spLocks noGrp="1"/>
          </p:cNvSpPr>
          <p:nvPr>
            <p:ph type="ctrTitle"/>
          </p:nvPr>
        </p:nvSpPr>
        <p:spPr>
          <a:xfrm>
            <a:off x="143100" y="92600"/>
            <a:ext cx="7786800" cy="89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Nunito"/>
                <a:ea typeface="Nunito"/>
                <a:cs typeface="Nunito"/>
                <a:sym typeface="Nunito"/>
              </a:rPr>
              <a:t>БЮДЖЕТНАЯ И НАЛОГОВАЯ ПОЛИТИКА НА </a:t>
            </a:r>
            <a:r>
              <a:rPr lang="ru" sz="2400" dirty="0" smtClean="0">
                <a:latin typeface="Nunito"/>
                <a:ea typeface="Nunito"/>
                <a:cs typeface="Nunito"/>
                <a:sym typeface="Nunito"/>
              </a:rPr>
              <a:t>2025 </a:t>
            </a:r>
            <a:r>
              <a:rPr lang="ru" sz="2400" dirty="0">
                <a:latin typeface="Nunito"/>
                <a:ea typeface="Nunito"/>
                <a:cs typeface="Nunito"/>
                <a:sym typeface="Nunito"/>
              </a:rPr>
              <a:t>ГОД И НА ПЛАНОВЫЙ ПЕРИОД </a:t>
            </a:r>
            <a:r>
              <a:rPr lang="ru" sz="2400" dirty="0" smtClean="0">
                <a:latin typeface="Nunito"/>
                <a:ea typeface="Nunito"/>
                <a:cs typeface="Nunito"/>
                <a:sym typeface="Nunito"/>
              </a:rPr>
              <a:t>2026 </a:t>
            </a:r>
            <a:r>
              <a:rPr lang="ru" sz="2400" dirty="0">
                <a:latin typeface="Nunito"/>
                <a:ea typeface="Nunito"/>
                <a:cs typeface="Nunito"/>
                <a:sym typeface="Nunito"/>
              </a:rPr>
              <a:t>И </a:t>
            </a:r>
            <a:r>
              <a:rPr lang="ru" sz="2400" dirty="0" smtClean="0">
                <a:latin typeface="Nunito"/>
                <a:ea typeface="Nunito"/>
                <a:cs typeface="Nunito"/>
                <a:sym typeface="Nunito"/>
              </a:rPr>
              <a:t>2027 </a:t>
            </a:r>
            <a:r>
              <a:rPr lang="ru" sz="2400" dirty="0">
                <a:latin typeface="Nunito"/>
                <a:ea typeface="Nunito"/>
                <a:cs typeface="Nunito"/>
                <a:sym typeface="Nunito"/>
              </a:rPr>
              <a:t>ГОДОВ</a:t>
            </a:r>
            <a:endParaRPr sz="30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9" name="Google Shape;489;p26"/>
          <p:cNvSpPr txBox="1">
            <a:spLocks noGrp="1"/>
          </p:cNvSpPr>
          <p:nvPr>
            <p:ph type="subTitle" idx="1"/>
          </p:nvPr>
        </p:nvSpPr>
        <p:spPr>
          <a:xfrm>
            <a:off x="347100" y="986600"/>
            <a:ext cx="594300" cy="3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ЦЕЛЬ</a:t>
            </a:r>
            <a:endParaRPr b="1"/>
          </a:p>
        </p:txBody>
      </p:sp>
      <p:sp>
        <p:nvSpPr>
          <p:cNvPr id="490" name="Google Shape;490;p26"/>
          <p:cNvSpPr/>
          <p:nvPr/>
        </p:nvSpPr>
        <p:spPr>
          <a:xfrm>
            <a:off x="8193500" y="8600"/>
            <a:ext cx="9504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1" name="Google Shape;491;p26"/>
          <p:cNvSpPr/>
          <p:nvPr/>
        </p:nvSpPr>
        <p:spPr>
          <a:xfrm>
            <a:off x="143100" y="975200"/>
            <a:ext cx="240900" cy="3615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2" name="Google Shape;492;p26"/>
          <p:cNvSpPr/>
          <p:nvPr/>
        </p:nvSpPr>
        <p:spPr>
          <a:xfrm>
            <a:off x="384000" y="1336700"/>
            <a:ext cx="4307700" cy="338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Обеспечение сбалансированности и устойчивости местного бюджета с учетом текущей экономической ситуации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3" name="Google Shape;493;p26"/>
          <p:cNvSpPr/>
          <p:nvPr/>
        </p:nvSpPr>
        <p:spPr>
          <a:xfrm>
            <a:off x="111999" y="1678375"/>
            <a:ext cx="240900" cy="3615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4" name="Google Shape;494;p26"/>
          <p:cNvSpPr txBox="1">
            <a:spLocks noGrp="1"/>
          </p:cNvSpPr>
          <p:nvPr>
            <p:ph type="subTitle" idx="1"/>
          </p:nvPr>
        </p:nvSpPr>
        <p:spPr>
          <a:xfrm>
            <a:off x="399900" y="1675400"/>
            <a:ext cx="818400" cy="3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140" b="1" dirty="0"/>
              <a:t>ЗАДАЧИ</a:t>
            </a:r>
            <a:endParaRPr sz="1140" b="1" dirty="0"/>
          </a:p>
        </p:txBody>
      </p:sp>
      <p:sp>
        <p:nvSpPr>
          <p:cNvPr id="495" name="Google Shape;495;p26"/>
          <p:cNvSpPr/>
          <p:nvPr/>
        </p:nvSpPr>
        <p:spPr>
          <a:xfrm>
            <a:off x="383999" y="1933575"/>
            <a:ext cx="6121576" cy="1219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292100" algn="just">
              <a:buClr>
                <a:schemeClr val="lt1"/>
              </a:buClr>
              <a:buSzPts val="1000"/>
              <a:buFont typeface="Nunito"/>
              <a:buChar char="●"/>
            </a:pP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обеспечение сбалансированности </a:t>
            </a: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местного бюджета с </a:t>
            </a: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учетом соблюдения ограничений в отношении уровня муниципального долга </a:t>
            </a: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 </a:t>
            </a: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дефицита местного </a:t>
            </a: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бюджета</a:t>
            </a:r>
          </a:p>
          <a:p>
            <a:pPr marL="457200" lvl="0" indent="-292100" algn="just">
              <a:buClr>
                <a:schemeClr val="lt1"/>
              </a:buClr>
              <a:buSzPts val="1000"/>
              <a:buFont typeface="Nunito"/>
              <a:buChar char="●"/>
            </a:pP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сохранение устойчивости бюджетной системы </a:t>
            </a:r>
            <a:r>
              <a:rPr lang="ru-RU" sz="10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</a:t>
            </a: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муниципального округа в условиях изменения геополитической обстановки и ее влияния на экономическую ситуацию, развитие доходной базы местного бюджета, привлечение инвестиций в экономику </a:t>
            </a:r>
            <a:endParaRPr lang="ru-RU" sz="1000" b="1" dirty="0" smtClean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92100" algn="just">
              <a:buClr>
                <a:schemeClr val="lt1"/>
              </a:buClr>
              <a:buSzPts val="1000"/>
              <a:buFont typeface="Nunito"/>
              <a:buChar char="●"/>
            </a:pPr>
            <a:r>
              <a:rPr lang="ru-RU" sz="1000" b="1" dirty="0" err="1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приоритизация</a:t>
            </a: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-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 повышение эффективности бюджетных расходов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6" name="Google Shape;496;p26"/>
          <p:cNvSpPr/>
          <p:nvPr/>
        </p:nvSpPr>
        <p:spPr>
          <a:xfrm>
            <a:off x="159000" y="3085950"/>
            <a:ext cx="240900" cy="3615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7" name="Google Shape;497;p26"/>
          <p:cNvSpPr txBox="1">
            <a:spLocks noGrp="1"/>
          </p:cNvSpPr>
          <p:nvPr>
            <p:ph type="subTitle" idx="1"/>
          </p:nvPr>
        </p:nvSpPr>
        <p:spPr>
          <a:xfrm>
            <a:off x="422950" y="3079450"/>
            <a:ext cx="1389000" cy="3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140" b="1" dirty="0"/>
              <a:t>НАПРАВЛЕНИЯ</a:t>
            </a:r>
            <a:endParaRPr sz="1140" b="1" dirty="0"/>
          </a:p>
        </p:txBody>
      </p:sp>
      <p:sp>
        <p:nvSpPr>
          <p:cNvPr id="498" name="Google Shape;498;p26"/>
          <p:cNvSpPr txBox="1">
            <a:spLocks noGrp="1"/>
          </p:cNvSpPr>
          <p:nvPr>
            <p:ph type="subTitle" idx="1"/>
          </p:nvPr>
        </p:nvSpPr>
        <p:spPr>
          <a:xfrm>
            <a:off x="1141825" y="3295350"/>
            <a:ext cx="1155600" cy="28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040" b="1" dirty="0">
                <a:solidFill>
                  <a:srgbClr val="0B5394"/>
                </a:solidFill>
              </a:rPr>
              <a:t>В ОБЛАСТИ ДОХОДОВ</a:t>
            </a:r>
            <a:endParaRPr sz="1040" b="1" dirty="0">
              <a:solidFill>
                <a:srgbClr val="0B5394"/>
              </a:solidFill>
            </a:endParaRPr>
          </a:p>
        </p:txBody>
      </p:sp>
      <p:sp>
        <p:nvSpPr>
          <p:cNvPr id="499" name="Google Shape;499;p26"/>
          <p:cNvSpPr txBox="1">
            <a:spLocks noGrp="1"/>
          </p:cNvSpPr>
          <p:nvPr>
            <p:ph type="subTitle" idx="1"/>
          </p:nvPr>
        </p:nvSpPr>
        <p:spPr>
          <a:xfrm>
            <a:off x="4529775" y="3295350"/>
            <a:ext cx="1001400" cy="33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000" b="1" dirty="0">
                <a:solidFill>
                  <a:srgbClr val="0B5394"/>
                </a:solidFill>
              </a:rPr>
              <a:t>В </a:t>
            </a:r>
            <a:r>
              <a:rPr lang="ru" sz="1040" b="1" dirty="0">
                <a:solidFill>
                  <a:srgbClr val="0B5394"/>
                </a:solidFill>
              </a:rPr>
              <a:t>ОБЛАСТИ</a:t>
            </a:r>
            <a:r>
              <a:rPr lang="ru" sz="1000" b="1" dirty="0">
                <a:solidFill>
                  <a:srgbClr val="0B5394"/>
                </a:solidFill>
              </a:rPr>
              <a:t> РАСХОДОВ</a:t>
            </a:r>
            <a:endParaRPr sz="1000" b="1" dirty="0">
              <a:solidFill>
                <a:srgbClr val="0B5394"/>
              </a:solidFill>
            </a:endParaRPr>
          </a:p>
        </p:txBody>
      </p:sp>
      <p:sp>
        <p:nvSpPr>
          <p:cNvPr id="500" name="Google Shape;500;p26"/>
          <p:cNvSpPr txBox="1">
            <a:spLocks noGrp="1"/>
          </p:cNvSpPr>
          <p:nvPr>
            <p:ph type="subTitle" idx="1"/>
          </p:nvPr>
        </p:nvSpPr>
        <p:spPr>
          <a:xfrm>
            <a:off x="6829700" y="3209300"/>
            <a:ext cx="2251800" cy="5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040" b="1" dirty="0">
                <a:solidFill>
                  <a:srgbClr val="0B5394"/>
                </a:solidFill>
              </a:rPr>
              <a:t>В ОБЛАСТИ УПРАВЛЕНИЯ МУНИЦИПАЛЬНЫМ ДОЛГОМ</a:t>
            </a:r>
            <a:endParaRPr sz="1040" b="1" dirty="0">
              <a:solidFill>
                <a:srgbClr val="0B5394"/>
              </a:solidFill>
            </a:endParaRPr>
          </a:p>
        </p:txBody>
      </p:sp>
      <p:sp>
        <p:nvSpPr>
          <p:cNvPr id="501" name="Google Shape;501;p26"/>
          <p:cNvSpPr/>
          <p:nvPr/>
        </p:nvSpPr>
        <p:spPr>
          <a:xfrm>
            <a:off x="197500" y="3712650"/>
            <a:ext cx="3228900" cy="134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стимулирование инвестиционной деятельности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поддержка субъектов предпринимательской деятельности в сфере туризма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- проведение ежегодной оценки эффективности налоговых расходов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инвентаризация и оптимизация имущества казны Няндомского округа</a:t>
            </a:r>
            <a:endParaRPr sz="6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2" name="Google Shape;502;p26"/>
          <p:cNvSpPr/>
          <p:nvPr/>
        </p:nvSpPr>
        <p:spPr>
          <a:xfrm>
            <a:off x="3520350" y="3714200"/>
            <a:ext cx="3228900" cy="134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сохранение практики формирования “программного” бюджета с учетом приоритезации расходов местного бюджета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-обеспечение установленных соотношений оплаты труда отдельных категорий работников согласно указам Президента РФ 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использование механизмов муниципально-частного партнерства для привлечения инвестиций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3" name="Google Shape;503;p26"/>
          <p:cNvSpPr/>
          <p:nvPr/>
        </p:nvSpPr>
        <p:spPr>
          <a:xfrm>
            <a:off x="6843200" y="3714200"/>
            <a:ext cx="2035500" cy="134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повышение качества и эффективности управления муниципальным долгом няндомского округа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7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11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9" name="Google Shape;509;p27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ОСНОВНЫЕ ХАРАКТЕРИСТИКИ БЮДЖЕТА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0" name="Google Shape;510;p27"/>
          <p:cNvSpPr/>
          <p:nvPr/>
        </p:nvSpPr>
        <p:spPr>
          <a:xfrm>
            <a:off x="461175" y="1359675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1" name="Google Shape;511;p27"/>
          <p:cNvSpPr/>
          <p:nvPr/>
        </p:nvSpPr>
        <p:spPr>
          <a:xfrm>
            <a:off x="461175" y="2456600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2" name="Google Shape;512;p27"/>
          <p:cNvSpPr/>
          <p:nvPr/>
        </p:nvSpPr>
        <p:spPr>
          <a:xfrm>
            <a:off x="461175" y="3666500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3" name="Google Shape;513;p27"/>
          <p:cNvSpPr/>
          <p:nvPr/>
        </p:nvSpPr>
        <p:spPr>
          <a:xfrm>
            <a:off x="1814900" y="100912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</a:t>
            </a:r>
            <a:endParaRPr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4" name="Google Shape;514;p27"/>
          <p:cNvSpPr/>
          <p:nvPr/>
        </p:nvSpPr>
        <p:spPr>
          <a:xfrm>
            <a:off x="5527200" y="100912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</a:t>
            </a:r>
            <a:endParaRPr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5" name="Google Shape;515;p27"/>
          <p:cNvSpPr/>
          <p:nvPr/>
        </p:nvSpPr>
        <p:spPr>
          <a:xfrm>
            <a:off x="1777188" y="1455525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434,0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6" name="Google Shape;516;p27"/>
          <p:cNvSpPr/>
          <p:nvPr/>
        </p:nvSpPr>
        <p:spPr>
          <a:xfrm>
            <a:off x="1739475" y="25524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894,1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7" name="Google Shape;517;p27"/>
          <p:cNvSpPr/>
          <p:nvPr/>
        </p:nvSpPr>
        <p:spPr>
          <a:xfrm>
            <a:off x="1777200" y="37623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2 001,0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8" name="Google Shape;518;p27"/>
          <p:cNvSpPr/>
          <p:nvPr/>
        </p:nvSpPr>
        <p:spPr>
          <a:xfrm>
            <a:off x="5527225" y="37623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2 043,7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9" name="Google Shape;519;p27"/>
          <p:cNvSpPr/>
          <p:nvPr/>
        </p:nvSpPr>
        <p:spPr>
          <a:xfrm>
            <a:off x="5527225" y="25524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933,8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0" name="Google Shape;520;p27"/>
          <p:cNvSpPr/>
          <p:nvPr/>
        </p:nvSpPr>
        <p:spPr>
          <a:xfrm>
            <a:off x="5527200" y="1455475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1 474,5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1" name="Google Shape;521;p27"/>
          <p:cNvSpPr/>
          <p:nvPr/>
        </p:nvSpPr>
        <p:spPr>
          <a:xfrm>
            <a:off x="3803025" y="1455475"/>
            <a:ext cx="994200" cy="8058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-40,5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2" name="Google Shape;522;p27"/>
          <p:cNvSpPr/>
          <p:nvPr/>
        </p:nvSpPr>
        <p:spPr>
          <a:xfrm>
            <a:off x="3859250" y="2456600"/>
            <a:ext cx="994200" cy="805800"/>
          </a:xfrm>
          <a:prstGeom prst="wave">
            <a:avLst>
              <a:gd name="adj1" fmla="val 12500"/>
              <a:gd name="adj2" fmla="val -2632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3" name="Google Shape;523;p27"/>
          <p:cNvSpPr/>
          <p:nvPr/>
        </p:nvSpPr>
        <p:spPr>
          <a:xfrm>
            <a:off x="3878113" y="3689000"/>
            <a:ext cx="994200" cy="7608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4" name="Google Shape;524;p27"/>
          <p:cNvSpPr/>
          <p:nvPr/>
        </p:nvSpPr>
        <p:spPr>
          <a:xfrm>
            <a:off x="7657350" y="10734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5" name="Google Shape;525;p27"/>
          <p:cNvSpPr/>
          <p:nvPr/>
        </p:nvSpPr>
        <p:spPr>
          <a:xfrm>
            <a:off x="3671050" y="100912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дефицит</a:t>
            </a:r>
            <a:endParaRPr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8"/>
          <p:cNvSpPr txBox="1">
            <a:spLocks noGrp="1"/>
          </p:cNvSpPr>
          <p:nvPr>
            <p:ph type="title" idx="2"/>
          </p:nvPr>
        </p:nvSpPr>
        <p:spPr>
          <a:xfrm>
            <a:off x="1576125" y="803925"/>
            <a:ext cx="19971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НАЛОГОВЫЕ И 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НЕНАЛОГОВЫЕ ДОХОДЫ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1" name="Google Shape;531;p28"/>
          <p:cNvSpPr txBox="1"/>
          <p:nvPr/>
        </p:nvSpPr>
        <p:spPr>
          <a:xfrm>
            <a:off x="489500" y="80925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 БЮДЖЕТА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2" name="Google Shape;532;p28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3" name="Google Shape;533;p28"/>
          <p:cNvSpPr txBox="1">
            <a:spLocks noGrp="1"/>
          </p:cNvSpPr>
          <p:nvPr>
            <p:ph type="title" idx="2"/>
          </p:nvPr>
        </p:nvSpPr>
        <p:spPr>
          <a:xfrm>
            <a:off x="6191251" y="803925"/>
            <a:ext cx="154305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БЕЗВОЗМЕЗДНЫЕ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ПОСТУПЛЕНИЯ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4" name="Google Shape;534;p28"/>
          <p:cNvSpPr/>
          <p:nvPr/>
        </p:nvSpPr>
        <p:spPr>
          <a:xfrm>
            <a:off x="109000" y="1353700"/>
            <a:ext cx="907800" cy="607800"/>
          </a:xfrm>
          <a:prstGeom prst="flowChartConnec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5" name="Google Shape;535;p28"/>
          <p:cNvSpPr/>
          <p:nvPr/>
        </p:nvSpPr>
        <p:spPr>
          <a:xfrm>
            <a:off x="109000" y="2050388"/>
            <a:ext cx="907800" cy="607800"/>
          </a:xfrm>
          <a:prstGeom prst="flowChartConnec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6" name="Google Shape;536;p28"/>
          <p:cNvSpPr/>
          <p:nvPr/>
        </p:nvSpPr>
        <p:spPr>
          <a:xfrm>
            <a:off x="142675" y="2747075"/>
            <a:ext cx="907800" cy="607800"/>
          </a:xfrm>
          <a:prstGeom prst="flowChartConnec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7" name="Google Shape;537;p28"/>
          <p:cNvSpPr/>
          <p:nvPr/>
        </p:nvSpPr>
        <p:spPr>
          <a:xfrm>
            <a:off x="1658550" y="1357450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29,8 </a:t>
            </a:r>
            <a:r>
              <a:rPr lang="ru" b="1" i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8" name="Google Shape;538;p28"/>
          <p:cNvSpPr/>
          <p:nvPr/>
        </p:nvSpPr>
        <p:spPr>
          <a:xfrm>
            <a:off x="4157588" y="1439200"/>
            <a:ext cx="1157400" cy="4368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7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434,0</a:t>
            </a:r>
            <a:endParaRPr sz="17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9" name="Google Shape;539;p28"/>
          <p:cNvSpPr/>
          <p:nvPr/>
        </p:nvSpPr>
        <p:spPr>
          <a:xfrm>
            <a:off x="4157588" y="2171638"/>
            <a:ext cx="1157400" cy="4368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7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894,1</a:t>
            </a:r>
            <a:endParaRPr sz="17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0" name="Google Shape;540;p28"/>
          <p:cNvSpPr/>
          <p:nvPr/>
        </p:nvSpPr>
        <p:spPr>
          <a:xfrm>
            <a:off x="4157588" y="2832575"/>
            <a:ext cx="1157400" cy="4368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2 001,0</a:t>
            </a:r>
            <a:endParaRPr sz="1700"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1" name="Google Shape;541;p28"/>
          <p:cNvSpPr/>
          <p:nvPr/>
        </p:nvSpPr>
        <p:spPr>
          <a:xfrm>
            <a:off x="1658550" y="2052263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23,8 </a:t>
            </a:r>
            <a:r>
              <a:rPr lang="ru" b="1" i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2" name="Google Shape;542;p28"/>
          <p:cNvSpPr/>
          <p:nvPr/>
        </p:nvSpPr>
        <p:spPr>
          <a:xfrm>
            <a:off x="1733100" y="2747075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23,5 </a:t>
            </a:r>
            <a:r>
              <a:rPr lang="ru" b="1" i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3" name="Google Shape;543;p28"/>
          <p:cNvSpPr/>
          <p:nvPr/>
        </p:nvSpPr>
        <p:spPr>
          <a:xfrm>
            <a:off x="6317925" y="1314825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70,2 </a:t>
            </a:r>
            <a:r>
              <a:rPr lang="ru" b="1" i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4" name="Google Shape;544;p28"/>
          <p:cNvSpPr/>
          <p:nvPr/>
        </p:nvSpPr>
        <p:spPr>
          <a:xfrm>
            <a:off x="6317925" y="2052275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76,2 %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5" name="Google Shape;545;p28"/>
          <p:cNvSpPr/>
          <p:nvPr/>
        </p:nvSpPr>
        <p:spPr>
          <a:xfrm>
            <a:off x="6317925" y="2750825"/>
            <a:ext cx="1157400" cy="600300"/>
          </a:xfrm>
          <a:prstGeom prst="teardrop">
            <a:avLst>
              <a:gd name="adj" fmla="val 10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76,5 %</a:t>
            </a:r>
            <a:endParaRPr b="1" i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6" name="Google Shape;546;p28"/>
          <p:cNvSpPr/>
          <p:nvPr/>
        </p:nvSpPr>
        <p:spPr>
          <a:xfrm rot="10800000" flipH="1">
            <a:off x="3531925" y="878475"/>
            <a:ext cx="2357100" cy="361800"/>
          </a:xfrm>
          <a:prstGeom prst="leftRightUpArrow">
            <a:avLst>
              <a:gd name="adj1" fmla="val 25000"/>
              <a:gd name="adj2" fmla="val 25000"/>
              <a:gd name="adj3" fmla="val 25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7" name="Google Shape;547;p28"/>
          <p:cNvSpPr/>
          <p:nvPr/>
        </p:nvSpPr>
        <p:spPr>
          <a:xfrm>
            <a:off x="7657350" y="10734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8" name="Google Shape;548;p28"/>
          <p:cNvSpPr/>
          <p:nvPr/>
        </p:nvSpPr>
        <p:spPr>
          <a:xfrm>
            <a:off x="142675" y="3622300"/>
            <a:ext cx="2628300" cy="1415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НАЛОГОВЫЕ ДОХОДЫ</a:t>
            </a:r>
            <a:r>
              <a:rPr lang="ru" sz="100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 - доходы от предусмотренных законодательством РФ о налогах и сборах федеральных налогов и сборов, в том числе от налогов, предусмотренных специальными налоговыми режимами, региональных и местных налогов, а также пеней и штрафов по ним</a:t>
            </a:r>
            <a:endParaRPr sz="1000">
              <a:solidFill>
                <a:srgbClr val="1C458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9" name="Google Shape;549;p28"/>
          <p:cNvSpPr/>
          <p:nvPr/>
        </p:nvSpPr>
        <p:spPr>
          <a:xfrm>
            <a:off x="2912850" y="3622300"/>
            <a:ext cx="3462900" cy="1415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НЕНАЛОГОВЫЕ ДОХОДЫ</a:t>
            </a:r>
            <a:r>
              <a:rPr lang="ru" sz="1000" dirty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 - поступления от продажи и использования имущества, находящегося в государственной или муниципальной собственности, доходы от платных услуг, оказываемых казенными учреждениями, средства, полученные в результате применения мер гражданско-правовой, административной и уголовной ответственности, </a:t>
            </a:r>
            <a:r>
              <a:rPr lang="ru" sz="1000" dirty="0" smtClean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средства самообложения </a:t>
            </a:r>
            <a:r>
              <a:rPr lang="ru" sz="1000" dirty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граждан, иные неналоговые доходы</a:t>
            </a:r>
            <a:endParaRPr sz="1000" dirty="0">
              <a:solidFill>
                <a:srgbClr val="1C458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0" name="Google Shape;550;p28"/>
          <p:cNvSpPr/>
          <p:nvPr/>
        </p:nvSpPr>
        <p:spPr>
          <a:xfrm>
            <a:off x="6517625" y="3622300"/>
            <a:ext cx="2628300" cy="1415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БЕЗВОЗМЕЗДНЫЕ ПОСТУПЛЕНИЯ</a:t>
            </a:r>
            <a:r>
              <a:rPr lang="ru" sz="1000" dirty="0">
                <a:solidFill>
                  <a:srgbClr val="1C4587"/>
                </a:solidFill>
                <a:latin typeface="Nunito"/>
                <a:ea typeface="Nunito"/>
                <a:cs typeface="Nunito"/>
                <a:sym typeface="Nunito"/>
              </a:rPr>
              <a:t> - дотации, субсидии, субвенции, иные безвозмездные трансферты из других бюджетов бюджетной системы РФ, безвозмездные поступления от физических и юридических лиц, международных организаций, в том числе добровольные пожертвования </a:t>
            </a:r>
            <a:endParaRPr sz="1000" dirty="0">
              <a:solidFill>
                <a:srgbClr val="1C458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9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13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6" name="Google Shape;556;p29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НАЛОГОВЫЕ И НЕНАЛОГОВЫЕ ДОХОДЫ БЮДЖЕТА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7" name="Google Shape;557;p29"/>
          <p:cNvSpPr/>
          <p:nvPr/>
        </p:nvSpPr>
        <p:spPr>
          <a:xfrm>
            <a:off x="2605700" y="867600"/>
            <a:ext cx="939900" cy="6396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8" name="Google Shape;558;p29"/>
          <p:cNvSpPr/>
          <p:nvPr/>
        </p:nvSpPr>
        <p:spPr>
          <a:xfrm>
            <a:off x="4324750" y="867600"/>
            <a:ext cx="921000" cy="6396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9" name="Google Shape;559;p29"/>
          <p:cNvSpPr/>
          <p:nvPr/>
        </p:nvSpPr>
        <p:spPr>
          <a:xfrm>
            <a:off x="169355" y="1560250"/>
            <a:ext cx="2040900" cy="6141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Управление федеральной налоговой службы по Архангельской области и НАО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0" name="Google Shape;560;p29"/>
          <p:cNvSpPr/>
          <p:nvPr/>
        </p:nvSpPr>
        <p:spPr>
          <a:xfrm>
            <a:off x="195750" y="2348525"/>
            <a:ext cx="1988100" cy="6141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Комитет по управлению 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муниципальным имуществом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 земельными ресурсами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1" name="Google Shape;561;p29"/>
          <p:cNvSpPr/>
          <p:nvPr/>
        </p:nvSpPr>
        <p:spPr>
          <a:xfrm>
            <a:off x="169350" y="3136563"/>
            <a:ext cx="1988100" cy="6141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Иные федеральные и 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региональные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органы власти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2" name="Google Shape;562;p29"/>
          <p:cNvSpPr/>
          <p:nvPr/>
        </p:nvSpPr>
        <p:spPr>
          <a:xfrm>
            <a:off x="2381725" y="313680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3" name="Google Shape;563;p29"/>
          <p:cNvSpPr/>
          <p:nvPr/>
        </p:nvSpPr>
        <p:spPr>
          <a:xfrm>
            <a:off x="2381725" y="2348525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4" name="Google Shape;564;p29"/>
          <p:cNvSpPr/>
          <p:nvPr/>
        </p:nvSpPr>
        <p:spPr>
          <a:xfrm>
            <a:off x="2381725" y="1620250"/>
            <a:ext cx="1446000" cy="55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396,4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5" name="Google Shape;565;p29"/>
          <p:cNvSpPr/>
          <p:nvPr/>
        </p:nvSpPr>
        <p:spPr>
          <a:xfrm>
            <a:off x="7657350" y="10734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6" name="Google Shape;566;p29"/>
          <p:cNvSpPr/>
          <p:nvPr/>
        </p:nvSpPr>
        <p:spPr>
          <a:xfrm>
            <a:off x="4164275" y="234740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27,0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7" name="Google Shape;567;p29"/>
          <p:cNvSpPr/>
          <p:nvPr/>
        </p:nvSpPr>
        <p:spPr>
          <a:xfrm>
            <a:off x="4164275" y="16202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421,8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8" name="Google Shape;568;p29"/>
          <p:cNvSpPr/>
          <p:nvPr/>
        </p:nvSpPr>
        <p:spPr>
          <a:xfrm>
            <a:off x="5854775" y="3136575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9" name="Google Shape;569;p29"/>
          <p:cNvSpPr/>
          <p:nvPr/>
        </p:nvSpPr>
        <p:spPr>
          <a:xfrm>
            <a:off x="5892575" y="2354525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27,0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0" name="Google Shape;570;p29"/>
          <p:cNvSpPr/>
          <p:nvPr/>
        </p:nvSpPr>
        <p:spPr>
          <a:xfrm>
            <a:off x="5892575" y="16202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439,9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1" name="Google Shape;571;p29"/>
          <p:cNvSpPr/>
          <p:nvPr/>
        </p:nvSpPr>
        <p:spPr>
          <a:xfrm>
            <a:off x="4118250" y="313680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2" name="Google Shape;572;p29"/>
          <p:cNvSpPr/>
          <p:nvPr/>
        </p:nvSpPr>
        <p:spPr>
          <a:xfrm>
            <a:off x="169350" y="4564725"/>
            <a:ext cx="19881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3" name="Google Shape;573;p29"/>
          <p:cNvSpPr/>
          <p:nvPr/>
        </p:nvSpPr>
        <p:spPr>
          <a:xfrm>
            <a:off x="2379850" y="4564725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426,7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4" name="Google Shape;574;p29"/>
          <p:cNvSpPr/>
          <p:nvPr/>
        </p:nvSpPr>
        <p:spPr>
          <a:xfrm>
            <a:off x="4164275" y="4564725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451,9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5" name="Google Shape;575;p29"/>
          <p:cNvSpPr/>
          <p:nvPr/>
        </p:nvSpPr>
        <p:spPr>
          <a:xfrm>
            <a:off x="5854800" y="4564725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470,0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6" name="Google Shape;576;p29"/>
          <p:cNvSpPr/>
          <p:nvPr/>
        </p:nvSpPr>
        <p:spPr>
          <a:xfrm>
            <a:off x="169350" y="3850650"/>
            <a:ext cx="1988100" cy="6141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Администрация и ее 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отраслевые (функциональные) органы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7" name="Google Shape;577;p29"/>
          <p:cNvSpPr/>
          <p:nvPr/>
        </p:nvSpPr>
        <p:spPr>
          <a:xfrm>
            <a:off x="6024900" y="860463"/>
            <a:ext cx="921000" cy="6396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8" name="Google Shape;578;p29"/>
          <p:cNvSpPr/>
          <p:nvPr/>
        </p:nvSpPr>
        <p:spPr>
          <a:xfrm>
            <a:off x="2381725" y="3850763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9" name="Google Shape;579;p29"/>
          <p:cNvSpPr/>
          <p:nvPr/>
        </p:nvSpPr>
        <p:spPr>
          <a:xfrm>
            <a:off x="4164275" y="3850763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0" name="Google Shape;580;p29"/>
          <p:cNvSpPr/>
          <p:nvPr/>
        </p:nvSpPr>
        <p:spPr>
          <a:xfrm>
            <a:off x="5854775" y="3850650"/>
            <a:ext cx="1446000" cy="614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30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6" name="Google Shape;586;p30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СТРУКТУРА НАЛОГОВЫХ ДОХОДОВ БЮДЖЕТА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7" name="Google Shape;587;p30"/>
          <p:cNvSpPr/>
          <p:nvPr/>
        </p:nvSpPr>
        <p:spPr>
          <a:xfrm>
            <a:off x="2454875" y="867600"/>
            <a:ext cx="939900" cy="487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8" name="Google Shape;588;p30"/>
          <p:cNvSpPr/>
          <p:nvPr/>
        </p:nvSpPr>
        <p:spPr>
          <a:xfrm>
            <a:off x="4324750" y="867600"/>
            <a:ext cx="939900" cy="552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9" name="Google Shape;589;p30"/>
          <p:cNvSpPr/>
          <p:nvPr/>
        </p:nvSpPr>
        <p:spPr>
          <a:xfrm>
            <a:off x="6043800" y="867600"/>
            <a:ext cx="939900" cy="552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0" name="Google Shape;590;p30"/>
          <p:cNvSpPr/>
          <p:nvPr/>
        </p:nvSpPr>
        <p:spPr>
          <a:xfrm>
            <a:off x="248550" y="1441513"/>
            <a:ext cx="20409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 на доходы физических лиц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1" name="Google Shape;591;p30"/>
          <p:cNvSpPr/>
          <p:nvPr/>
        </p:nvSpPr>
        <p:spPr>
          <a:xfrm>
            <a:off x="248550" y="1919813"/>
            <a:ext cx="1988100" cy="425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Налог. взимаемый в связи с применением УСН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2" name="Google Shape;592;p30"/>
          <p:cNvSpPr/>
          <p:nvPr/>
        </p:nvSpPr>
        <p:spPr>
          <a:xfrm>
            <a:off x="274950" y="2459563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 на совокупный доход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3" name="Google Shape;593;p30"/>
          <p:cNvSpPr/>
          <p:nvPr/>
        </p:nvSpPr>
        <p:spPr>
          <a:xfrm>
            <a:off x="2381725" y="2459575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4" name="Google Shape;594;p30"/>
          <p:cNvSpPr/>
          <p:nvPr/>
        </p:nvSpPr>
        <p:spPr>
          <a:xfrm>
            <a:off x="2381725" y="1959575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21,8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5" name="Google Shape;595;p30"/>
          <p:cNvSpPr/>
          <p:nvPr/>
        </p:nvSpPr>
        <p:spPr>
          <a:xfrm>
            <a:off x="2381725" y="1441525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302,4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6" name="Google Shape;596;p30"/>
          <p:cNvSpPr/>
          <p:nvPr/>
        </p:nvSpPr>
        <p:spPr>
          <a:xfrm>
            <a:off x="222150" y="92952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7" name="Google Shape;597;p30"/>
          <p:cNvSpPr/>
          <p:nvPr/>
        </p:nvSpPr>
        <p:spPr>
          <a:xfrm>
            <a:off x="4118275" y="1945724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22,6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8" name="Google Shape;598;p30"/>
          <p:cNvSpPr/>
          <p:nvPr/>
        </p:nvSpPr>
        <p:spPr>
          <a:xfrm>
            <a:off x="4118263" y="14832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323,8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9" name="Google Shape;599;p30"/>
          <p:cNvSpPr/>
          <p:nvPr/>
        </p:nvSpPr>
        <p:spPr>
          <a:xfrm>
            <a:off x="5854800" y="249565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0" name="Google Shape;600;p30"/>
          <p:cNvSpPr/>
          <p:nvPr/>
        </p:nvSpPr>
        <p:spPr>
          <a:xfrm>
            <a:off x="5854825" y="1961262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23,5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1" name="Google Shape;601;p30"/>
          <p:cNvSpPr/>
          <p:nvPr/>
        </p:nvSpPr>
        <p:spPr>
          <a:xfrm>
            <a:off x="5854825" y="14832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335,2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2" name="Google Shape;602;p30"/>
          <p:cNvSpPr/>
          <p:nvPr/>
        </p:nvSpPr>
        <p:spPr>
          <a:xfrm>
            <a:off x="4071700" y="24664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6,3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3" name="Google Shape;603;p30"/>
          <p:cNvSpPr/>
          <p:nvPr/>
        </p:nvSpPr>
        <p:spPr>
          <a:xfrm>
            <a:off x="2421150" y="469200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396,4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4" name="Google Shape;604;p30"/>
          <p:cNvSpPr/>
          <p:nvPr/>
        </p:nvSpPr>
        <p:spPr>
          <a:xfrm>
            <a:off x="4164275" y="469200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421,8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5" name="Google Shape;605;p30"/>
          <p:cNvSpPr/>
          <p:nvPr/>
        </p:nvSpPr>
        <p:spPr>
          <a:xfrm>
            <a:off x="5854800" y="469200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439,9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6" name="Google Shape;606;p30"/>
          <p:cNvSpPr/>
          <p:nvPr/>
        </p:nvSpPr>
        <p:spPr>
          <a:xfrm>
            <a:off x="222150" y="4692000"/>
            <a:ext cx="19881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7" name="Google Shape;607;p30"/>
          <p:cNvSpPr/>
          <p:nvPr/>
        </p:nvSpPr>
        <p:spPr>
          <a:xfrm>
            <a:off x="248550" y="296860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Налог на имущество ФЛ+ земельный налог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8" name="Google Shape;608;p30"/>
          <p:cNvSpPr/>
          <p:nvPr/>
        </p:nvSpPr>
        <p:spPr>
          <a:xfrm>
            <a:off x="248550" y="3419625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Транспортный налог с ФЛ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9" name="Google Shape;609;p30"/>
          <p:cNvSpPr/>
          <p:nvPr/>
        </p:nvSpPr>
        <p:spPr>
          <a:xfrm>
            <a:off x="2381725" y="298975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0" name="Google Shape;610;p30"/>
          <p:cNvSpPr/>
          <p:nvPr/>
        </p:nvSpPr>
        <p:spPr>
          <a:xfrm>
            <a:off x="2381725" y="3461425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1" name="Google Shape;611;p30"/>
          <p:cNvSpPr/>
          <p:nvPr/>
        </p:nvSpPr>
        <p:spPr>
          <a:xfrm>
            <a:off x="4118250" y="3470788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24,2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2" name="Google Shape;612;p30"/>
          <p:cNvSpPr/>
          <p:nvPr/>
        </p:nvSpPr>
        <p:spPr>
          <a:xfrm>
            <a:off x="4118250" y="3015250"/>
            <a:ext cx="1446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3" name="Google Shape;613;p30"/>
          <p:cNvSpPr/>
          <p:nvPr/>
        </p:nvSpPr>
        <p:spPr>
          <a:xfrm>
            <a:off x="5854775" y="34708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24,2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4" name="Google Shape;614;p30"/>
          <p:cNvSpPr/>
          <p:nvPr/>
        </p:nvSpPr>
        <p:spPr>
          <a:xfrm>
            <a:off x="5854775" y="301525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5" name="Google Shape;615;p30"/>
          <p:cNvSpPr/>
          <p:nvPr/>
        </p:nvSpPr>
        <p:spPr>
          <a:xfrm>
            <a:off x="7579400" y="956350"/>
            <a:ext cx="1370574" cy="42541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норматив отчислений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6" name="Google Shape;616;p30"/>
          <p:cNvSpPr/>
          <p:nvPr/>
        </p:nvSpPr>
        <p:spPr>
          <a:xfrm>
            <a:off x="7858038" y="1537213"/>
            <a:ext cx="813300" cy="321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36,5%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7" name="Google Shape;617;p30"/>
          <p:cNvSpPr/>
          <p:nvPr/>
        </p:nvSpPr>
        <p:spPr>
          <a:xfrm>
            <a:off x="7858050" y="1947250"/>
            <a:ext cx="813300" cy="321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15 %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8" name="Google Shape;618;p30"/>
          <p:cNvSpPr/>
          <p:nvPr/>
        </p:nvSpPr>
        <p:spPr>
          <a:xfrm>
            <a:off x="7858050" y="2443450"/>
            <a:ext cx="813300" cy="379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100%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9" name="Google Shape;619;p30"/>
          <p:cNvSpPr/>
          <p:nvPr/>
        </p:nvSpPr>
        <p:spPr>
          <a:xfrm>
            <a:off x="7858050" y="2968613"/>
            <a:ext cx="813300" cy="321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100 %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0" name="Google Shape;620;p30"/>
          <p:cNvSpPr/>
          <p:nvPr/>
        </p:nvSpPr>
        <p:spPr>
          <a:xfrm>
            <a:off x="7858050" y="3420513"/>
            <a:ext cx="813300" cy="379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80 %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1" name="Google Shape;621;p30"/>
          <p:cNvSpPr/>
          <p:nvPr/>
        </p:nvSpPr>
        <p:spPr>
          <a:xfrm>
            <a:off x="7858038" y="3869463"/>
            <a:ext cx="813300" cy="379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100 %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2" name="Google Shape;622;p30"/>
          <p:cNvSpPr/>
          <p:nvPr/>
        </p:nvSpPr>
        <p:spPr>
          <a:xfrm>
            <a:off x="248550" y="383975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Госпошлина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3" name="Google Shape;623;p30"/>
          <p:cNvSpPr/>
          <p:nvPr/>
        </p:nvSpPr>
        <p:spPr>
          <a:xfrm>
            <a:off x="248550" y="425990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Акцизы по подакцизным товарам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4" name="Google Shape;624;p30"/>
          <p:cNvSpPr/>
          <p:nvPr/>
        </p:nvSpPr>
        <p:spPr>
          <a:xfrm>
            <a:off x="2381725" y="3865213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5" name="Google Shape;625;p30"/>
          <p:cNvSpPr/>
          <p:nvPr/>
        </p:nvSpPr>
        <p:spPr>
          <a:xfrm>
            <a:off x="2381738" y="4278613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16,3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6" name="Google Shape;626;p30"/>
          <p:cNvSpPr/>
          <p:nvPr/>
        </p:nvSpPr>
        <p:spPr>
          <a:xfrm>
            <a:off x="4118263" y="38924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9,1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7" name="Google Shape;627;p30"/>
          <p:cNvSpPr/>
          <p:nvPr/>
        </p:nvSpPr>
        <p:spPr>
          <a:xfrm>
            <a:off x="5854825" y="3889988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9,4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8" name="Google Shape;628;p30"/>
          <p:cNvSpPr/>
          <p:nvPr/>
        </p:nvSpPr>
        <p:spPr>
          <a:xfrm>
            <a:off x="4118250" y="42922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16,8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9" name="Google Shape;629;p30"/>
          <p:cNvSpPr/>
          <p:nvPr/>
        </p:nvSpPr>
        <p:spPr>
          <a:xfrm>
            <a:off x="5854750" y="4309175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22,2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0" name="Google Shape;630;p30"/>
          <p:cNvSpPr/>
          <p:nvPr/>
        </p:nvSpPr>
        <p:spPr>
          <a:xfrm>
            <a:off x="7858050" y="4318400"/>
            <a:ext cx="895800" cy="321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0,26639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31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15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6" name="Google Shape;636;p31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СТРУКТУРА НЕНАЛОГОВЫХ ДОХОДОВ БЮДЖЕТА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7" name="Google Shape;637;p31"/>
          <p:cNvSpPr/>
          <p:nvPr/>
        </p:nvSpPr>
        <p:spPr>
          <a:xfrm>
            <a:off x="2674200" y="861700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8" name="Google Shape;638;p31"/>
          <p:cNvSpPr/>
          <p:nvPr/>
        </p:nvSpPr>
        <p:spPr>
          <a:xfrm>
            <a:off x="4417325" y="845800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9" name="Google Shape;639;p31"/>
          <p:cNvSpPr/>
          <p:nvPr/>
        </p:nvSpPr>
        <p:spPr>
          <a:xfrm>
            <a:off x="6107838" y="843488"/>
            <a:ext cx="939900" cy="805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0" name="Google Shape;640;p31"/>
          <p:cNvSpPr/>
          <p:nvPr/>
        </p:nvSpPr>
        <p:spPr>
          <a:xfrm>
            <a:off x="195750" y="1794400"/>
            <a:ext cx="20409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 от продажи земельных участков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1" name="Google Shape;641;p31"/>
          <p:cNvSpPr/>
          <p:nvPr/>
        </p:nvSpPr>
        <p:spPr>
          <a:xfrm>
            <a:off x="222150" y="2300800"/>
            <a:ext cx="1988100" cy="425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 от сдачи в аренду имущества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2" name="Google Shape;642;p31"/>
          <p:cNvSpPr/>
          <p:nvPr/>
        </p:nvSpPr>
        <p:spPr>
          <a:xfrm>
            <a:off x="222150" y="285310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 от сдачи в аренду земельных участков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3" name="Google Shape;643;p31"/>
          <p:cNvSpPr/>
          <p:nvPr/>
        </p:nvSpPr>
        <p:spPr>
          <a:xfrm>
            <a:off x="2381725" y="28566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14,6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4" name="Google Shape;644;p31"/>
          <p:cNvSpPr/>
          <p:nvPr/>
        </p:nvSpPr>
        <p:spPr>
          <a:xfrm>
            <a:off x="2381725" y="2300800"/>
            <a:ext cx="1446000" cy="42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2,1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5" name="Google Shape;645;p31"/>
          <p:cNvSpPr/>
          <p:nvPr/>
        </p:nvSpPr>
        <p:spPr>
          <a:xfrm>
            <a:off x="2381725" y="17944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6" name="Google Shape;646;p31"/>
          <p:cNvSpPr/>
          <p:nvPr/>
        </p:nvSpPr>
        <p:spPr>
          <a:xfrm>
            <a:off x="363200" y="1224100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7" name="Google Shape;647;p31"/>
          <p:cNvSpPr/>
          <p:nvPr/>
        </p:nvSpPr>
        <p:spPr>
          <a:xfrm>
            <a:off x="4164275" y="2316699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2,0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8" name="Google Shape;648;p31"/>
          <p:cNvSpPr/>
          <p:nvPr/>
        </p:nvSpPr>
        <p:spPr>
          <a:xfrm>
            <a:off x="4164275" y="179440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9" name="Google Shape;649;p31"/>
          <p:cNvSpPr/>
          <p:nvPr/>
        </p:nvSpPr>
        <p:spPr>
          <a:xfrm>
            <a:off x="5854800" y="28821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14,6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0" name="Google Shape;650;p31"/>
          <p:cNvSpPr/>
          <p:nvPr/>
        </p:nvSpPr>
        <p:spPr>
          <a:xfrm>
            <a:off x="5854800" y="2327662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2,0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1" name="Google Shape;651;p31"/>
          <p:cNvSpPr/>
          <p:nvPr/>
        </p:nvSpPr>
        <p:spPr>
          <a:xfrm>
            <a:off x="5854800" y="1798725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2" name="Google Shape;652;p31"/>
          <p:cNvSpPr/>
          <p:nvPr/>
        </p:nvSpPr>
        <p:spPr>
          <a:xfrm>
            <a:off x="4164275" y="285105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14,6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3" name="Google Shape;653;p31"/>
          <p:cNvSpPr/>
          <p:nvPr/>
        </p:nvSpPr>
        <p:spPr>
          <a:xfrm>
            <a:off x="2421150" y="453340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4" name="Google Shape;654;p31"/>
          <p:cNvSpPr/>
          <p:nvPr/>
        </p:nvSpPr>
        <p:spPr>
          <a:xfrm>
            <a:off x="4164275" y="453340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30,1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5" name="Google Shape;655;p31"/>
          <p:cNvSpPr/>
          <p:nvPr/>
        </p:nvSpPr>
        <p:spPr>
          <a:xfrm>
            <a:off x="5907400" y="4562650"/>
            <a:ext cx="1446000" cy="3210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30,1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6" name="Google Shape;656;p31"/>
          <p:cNvSpPr/>
          <p:nvPr/>
        </p:nvSpPr>
        <p:spPr>
          <a:xfrm>
            <a:off x="222150" y="4533400"/>
            <a:ext cx="19881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7" name="Google Shape;657;p31"/>
          <p:cNvSpPr/>
          <p:nvPr/>
        </p:nvSpPr>
        <p:spPr>
          <a:xfrm>
            <a:off x="222150" y="330330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Штрафы, санкции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8" name="Google Shape;658;p31"/>
          <p:cNvSpPr/>
          <p:nvPr/>
        </p:nvSpPr>
        <p:spPr>
          <a:xfrm>
            <a:off x="222150" y="375350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Прочие неналоговые доходы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9" name="Google Shape;659;p31"/>
          <p:cNvSpPr/>
          <p:nvPr/>
        </p:nvSpPr>
        <p:spPr>
          <a:xfrm>
            <a:off x="2381725" y="3356500"/>
            <a:ext cx="1446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0" name="Google Shape;660;p31"/>
          <p:cNvSpPr/>
          <p:nvPr/>
        </p:nvSpPr>
        <p:spPr>
          <a:xfrm>
            <a:off x="2381725" y="378275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9,9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1" name="Google Shape;661;p31"/>
          <p:cNvSpPr/>
          <p:nvPr/>
        </p:nvSpPr>
        <p:spPr>
          <a:xfrm>
            <a:off x="4164263" y="3772188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2" name="Google Shape;662;p31"/>
          <p:cNvSpPr/>
          <p:nvPr/>
        </p:nvSpPr>
        <p:spPr>
          <a:xfrm>
            <a:off x="4164263" y="3339500"/>
            <a:ext cx="1446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3" name="Google Shape;663;p31"/>
          <p:cNvSpPr/>
          <p:nvPr/>
        </p:nvSpPr>
        <p:spPr>
          <a:xfrm>
            <a:off x="5854800" y="3802325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4" name="Google Shape;664;p31"/>
          <p:cNvSpPr/>
          <p:nvPr/>
        </p:nvSpPr>
        <p:spPr>
          <a:xfrm>
            <a:off x="5854800" y="3342225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32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16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0" name="Google Shape;670;p32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СТРУКТУРА БЕЗВОЗМЕЗДНЫХ ПОСТУПЛЕНИЙ В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 НЯНДОМСКОГО МУНИЦИПАЛЬНОГО ОКРУГА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1" name="Google Shape;671;p32"/>
          <p:cNvSpPr/>
          <p:nvPr/>
        </p:nvSpPr>
        <p:spPr>
          <a:xfrm>
            <a:off x="2666675" y="855150"/>
            <a:ext cx="939900" cy="603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2" name="Google Shape;672;p32"/>
          <p:cNvSpPr/>
          <p:nvPr/>
        </p:nvSpPr>
        <p:spPr>
          <a:xfrm>
            <a:off x="195750" y="1557250"/>
            <a:ext cx="20409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ДОТАЦИИ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3" name="Google Shape;673;p32"/>
          <p:cNvSpPr/>
          <p:nvPr/>
        </p:nvSpPr>
        <p:spPr>
          <a:xfrm>
            <a:off x="222150" y="2035550"/>
            <a:ext cx="1988100" cy="425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СУБСИДИИ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4" name="Google Shape;674;p32"/>
          <p:cNvSpPr/>
          <p:nvPr/>
        </p:nvSpPr>
        <p:spPr>
          <a:xfrm>
            <a:off x="222150" y="255975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СУБВЕНЦИИ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5" name="Google Shape;675;p32"/>
          <p:cNvSpPr/>
          <p:nvPr/>
        </p:nvSpPr>
        <p:spPr>
          <a:xfrm>
            <a:off x="2413625" y="257175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504,5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6" name="Google Shape;676;p32"/>
          <p:cNvSpPr/>
          <p:nvPr/>
        </p:nvSpPr>
        <p:spPr>
          <a:xfrm>
            <a:off x="2464263" y="2035550"/>
            <a:ext cx="1446000" cy="42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75,4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7" name="Google Shape;677;p32"/>
          <p:cNvSpPr/>
          <p:nvPr/>
        </p:nvSpPr>
        <p:spPr>
          <a:xfrm>
            <a:off x="2477463" y="155725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422,7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8" name="Google Shape;678;p32"/>
          <p:cNvSpPr/>
          <p:nvPr/>
        </p:nvSpPr>
        <p:spPr>
          <a:xfrm>
            <a:off x="363825" y="1013700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9" name="Google Shape;679;p32"/>
          <p:cNvSpPr/>
          <p:nvPr/>
        </p:nvSpPr>
        <p:spPr>
          <a:xfrm>
            <a:off x="4164300" y="2058499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472,0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0" name="Google Shape;680;p32"/>
          <p:cNvSpPr/>
          <p:nvPr/>
        </p:nvSpPr>
        <p:spPr>
          <a:xfrm>
            <a:off x="4166138" y="155725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442,9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1" name="Google Shape;681;p32"/>
          <p:cNvSpPr/>
          <p:nvPr/>
        </p:nvSpPr>
        <p:spPr>
          <a:xfrm>
            <a:off x="5854825" y="263025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533,6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2" name="Google Shape;682;p32"/>
          <p:cNvSpPr/>
          <p:nvPr/>
        </p:nvSpPr>
        <p:spPr>
          <a:xfrm>
            <a:off x="5864325" y="2058512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434,2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3" name="Google Shape;683;p32"/>
          <p:cNvSpPr/>
          <p:nvPr/>
        </p:nvSpPr>
        <p:spPr>
          <a:xfrm>
            <a:off x="5854825" y="1557250"/>
            <a:ext cx="1446000" cy="379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453,7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4" name="Google Shape;684;p32"/>
          <p:cNvSpPr/>
          <p:nvPr/>
        </p:nvSpPr>
        <p:spPr>
          <a:xfrm>
            <a:off x="4134213" y="26010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520,4</a:t>
            </a:r>
            <a:endParaRPr sz="1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5" name="Google Shape;685;p32"/>
          <p:cNvSpPr/>
          <p:nvPr/>
        </p:nvSpPr>
        <p:spPr>
          <a:xfrm>
            <a:off x="2464263" y="351635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002,6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6" name="Google Shape;686;p32"/>
          <p:cNvSpPr/>
          <p:nvPr/>
        </p:nvSpPr>
        <p:spPr>
          <a:xfrm>
            <a:off x="4178313" y="3516350"/>
            <a:ext cx="14460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1 435,3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7" name="Google Shape;687;p32"/>
          <p:cNvSpPr/>
          <p:nvPr/>
        </p:nvSpPr>
        <p:spPr>
          <a:xfrm>
            <a:off x="5892375" y="3545600"/>
            <a:ext cx="1446000" cy="3210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421,5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8" name="Google Shape;688;p32"/>
          <p:cNvSpPr/>
          <p:nvPr/>
        </p:nvSpPr>
        <p:spPr>
          <a:xfrm>
            <a:off x="222150" y="3516350"/>
            <a:ext cx="1988100" cy="3795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9" name="Google Shape;689;p32"/>
          <p:cNvSpPr/>
          <p:nvPr/>
        </p:nvSpPr>
        <p:spPr>
          <a:xfrm>
            <a:off x="222150" y="3038050"/>
            <a:ext cx="1988100" cy="3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ИНЫЕ МБТ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0" name="Google Shape;690;p32"/>
          <p:cNvSpPr/>
          <p:nvPr/>
        </p:nvSpPr>
        <p:spPr>
          <a:xfrm>
            <a:off x="2413625" y="3062050"/>
            <a:ext cx="1446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1" name="Google Shape;691;p32"/>
          <p:cNvSpPr/>
          <p:nvPr/>
        </p:nvSpPr>
        <p:spPr>
          <a:xfrm>
            <a:off x="4134200" y="3062050"/>
            <a:ext cx="1446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2" name="Google Shape;692;p32"/>
          <p:cNvSpPr/>
          <p:nvPr/>
        </p:nvSpPr>
        <p:spPr>
          <a:xfrm>
            <a:off x="5854775" y="3067300"/>
            <a:ext cx="1446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3" name="Google Shape;693;p32"/>
          <p:cNvSpPr/>
          <p:nvPr/>
        </p:nvSpPr>
        <p:spPr>
          <a:xfrm>
            <a:off x="4417338" y="855150"/>
            <a:ext cx="939900" cy="603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4" name="Google Shape;694;p32"/>
          <p:cNvSpPr/>
          <p:nvPr/>
        </p:nvSpPr>
        <p:spPr>
          <a:xfrm>
            <a:off x="6107825" y="832200"/>
            <a:ext cx="939900" cy="603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5" name="Google Shape;695;p32"/>
          <p:cNvSpPr/>
          <p:nvPr/>
        </p:nvSpPr>
        <p:spPr>
          <a:xfrm>
            <a:off x="308750" y="4096725"/>
            <a:ext cx="2251800" cy="971400"/>
          </a:xfrm>
          <a:prstGeom prst="homePlate">
            <a:avLst>
              <a:gd name="adj" fmla="val 50000"/>
            </a:avLst>
          </a:prstGeom>
          <a:solidFill>
            <a:srgbClr val="CFE2F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ДОТАЦИИ</a:t>
            </a:r>
            <a:endParaRPr sz="900" b="1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межбюджетные трансферты, предоставляемые на безвозмездной и безвозвратной основе без установления направлений их использования</a:t>
            </a:r>
            <a:endParaRPr sz="90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6" name="Google Shape;696;p32"/>
          <p:cNvSpPr/>
          <p:nvPr/>
        </p:nvSpPr>
        <p:spPr>
          <a:xfrm>
            <a:off x="2634775" y="4096725"/>
            <a:ext cx="2328000" cy="971400"/>
          </a:xfrm>
          <a:prstGeom prst="homePlate">
            <a:avLst>
              <a:gd name="adj" fmla="val 50000"/>
            </a:avLst>
          </a:prstGeom>
          <a:solidFill>
            <a:srgbClr val="CFE2F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СУБСИДИИ</a:t>
            </a:r>
            <a:endParaRPr sz="900" b="1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межбюджетные трансферты, предоставляемые в целях софинансирования расходных обязательств другого публично-правового образования</a:t>
            </a:r>
            <a:endParaRPr sz="90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7" name="Google Shape;697;p32"/>
          <p:cNvSpPr/>
          <p:nvPr/>
        </p:nvSpPr>
        <p:spPr>
          <a:xfrm>
            <a:off x="5082100" y="4096725"/>
            <a:ext cx="2486400" cy="971400"/>
          </a:xfrm>
          <a:prstGeom prst="homePlate">
            <a:avLst>
              <a:gd name="adj" fmla="val 50000"/>
            </a:avLst>
          </a:prstGeom>
          <a:solidFill>
            <a:srgbClr val="CFE2F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СУБВЕНЦИИ</a:t>
            </a:r>
            <a:endParaRPr sz="900" b="1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межбюджетные трансферты, предоставляемые в целях финансового обеспечения переданных другому публично- правовому образованию полномочий</a:t>
            </a:r>
            <a:endParaRPr sz="90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3"/>
          <p:cNvSpPr txBox="1">
            <a:spLocks noGrp="1"/>
          </p:cNvSpPr>
          <p:nvPr>
            <p:ph type="title"/>
          </p:nvPr>
        </p:nvSpPr>
        <p:spPr>
          <a:xfrm>
            <a:off x="662725" y="0"/>
            <a:ext cx="7425300" cy="5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132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БЮДЖЕТА НЯНДОМСКОГО МУНИЦИПАЛЬНОГО ОКРУГА</a:t>
            </a:r>
            <a:endParaRPr sz="2360"/>
          </a:p>
        </p:txBody>
      </p:sp>
      <p:sp>
        <p:nvSpPr>
          <p:cNvPr id="703" name="Google Shape;703;p33"/>
          <p:cNvSpPr txBox="1">
            <a:spLocks noGrp="1"/>
          </p:cNvSpPr>
          <p:nvPr>
            <p:ph type="body" idx="1"/>
          </p:nvPr>
        </p:nvSpPr>
        <p:spPr>
          <a:xfrm>
            <a:off x="3976623" y="1820550"/>
            <a:ext cx="1658700" cy="34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>
                <a:solidFill>
                  <a:schemeClr val="lt1"/>
                </a:solidFill>
              </a:rPr>
              <a:t>РАСПРЕДЕЛЕННЫЕ РАСХОДЫ</a:t>
            </a:r>
            <a:endParaRPr sz="33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04" name="Google Shape;704;p33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17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5" name="Google Shape;705;p33"/>
          <p:cNvSpPr txBox="1">
            <a:spLocks noGrp="1"/>
          </p:cNvSpPr>
          <p:nvPr>
            <p:ph type="body" idx="1"/>
          </p:nvPr>
        </p:nvSpPr>
        <p:spPr>
          <a:xfrm>
            <a:off x="4598800" y="2784150"/>
            <a:ext cx="1707900" cy="34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>
                <a:solidFill>
                  <a:schemeClr val="lt1"/>
                </a:solidFill>
              </a:rPr>
              <a:t>РАСПРЕДЕЛЕННЫЕ РАСХОДЫ</a:t>
            </a:r>
            <a:endParaRPr sz="33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06" name="Google Shape;706;p33"/>
          <p:cNvSpPr txBox="1">
            <a:spLocks noGrp="1"/>
          </p:cNvSpPr>
          <p:nvPr>
            <p:ph type="body" idx="1"/>
          </p:nvPr>
        </p:nvSpPr>
        <p:spPr>
          <a:xfrm>
            <a:off x="5122875" y="3771225"/>
            <a:ext cx="1658700" cy="34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>
                <a:solidFill>
                  <a:schemeClr val="lt1"/>
                </a:solidFill>
              </a:rPr>
              <a:t>РАСПРЕДЕЛЕННЫЕ РАСХОДЫ</a:t>
            </a:r>
            <a:endParaRPr sz="33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07" name="Google Shape;707;p33"/>
          <p:cNvSpPr txBox="1">
            <a:spLocks noGrp="1"/>
          </p:cNvSpPr>
          <p:nvPr>
            <p:ph type="body" idx="1"/>
          </p:nvPr>
        </p:nvSpPr>
        <p:spPr>
          <a:xfrm>
            <a:off x="6781575" y="2761425"/>
            <a:ext cx="1707900" cy="34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>
                <a:solidFill>
                  <a:schemeClr val="lt1"/>
                </a:solidFill>
              </a:rPr>
              <a:t>УСЛОВНО УТВЕРЖДЕННЫЕ РАСХОДЫ</a:t>
            </a:r>
            <a:endParaRPr sz="33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08" name="Google Shape;708;p33"/>
          <p:cNvSpPr txBox="1">
            <a:spLocks noGrp="1"/>
          </p:cNvSpPr>
          <p:nvPr>
            <p:ph type="body" idx="1"/>
          </p:nvPr>
        </p:nvSpPr>
        <p:spPr>
          <a:xfrm>
            <a:off x="7204925" y="3771225"/>
            <a:ext cx="1658700" cy="34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b="1">
                <a:solidFill>
                  <a:schemeClr val="lt1"/>
                </a:solidFill>
              </a:rPr>
              <a:t>УСЛОВНО УТВЕРЖДЕННЫЕ РАСХОДЫ</a:t>
            </a:r>
            <a:endParaRPr sz="33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09" name="Google Shape;709;p33"/>
          <p:cNvSpPr/>
          <p:nvPr/>
        </p:nvSpPr>
        <p:spPr>
          <a:xfrm>
            <a:off x="2342075" y="1241525"/>
            <a:ext cx="939900" cy="696600"/>
          </a:xfrm>
          <a:prstGeom prst="decagon">
            <a:avLst>
              <a:gd name="vf" fmla="val 105146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6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0" name="Google Shape;710;p33"/>
          <p:cNvSpPr/>
          <p:nvPr/>
        </p:nvSpPr>
        <p:spPr>
          <a:xfrm>
            <a:off x="3119175" y="2207488"/>
            <a:ext cx="939900" cy="696600"/>
          </a:xfrm>
          <a:prstGeom prst="decagon">
            <a:avLst>
              <a:gd name="vf" fmla="val 105146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6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1" name="Google Shape;711;p33"/>
          <p:cNvSpPr/>
          <p:nvPr/>
        </p:nvSpPr>
        <p:spPr>
          <a:xfrm>
            <a:off x="4027525" y="3177325"/>
            <a:ext cx="939900" cy="696600"/>
          </a:xfrm>
          <a:prstGeom prst="decagon">
            <a:avLst>
              <a:gd name="vf" fmla="val 105146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6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4059075" y="1336475"/>
            <a:ext cx="2304300" cy="506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434,0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3" name="Google Shape;713;p33"/>
          <p:cNvSpPr/>
          <p:nvPr/>
        </p:nvSpPr>
        <p:spPr>
          <a:xfrm>
            <a:off x="5205550" y="3218428"/>
            <a:ext cx="1836000" cy="506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2 043,7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4" name="Google Shape;714;p33"/>
          <p:cNvSpPr/>
          <p:nvPr/>
        </p:nvSpPr>
        <p:spPr>
          <a:xfrm>
            <a:off x="4661425" y="2222250"/>
            <a:ext cx="2018400" cy="5619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910,3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5" name="Google Shape;715;p33"/>
          <p:cNvSpPr/>
          <p:nvPr/>
        </p:nvSpPr>
        <p:spPr>
          <a:xfrm>
            <a:off x="6867925" y="2248604"/>
            <a:ext cx="1370700" cy="506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23,5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6" name="Google Shape;716;p33"/>
          <p:cNvSpPr/>
          <p:nvPr/>
        </p:nvSpPr>
        <p:spPr>
          <a:xfrm>
            <a:off x="7279675" y="3239575"/>
            <a:ext cx="1584000" cy="506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53,8</a:t>
            </a:r>
            <a:endParaRPr sz="2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33"/>
          <p:cNvSpPr/>
          <p:nvPr/>
        </p:nvSpPr>
        <p:spPr>
          <a:xfrm>
            <a:off x="6804925" y="1501725"/>
            <a:ext cx="2223000" cy="5619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Бюджетные ассигнования, нераспределенные по бюджетной классификации в плановом периоде   (п.5 ст. 184.1 БК РФ)</a:t>
            </a:r>
            <a:endParaRPr sz="8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8" name="Google Shape;718;p33"/>
          <p:cNvSpPr/>
          <p:nvPr/>
        </p:nvSpPr>
        <p:spPr>
          <a:xfrm rot="5400000" flipH="1">
            <a:off x="8403375" y="2330325"/>
            <a:ext cx="689100" cy="516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9" name="Google Shape;719;p33"/>
          <p:cNvSpPr/>
          <p:nvPr/>
        </p:nvSpPr>
        <p:spPr>
          <a:xfrm>
            <a:off x="7657350" y="922850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4"/>
          <p:cNvSpPr txBox="1">
            <a:spLocks noGrp="1"/>
          </p:cNvSpPr>
          <p:nvPr>
            <p:ph type="title"/>
          </p:nvPr>
        </p:nvSpPr>
        <p:spPr>
          <a:xfrm>
            <a:off x="1303800" y="229550"/>
            <a:ext cx="6806700" cy="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2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ОСНОВНЫЕ ОБЩИЕ ПОДХОДЫ К ФОРМИРОВАНИЮ РАСХОДОВ БЮДЖЕТА НЯНДОМСКОГО МУНИЦИПАЛЬНОГО ОКРУГА</a:t>
            </a:r>
            <a:endParaRPr sz="152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5" name="Google Shape;725;p34"/>
          <p:cNvSpPr txBox="1">
            <a:spLocks noGrp="1"/>
          </p:cNvSpPr>
          <p:nvPr>
            <p:ph type="body" idx="1"/>
          </p:nvPr>
        </p:nvSpPr>
        <p:spPr>
          <a:xfrm>
            <a:off x="1883650" y="848600"/>
            <a:ext cx="3312000" cy="98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b="1" dirty="0">
                <a:solidFill>
                  <a:schemeClr val="lt1"/>
                </a:solidFill>
              </a:rPr>
              <a:t>определение расходов на оплату труда исходя из обеспечения в </a:t>
            </a:r>
            <a:r>
              <a:rPr lang="ru" sz="1100" b="1" dirty="0" smtClean="0">
                <a:solidFill>
                  <a:schemeClr val="lt1"/>
                </a:solidFill>
              </a:rPr>
              <a:t>2025 </a:t>
            </a:r>
            <a:r>
              <a:rPr lang="ru" sz="1100" b="1" dirty="0">
                <a:solidFill>
                  <a:schemeClr val="lt1"/>
                </a:solidFill>
              </a:rPr>
              <a:t>– </a:t>
            </a:r>
            <a:r>
              <a:rPr lang="ru" sz="1100" b="1" dirty="0" smtClean="0">
                <a:solidFill>
                  <a:schemeClr val="lt1"/>
                </a:solidFill>
              </a:rPr>
              <a:t>2027 </a:t>
            </a:r>
            <a:r>
              <a:rPr lang="ru" sz="1100" b="1" dirty="0">
                <a:solidFill>
                  <a:schemeClr val="lt1"/>
                </a:solidFill>
              </a:rPr>
              <a:t>годах установленных показателей оплаты труда отдельных категорий работников в соответствие с указам Президента РФ</a:t>
            </a:r>
            <a:endParaRPr sz="1100" b="1" dirty="0">
              <a:solidFill>
                <a:schemeClr val="lt1"/>
              </a:solidFill>
            </a:endParaRPr>
          </a:p>
        </p:txBody>
      </p:sp>
      <p:sp>
        <p:nvSpPr>
          <p:cNvPr id="726" name="Google Shape;726;p34"/>
          <p:cNvSpPr/>
          <p:nvPr/>
        </p:nvSpPr>
        <p:spPr>
          <a:xfrm>
            <a:off x="7040600" y="3923575"/>
            <a:ext cx="2106350" cy="1222450"/>
          </a:xfrm>
          <a:custGeom>
            <a:avLst/>
            <a:gdLst/>
            <a:ahLst/>
            <a:cxnLst/>
            <a:rect l="l" t="t" r="r" b="b"/>
            <a:pathLst>
              <a:path w="84254" h="48898" extrusionOk="0">
                <a:moveTo>
                  <a:pt x="0" y="0"/>
                </a:moveTo>
                <a:lnTo>
                  <a:pt x="50319" y="0"/>
                </a:lnTo>
                <a:lnTo>
                  <a:pt x="84254" y="33935"/>
                </a:lnTo>
                <a:lnTo>
                  <a:pt x="84254" y="48898"/>
                </a:lnTo>
                <a:lnTo>
                  <a:pt x="48798" y="488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27" name="Google Shape;727;p34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18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8" name="Google Shape;728;p34"/>
          <p:cNvSpPr/>
          <p:nvPr/>
        </p:nvSpPr>
        <p:spPr>
          <a:xfrm>
            <a:off x="1222725" y="1046475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9" name="Google Shape;729;p34"/>
          <p:cNvSpPr/>
          <p:nvPr/>
        </p:nvSpPr>
        <p:spPr>
          <a:xfrm>
            <a:off x="423500" y="2260275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0" name="Google Shape;730;p34"/>
          <p:cNvSpPr/>
          <p:nvPr/>
        </p:nvSpPr>
        <p:spPr>
          <a:xfrm>
            <a:off x="423500" y="3371200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1" name="Google Shape;731;p34"/>
          <p:cNvSpPr txBox="1">
            <a:spLocks noGrp="1"/>
          </p:cNvSpPr>
          <p:nvPr>
            <p:ph type="body" idx="1"/>
          </p:nvPr>
        </p:nvSpPr>
        <p:spPr>
          <a:xfrm>
            <a:off x="1222725" y="3905800"/>
            <a:ext cx="4410300" cy="10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1200"/>
              </a:spcBef>
              <a:spcAft>
                <a:spcPts val="1200"/>
              </a:spcAft>
              <a:buSzPts val="688"/>
              <a:buNone/>
            </a:pPr>
            <a:r>
              <a:rPr lang="ru" sz="850" b="1" dirty="0">
                <a:solidFill>
                  <a:schemeClr val="lt1"/>
                </a:solidFill>
              </a:rPr>
              <a:t>определение расходов на оплату коммунальных услуг с учетом индексации указанных выплат с 1 января </a:t>
            </a:r>
            <a:r>
              <a:rPr lang="ru" sz="850" b="1" dirty="0" smtClean="0">
                <a:solidFill>
                  <a:schemeClr val="lt1"/>
                </a:solidFill>
              </a:rPr>
              <a:t>2025 </a:t>
            </a:r>
            <a:r>
              <a:rPr lang="ru" sz="850" b="1" dirty="0">
                <a:solidFill>
                  <a:schemeClr val="lt1"/>
                </a:solidFill>
              </a:rPr>
              <a:t>года на 4,0 процента, с 1 января </a:t>
            </a:r>
            <a:r>
              <a:rPr lang="ru" sz="850" b="1" dirty="0" smtClean="0">
                <a:solidFill>
                  <a:schemeClr val="lt1"/>
                </a:solidFill>
              </a:rPr>
              <a:t>2026года </a:t>
            </a:r>
            <a:r>
              <a:rPr lang="ru" sz="850" b="1" dirty="0">
                <a:solidFill>
                  <a:schemeClr val="lt1"/>
                </a:solidFill>
              </a:rPr>
              <a:t>на 4,0 процента и с 1 января </a:t>
            </a:r>
            <a:r>
              <a:rPr lang="ru" sz="850" b="1" dirty="0" smtClean="0">
                <a:solidFill>
                  <a:schemeClr val="lt1"/>
                </a:solidFill>
              </a:rPr>
              <a:t>2027 </a:t>
            </a:r>
            <a:r>
              <a:rPr lang="ru" sz="850" b="1" dirty="0">
                <a:solidFill>
                  <a:schemeClr val="lt1"/>
                </a:solidFill>
              </a:rPr>
              <a:t>года на 4,0 процента (при наличии утвержденного на </a:t>
            </a:r>
            <a:r>
              <a:rPr lang="ru" sz="850" b="1" dirty="0" smtClean="0">
                <a:solidFill>
                  <a:schemeClr val="lt1"/>
                </a:solidFill>
              </a:rPr>
              <a:t>2025 </a:t>
            </a:r>
            <a:r>
              <a:rPr lang="ru" sz="850" b="1" dirty="0">
                <a:solidFill>
                  <a:schemeClr val="lt1"/>
                </a:solidFill>
              </a:rPr>
              <a:t>- </a:t>
            </a:r>
            <a:r>
              <a:rPr lang="ru" sz="850" b="1" dirty="0" smtClean="0">
                <a:solidFill>
                  <a:schemeClr val="lt1"/>
                </a:solidFill>
              </a:rPr>
              <a:t>2027 </a:t>
            </a:r>
            <a:r>
              <a:rPr lang="ru" sz="850" b="1" dirty="0">
                <a:solidFill>
                  <a:schemeClr val="lt1"/>
                </a:solidFill>
              </a:rPr>
              <a:t>годы тарифа расчет формируется с учетом данного тарифа и изменения объемов потребления коммунальных услуг в связи с изменением эксплуатируемых помещений)</a:t>
            </a:r>
            <a:endParaRPr sz="850" b="1" dirty="0">
              <a:solidFill>
                <a:schemeClr val="lt1"/>
              </a:solidFill>
            </a:endParaRPr>
          </a:p>
        </p:txBody>
      </p:sp>
      <p:sp>
        <p:nvSpPr>
          <p:cNvPr id="732" name="Google Shape;732;p34"/>
          <p:cNvSpPr txBox="1">
            <a:spLocks noGrp="1"/>
          </p:cNvSpPr>
          <p:nvPr>
            <p:ph type="body" idx="1"/>
          </p:nvPr>
        </p:nvSpPr>
        <p:spPr>
          <a:xfrm>
            <a:off x="1137125" y="1984275"/>
            <a:ext cx="4058400" cy="10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605"/>
              <a:buNone/>
            </a:pPr>
            <a:r>
              <a:rPr lang="ru" sz="900" b="1" dirty="0">
                <a:solidFill>
                  <a:schemeClr val="lt1"/>
                </a:solidFill>
              </a:rPr>
              <a:t>определение расходов на оплату труда работников муниципальных учреждений, не относящихся к категориям работников, показатели оплаты труда которых установлены согласно указам Президента </a:t>
            </a:r>
            <a:r>
              <a:rPr lang="ru" sz="900" b="1" dirty="0" smtClean="0">
                <a:solidFill>
                  <a:schemeClr val="lt1"/>
                </a:solidFill>
              </a:rPr>
              <a:t>РФ, </a:t>
            </a:r>
            <a:r>
              <a:rPr lang="ru-RU" sz="900" b="1" dirty="0">
                <a:solidFill>
                  <a:schemeClr val="lt1"/>
                </a:solidFill>
              </a:rPr>
              <a:t>работников органов местного самоуправления </a:t>
            </a:r>
            <a:r>
              <a:rPr lang="ru" sz="900" b="1" dirty="0" smtClean="0">
                <a:solidFill>
                  <a:schemeClr val="lt1"/>
                </a:solidFill>
              </a:rPr>
              <a:t>с </a:t>
            </a:r>
            <a:r>
              <a:rPr lang="ru" sz="900" b="1" dirty="0">
                <a:solidFill>
                  <a:schemeClr val="lt1"/>
                </a:solidFill>
              </a:rPr>
              <a:t>учетом индексации фонда оплаты труда </a:t>
            </a:r>
            <a:r>
              <a:rPr lang="ru" sz="900" b="1" dirty="0" smtClean="0">
                <a:solidFill>
                  <a:schemeClr val="lt1"/>
                </a:solidFill>
              </a:rPr>
              <a:t>с 1 октября 2025 года на 4,0 процента, с 1 октября 2026 года на 4,0 процента и с 1 октября 2027 года на 4,0 процента,</a:t>
            </a:r>
            <a:endParaRPr sz="900" b="1" dirty="0">
              <a:solidFill>
                <a:schemeClr val="lt1"/>
              </a:solidFill>
            </a:endParaRPr>
          </a:p>
        </p:txBody>
      </p:sp>
      <p:sp>
        <p:nvSpPr>
          <p:cNvPr id="733" name="Google Shape;733;p34"/>
          <p:cNvSpPr txBox="1">
            <a:spLocks noGrp="1"/>
          </p:cNvSpPr>
          <p:nvPr>
            <p:ph type="body" idx="1"/>
          </p:nvPr>
        </p:nvSpPr>
        <p:spPr>
          <a:xfrm>
            <a:off x="1137125" y="3140600"/>
            <a:ext cx="4034950" cy="9111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000" b="1" dirty="0">
                <a:solidFill>
                  <a:schemeClr val="lt1"/>
                </a:solidFill>
              </a:rPr>
              <a:t>уточнения потребности средств на оплату труда с учетом повышения минимального размера оплаты труда с 1 января </a:t>
            </a:r>
            <a:r>
              <a:rPr lang="ru" sz="1000" b="1" dirty="0" smtClean="0">
                <a:solidFill>
                  <a:schemeClr val="lt1"/>
                </a:solidFill>
              </a:rPr>
              <a:t>2025 </a:t>
            </a:r>
            <a:r>
              <a:rPr lang="ru" sz="1000" b="1" dirty="0">
                <a:solidFill>
                  <a:schemeClr val="lt1"/>
                </a:solidFill>
              </a:rPr>
              <a:t>года до </a:t>
            </a:r>
            <a:r>
              <a:rPr lang="ru" sz="1000" b="1" dirty="0" smtClean="0">
                <a:solidFill>
                  <a:schemeClr val="lt1"/>
                </a:solidFill>
              </a:rPr>
              <a:t>22 440 рублей </a:t>
            </a:r>
            <a:r>
              <a:rPr lang="ru" sz="1000" b="1" dirty="0">
                <a:solidFill>
                  <a:schemeClr val="lt1"/>
                </a:solidFill>
              </a:rPr>
              <a:t>в месяц (увеличение на </a:t>
            </a:r>
            <a:r>
              <a:rPr lang="ru" sz="1000" b="1" dirty="0" smtClean="0">
                <a:solidFill>
                  <a:schemeClr val="lt1"/>
                </a:solidFill>
              </a:rPr>
              <a:t>16,6 %)</a:t>
            </a:r>
            <a:endParaRPr sz="1100" b="1" dirty="0">
              <a:solidFill>
                <a:schemeClr val="lt1"/>
              </a:solidFill>
            </a:endParaRPr>
          </a:p>
        </p:txBody>
      </p:sp>
      <p:sp>
        <p:nvSpPr>
          <p:cNvPr id="734" name="Google Shape;734;p34"/>
          <p:cNvSpPr/>
          <p:nvPr/>
        </p:nvSpPr>
        <p:spPr>
          <a:xfrm>
            <a:off x="423500" y="4267500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5" name="Google Shape;735;p34"/>
          <p:cNvSpPr/>
          <p:nvPr/>
        </p:nvSpPr>
        <p:spPr>
          <a:xfrm>
            <a:off x="5453850" y="1678700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6" name="Google Shape;736;p34"/>
          <p:cNvSpPr/>
          <p:nvPr/>
        </p:nvSpPr>
        <p:spPr>
          <a:xfrm>
            <a:off x="5453850" y="2873300"/>
            <a:ext cx="587400" cy="534600"/>
          </a:xfrm>
          <a:prstGeom prst="chevron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7" name="Google Shape;737;p34"/>
          <p:cNvSpPr txBox="1">
            <a:spLocks noGrp="1"/>
          </p:cNvSpPr>
          <p:nvPr>
            <p:ph type="body" idx="1"/>
          </p:nvPr>
        </p:nvSpPr>
        <p:spPr>
          <a:xfrm>
            <a:off x="6041250" y="1402700"/>
            <a:ext cx="2895000" cy="10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just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 b="1">
                <a:solidFill>
                  <a:schemeClr val="lt1"/>
                </a:solidFill>
              </a:rPr>
              <a:t>уточнение объемов бюджетных ассигнований муниципального дорожного фонда на суммы изменений прогнозируемых доходных источников дорожного фонда</a:t>
            </a:r>
            <a:endParaRPr sz="1200" b="1">
              <a:solidFill>
                <a:schemeClr val="lt1"/>
              </a:solidFill>
            </a:endParaRPr>
          </a:p>
        </p:txBody>
      </p:sp>
      <p:sp>
        <p:nvSpPr>
          <p:cNvPr id="738" name="Google Shape;738;p34"/>
          <p:cNvSpPr txBox="1">
            <a:spLocks noGrp="1"/>
          </p:cNvSpPr>
          <p:nvPr>
            <p:ph type="body" idx="1"/>
          </p:nvPr>
        </p:nvSpPr>
        <p:spPr>
          <a:xfrm>
            <a:off x="6061050" y="2489300"/>
            <a:ext cx="2855400" cy="130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770"/>
              <a:buNone/>
            </a:pPr>
            <a:r>
              <a:rPr lang="ru" sz="939" dirty="0">
                <a:solidFill>
                  <a:schemeClr val="lt1"/>
                </a:solidFill>
              </a:rPr>
              <a:t>участие в реализации на территории Няндомского муниципального округа региональных проектов Архангельской области, обеспечивающих достижение целей, плановых показателей и результатов федеральных проектов, входящих в состав национальных проектов Российской Федерации исходя из условий софинансирования с местного бюджета</a:t>
            </a:r>
            <a:endParaRPr sz="939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35"/>
          <p:cNvSpPr txBox="1">
            <a:spLocks noGrp="1"/>
          </p:cNvSpPr>
          <p:nvPr>
            <p:ph type="title" idx="2"/>
          </p:nvPr>
        </p:nvSpPr>
        <p:spPr>
          <a:xfrm>
            <a:off x="1274900" y="180850"/>
            <a:ext cx="3401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НАЦИОНАЛЬНЫЕ ПРОЕКТЫ</a:t>
            </a:r>
            <a:endParaRPr sz="16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4" name="Google Shape;744;p35"/>
          <p:cNvSpPr txBox="1">
            <a:spLocks noGrp="1"/>
          </p:cNvSpPr>
          <p:nvPr>
            <p:ph type="title"/>
          </p:nvPr>
        </p:nvSpPr>
        <p:spPr>
          <a:xfrm>
            <a:off x="2688100" y="691750"/>
            <a:ext cx="4647000" cy="11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НАПРАВЛЕНЫ НА ОБЕСПЕЧЕНИЕ ПРОРЫВНОГО НАУЧНО-ТЕХНОЛОГИЧЕСКОГО И СОЦИАЛЬНО- ЭКОНОМИЧЕСКОГО РАЗВИТИЯ РОССИИ, ПОВЫШЕНИЯ УРОВНЯ ЖИЗНИ, СОЗДАНИЯ УСЛОВИЙ И ВОЗМОЖНОСТЕЙ ДЛЯ САМОРЕАЛИЗАЦИИ И  РАСКРЫТИЯ ТАЛАНТА КАЖДОГО ЧЕЛОВЕКА</a:t>
            </a:r>
            <a:endParaRPr sz="10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5" name="Google Shape;745;p35"/>
          <p:cNvSpPr txBox="1">
            <a:spLocks noGrp="1"/>
          </p:cNvSpPr>
          <p:nvPr>
            <p:ph type="body" idx="1"/>
          </p:nvPr>
        </p:nvSpPr>
        <p:spPr>
          <a:xfrm>
            <a:off x="1194800" y="2274625"/>
            <a:ext cx="2304900" cy="6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46" name="Google Shape;74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0275" y="691750"/>
            <a:ext cx="1700175" cy="126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4226" y="2122236"/>
            <a:ext cx="1092024" cy="1003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350" y="3773450"/>
            <a:ext cx="1319798" cy="98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08000" y="1814473"/>
            <a:ext cx="1404700" cy="1044903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35"/>
          <p:cNvSpPr txBox="1">
            <a:spLocks noGrp="1"/>
          </p:cNvSpPr>
          <p:nvPr>
            <p:ph type="body" idx="1"/>
          </p:nvPr>
        </p:nvSpPr>
        <p:spPr>
          <a:xfrm>
            <a:off x="8146950" y="2701276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500" b="1" dirty="0" smtClean="0">
                <a:solidFill>
                  <a:srgbClr val="0D47A1"/>
                </a:solidFill>
              </a:rPr>
              <a:t>2027</a:t>
            </a:r>
            <a:endParaRPr b="1" dirty="0">
              <a:solidFill>
                <a:srgbClr val="0D47A1"/>
              </a:solidFill>
            </a:endParaRPr>
          </a:p>
        </p:txBody>
      </p:sp>
      <p:sp>
        <p:nvSpPr>
          <p:cNvPr id="757" name="Google Shape;757;p35"/>
          <p:cNvSpPr txBox="1">
            <a:spLocks noGrp="1"/>
          </p:cNvSpPr>
          <p:nvPr>
            <p:ph type="body" idx="1"/>
          </p:nvPr>
        </p:nvSpPr>
        <p:spPr>
          <a:xfrm>
            <a:off x="7255150" y="2715325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500" b="1" dirty="0" smtClean="0">
                <a:solidFill>
                  <a:srgbClr val="0B5394"/>
                </a:solidFill>
              </a:rPr>
              <a:t>2026</a:t>
            </a:r>
            <a:endParaRPr b="1" dirty="0">
              <a:solidFill>
                <a:srgbClr val="0B5394"/>
              </a:solidFill>
            </a:endParaRPr>
          </a:p>
        </p:txBody>
      </p:sp>
      <p:sp>
        <p:nvSpPr>
          <p:cNvPr id="758" name="Google Shape;758;p35"/>
          <p:cNvSpPr txBox="1">
            <a:spLocks noGrp="1"/>
          </p:cNvSpPr>
          <p:nvPr>
            <p:ph type="body" idx="1"/>
          </p:nvPr>
        </p:nvSpPr>
        <p:spPr>
          <a:xfrm>
            <a:off x="6457525" y="2701276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500" dirty="0">
                <a:solidFill>
                  <a:srgbClr val="3D85C6"/>
                </a:solidFill>
              </a:rPr>
              <a:t> </a:t>
            </a:r>
            <a:r>
              <a:rPr lang="ru" sz="3500" b="1" dirty="0" smtClean="0">
                <a:solidFill>
                  <a:srgbClr val="0B5394"/>
                </a:solidFill>
              </a:rPr>
              <a:t>2025</a:t>
            </a:r>
            <a:endParaRPr b="1" dirty="0">
              <a:solidFill>
                <a:srgbClr val="0B5394"/>
              </a:solidFill>
            </a:endParaRPr>
          </a:p>
        </p:txBody>
      </p:sp>
      <p:sp>
        <p:nvSpPr>
          <p:cNvPr id="759" name="Google Shape;759;p35"/>
          <p:cNvSpPr txBox="1">
            <a:spLocks noGrp="1"/>
          </p:cNvSpPr>
          <p:nvPr>
            <p:ph type="body" idx="1"/>
          </p:nvPr>
        </p:nvSpPr>
        <p:spPr>
          <a:xfrm>
            <a:off x="4011825" y="3634850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2027</a:t>
            </a:r>
            <a:endParaRPr sz="375" b="1" dirty="0"/>
          </a:p>
        </p:txBody>
      </p:sp>
      <p:sp>
        <p:nvSpPr>
          <p:cNvPr id="760" name="Google Shape;760;p35"/>
          <p:cNvSpPr txBox="1">
            <a:spLocks noGrp="1"/>
          </p:cNvSpPr>
          <p:nvPr>
            <p:ph type="body" idx="1"/>
          </p:nvPr>
        </p:nvSpPr>
        <p:spPr>
          <a:xfrm>
            <a:off x="3415675" y="3634850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2026</a:t>
            </a:r>
            <a:endParaRPr sz="375" b="1" dirty="0"/>
          </a:p>
        </p:txBody>
      </p:sp>
      <p:sp>
        <p:nvSpPr>
          <p:cNvPr id="761" name="Google Shape;761;p35"/>
          <p:cNvSpPr txBox="1">
            <a:spLocks noGrp="1"/>
          </p:cNvSpPr>
          <p:nvPr>
            <p:ph type="body" idx="1"/>
          </p:nvPr>
        </p:nvSpPr>
        <p:spPr>
          <a:xfrm>
            <a:off x="2814900" y="3634850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2025</a:t>
            </a:r>
            <a:endParaRPr sz="375" b="1" dirty="0"/>
          </a:p>
        </p:txBody>
      </p:sp>
      <p:sp>
        <p:nvSpPr>
          <p:cNvPr id="762" name="Google Shape;762;p35"/>
          <p:cNvSpPr txBox="1">
            <a:spLocks noGrp="1"/>
          </p:cNvSpPr>
          <p:nvPr>
            <p:ph type="body" idx="1"/>
          </p:nvPr>
        </p:nvSpPr>
        <p:spPr>
          <a:xfrm>
            <a:off x="1478750" y="2023500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2027</a:t>
            </a:r>
            <a:endParaRPr sz="375" b="1" dirty="0"/>
          </a:p>
        </p:txBody>
      </p:sp>
      <p:sp>
        <p:nvSpPr>
          <p:cNvPr id="763" name="Google Shape;763;p35"/>
          <p:cNvSpPr txBox="1">
            <a:spLocks noGrp="1"/>
          </p:cNvSpPr>
          <p:nvPr>
            <p:ph type="body" idx="1"/>
          </p:nvPr>
        </p:nvSpPr>
        <p:spPr>
          <a:xfrm>
            <a:off x="848988" y="2023488"/>
            <a:ext cx="498000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2026</a:t>
            </a:r>
            <a:endParaRPr sz="375" b="1" dirty="0"/>
          </a:p>
        </p:txBody>
      </p:sp>
      <p:sp>
        <p:nvSpPr>
          <p:cNvPr id="764" name="Google Shape;764;p35"/>
          <p:cNvSpPr txBox="1">
            <a:spLocks noGrp="1"/>
          </p:cNvSpPr>
          <p:nvPr>
            <p:ph type="body" idx="1"/>
          </p:nvPr>
        </p:nvSpPr>
        <p:spPr>
          <a:xfrm>
            <a:off x="71349" y="2020725"/>
            <a:ext cx="585875" cy="3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r>
              <a:rPr lang="ru" sz="975" b="1" dirty="0" smtClean="0">
                <a:solidFill>
                  <a:srgbClr val="3D85C6"/>
                </a:solidFill>
              </a:rPr>
              <a:t>2025</a:t>
            </a:r>
            <a:endParaRPr sz="375" b="1" dirty="0"/>
          </a:p>
        </p:txBody>
      </p:sp>
      <p:sp>
        <p:nvSpPr>
          <p:cNvPr id="765" name="Google Shape;765;p35"/>
          <p:cNvSpPr/>
          <p:nvPr/>
        </p:nvSpPr>
        <p:spPr>
          <a:xfrm>
            <a:off x="1444160" y="3941687"/>
            <a:ext cx="1238250" cy="65265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федеральный проект “Безопасность дорожного  движения”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6" name="Google Shape;766;p35"/>
          <p:cNvSpPr/>
          <p:nvPr/>
        </p:nvSpPr>
        <p:spPr>
          <a:xfrm>
            <a:off x="2256955" y="2245349"/>
            <a:ext cx="991537" cy="6363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федеральный проект </a:t>
            </a:r>
            <a:r>
              <a:rPr lang="ru" sz="7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“Педагоги и наставники” </a:t>
            </a:r>
            <a:endParaRPr sz="7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9" name="Google Shape;769;p35"/>
          <p:cNvSpPr/>
          <p:nvPr/>
        </p:nvSpPr>
        <p:spPr>
          <a:xfrm>
            <a:off x="4719200" y="3125450"/>
            <a:ext cx="1182300" cy="648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федеральный проект “Формирование комфортной городской среды”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3" name="Google Shape;773;p35"/>
          <p:cNvSpPr/>
          <p:nvPr/>
        </p:nvSpPr>
        <p:spPr>
          <a:xfrm>
            <a:off x="6379675" y="3134750"/>
            <a:ext cx="653700" cy="638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5 000,0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5" name="Google Shape;775;p35"/>
          <p:cNvSpPr/>
          <p:nvPr/>
        </p:nvSpPr>
        <p:spPr>
          <a:xfrm>
            <a:off x="1523999" y="2404875"/>
            <a:ext cx="676276" cy="454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" sz="800" b="1" dirty="0">
                <a:solidFill>
                  <a:srgbClr val="0070C0"/>
                </a:solidFill>
                <a:latin typeface="Nunito"/>
                <a:ea typeface="Nunito"/>
                <a:cs typeface="Nunito"/>
                <a:sym typeface="Nunito"/>
              </a:rPr>
              <a:t>43 040,8</a:t>
            </a:r>
          </a:p>
        </p:txBody>
      </p:sp>
      <p:sp>
        <p:nvSpPr>
          <p:cNvPr id="776" name="Google Shape;776;p35"/>
          <p:cNvSpPr/>
          <p:nvPr/>
        </p:nvSpPr>
        <p:spPr>
          <a:xfrm>
            <a:off x="7358950" y="3136976"/>
            <a:ext cx="394200" cy="638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latin typeface="Nunito"/>
                <a:ea typeface="Nunito"/>
                <a:cs typeface="Nunito"/>
                <a:sym typeface="Nunito"/>
              </a:rPr>
              <a:t>-</a:t>
            </a:r>
            <a:endParaRPr sz="7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7" name="Google Shape;777;p35"/>
          <p:cNvSpPr/>
          <p:nvPr/>
        </p:nvSpPr>
        <p:spPr>
          <a:xfrm>
            <a:off x="791793" y="2399124"/>
            <a:ext cx="656007" cy="46025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070C0"/>
                </a:solidFill>
                <a:latin typeface="Nunito"/>
                <a:ea typeface="Nunito"/>
                <a:cs typeface="Nunito"/>
                <a:sym typeface="Nunito"/>
              </a:rPr>
              <a:t>43 040,8</a:t>
            </a:r>
            <a:endParaRPr sz="800" b="1" dirty="0">
              <a:solidFill>
                <a:srgbClr val="0070C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8" name="Google Shape;778;p35"/>
          <p:cNvSpPr/>
          <p:nvPr/>
        </p:nvSpPr>
        <p:spPr>
          <a:xfrm>
            <a:off x="8198850" y="3134750"/>
            <a:ext cx="394200" cy="638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dirty="0">
                <a:latin typeface="Nunito"/>
                <a:ea typeface="Nunito"/>
                <a:cs typeface="Nunito"/>
                <a:sym typeface="Nunito"/>
              </a:rPr>
              <a:t>    -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3" name="Google Shape;783;p35"/>
          <p:cNvSpPr/>
          <p:nvPr/>
        </p:nvSpPr>
        <p:spPr>
          <a:xfrm>
            <a:off x="71350" y="2390350"/>
            <a:ext cx="659899" cy="46902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070C0"/>
                </a:solidFill>
                <a:latin typeface="Nunito"/>
                <a:ea typeface="Nunito"/>
                <a:cs typeface="Nunito"/>
                <a:sym typeface="Nunito"/>
              </a:rPr>
              <a:t>42 644,5</a:t>
            </a:r>
            <a:endParaRPr sz="800" b="1" dirty="0">
              <a:solidFill>
                <a:srgbClr val="0070C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4" name="Google Shape;784;p35"/>
          <p:cNvSpPr/>
          <p:nvPr/>
        </p:nvSpPr>
        <p:spPr>
          <a:xfrm>
            <a:off x="4014525" y="4109931"/>
            <a:ext cx="498000" cy="452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5" name="Google Shape;785;p35"/>
          <p:cNvSpPr/>
          <p:nvPr/>
        </p:nvSpPr>
        <p:spPr>
          <a:xfrm>
            <a:off x="3450227" y="4109925"/>
            <a:ext cx="483068" cy="452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6" name="Google Shape;786;p35"/>
          <p:cNvSpPr/>
          <p:nvPr/>
        </p:nvSpPr>
        <p:spPr>
          <a:xfrm>
            <a:off x="2752724" y="4109930"/>
            <a:ext cx="639261" cy="452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1 100,0</a:t>
            </a:r>
            <a:endParaRPr sz="8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7" name="Google Shape;787;p35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2165404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8"/>
          <p:cNvSpPr txBox="1">
            <a:spLocks noGrp="1"/>
          </p:cNvSpPr>
          <p:nvPr>
            <p:ph type="ctrTitle"/>
          </p:nvPr>
        </p:nvSpPr>
        <p:spPr>
          <a:xfrm>
            <a:off x="183900" y="85075"/>
            <a:ext cx="8461500" cy="5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latin typeface="Nunito"/>
                <a:ea typeface="Nunito"/>
                <a:cs typeface="Nunito"/>
                <a:sym typeface="Nunito"/>
              </a:rPr>
              <a:t>ОГЛАВЛЕНИЕ</a:t>
            </a:r>
            <a:endParaRPr sz="2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5" name="Google Shape;345;p18"/>
          <p:cNvSpPr txBox="1"/>
          <p:nvPr/>
        </p:nvSpPr>
        <p:spPr>
          <a:xfrm>
            <a:off x="75300" y="532263"/>
            <a:ext cx="9068700" cy="448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ПАСПОРТ НЯНДОМСКОГО МУНИЦИПАЛЬНОГО ОКРУГА </a:t>
            </a:r>
            <a:r>
              <a:rPr lang="ru" sz="1246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..…………………………………………………………………………….……. </a:t>
            </a: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</a:t>
            </a: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ПОКАЗАТЕЛИ  ПРОГНОЗА СОЦИАЛЬНО-ЭКОНОМИЧЕСКОГО РАЗВИТИЯ НЯНДОМСКОГО ОКРУГА..……………….. 5</a:t>
            </a:r>
            <a:endParaRPr sz="15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ПОКАЗАТЕЛИ БЮДЖЕТА НА ДУШУ НАСЕЛЕНИЯ</a:t>
            </a:r>
            <a:r>
              <a:rPr lang="ru" sz="1200" dirty="0" smtClean="0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…………………….…………………………………………………………………………….......…</a:t>
            </a:r>
            <a:r>
              <a:rPr lang="ru" sz="1200" dirty="0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6</a:t>
            </a:r>
            <a:endParaRPr sz="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СЕТЬ МУНИЦИПАЛЬНЫХ УЧРЕЖДЕНИЙ</a:t>
            </a:r>
            <a:r>
              <a:rPr lang="ru" sz="1246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……………….……………………………………………………………………………………………..…...</a:t>
            </a: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</a:t>
            </a: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БЮДЖЕТНЫЙ ПРОЦЕСС НЯНДОМСКОГО МУНИЦИПАЛЬНОГО ОКРУГА………………………………………………………………….8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БЮДЖЕТНАЯ И НАЛОГОВАЯ ПОЛИТИКА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………………………………………………………………………………………………………........…..…..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</a:t>
            </a:r>
            <a:endParaRPr sz="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ОСНОВНЫЕ ХАРАКТЕРИСТИКИ БЮДЖЕТА НЯНДОМСКОГО МУНИЦИПАЛЬНОГО ОКРУГА………………………………..11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ДОХОДЫ БЮДЖЕТА НЯНДОМСКОГО МУНИЦИПАЛЬНОГО ОКРУГА ………………………………………………………………………12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БЮДЖЕТА НЯНДОМСКОГО МУНИЦИПАЛЬНОГО ОКРУГА ……………………………………………………………………..17</a:t>
            </a:r>
            <a:endParaRPr sz="1200" b="1" dirty="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ДЕФИЦИТ БЮДЖЕТА НЯНДОМСКОГО МУНИЦИПАЛЬНОГО ОКРУГА……………………………………………………………………..49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МУНИЦИПАЛЬНЫЙ ДОЛГ</a:t>
            </a:r>
            <a:r>
              <a:rPr lang="ru" sz="1246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……………………………………………………………………………………………………………………………………..….. </a:t>
            </a: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</a:t>
            </a: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ОТКРЫТЫЕ ИНФОРМАЦИОННЫЕ РЕСУРСЫ </a:t>
            </a:r>
            <a:r>
              <a:rPr lang="ru" sz="1246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………………………………………………………………………………………………….………</a:t>
            </a:r>
            <a:r>
              <a:rPr lang="ru" sz="124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51 </a:t>
            </a:r>
            <a:endParaRPr sz="12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36"/>
          <p:cNvSpPr txBox="1">
            <a:spLocks noGrp="1"/>
          </p:cNvSpPr>
          <p:nvPr>
            <p:ph type="title"/>
          </p:nvPr>
        </p:nvSpPr>
        <p:spPr>
          <a:xfrm>
            <a:off x="1303800" y="229550"/>
            <a:ext cx="6806700" cy="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2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ВЕДОМСТВЕННАЯ СТРУКТУРА РАСХОДОВ БЮДЖЕТА НЯНДОМСКОГО МУНИЦИПАЛЬНОГО ОКРУГА</a:t>
            </a:r>
            <a:endParaRPr sz="152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3" name="Google Shape;793;p36"/>
          <p:cNvSpPr/>
          <p:nvPr/>
        </p:nvSpPr>
        <p:spPr>
          <a:xfrm>
            <a:off x="7040600" y="3923575"/>
            <a:ext cx="2106350" cy="1222450"/>
          </a:xfrm>
          <a:custGeom>
            <a:avLst/>
            <a:gdLst/>
            <a:ahLst/>
            <a:cxnLst/>
            <a:rect l="l" t="t" r="r" b="b"/>
            <a:pathLst>
              <a:path w="84254" h="48898" extrusionOk="0">
                <a:moveTo>
                  <a:pt x="0" y="0"/>
                </a:moveTo>
                <a:lnTo>
                  <a:pt x="50319" y="0"/>
                </a:lnTo>
                <a:lnTo>
                  <a:pt x="84254" y="33935"/>
                </a:lnTo>
                <a:lnTo>
                  <a:pt x="84254" y="48898"/>
                </a:lnTo>
                <a:lnTo>
                  <a:pt x="48798" y="488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94" name="Google Shape;794;p36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5" name="Google Shape;795;p36"/>
          <p:cNvSpPr/>
          <p:nvPr/>
        </p:nvSpPr>
        <p:spPr>
          <a:xfrm>
            <a:off x="6700825" y="998350"/>
            <a:ext cx="2327100" cy="1173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ВЕДОМСТВЕННАЯ СТРУКТУРА РАСХОДОВ</a:t>
            </a:r>
            <a:r>
              <a:rPr lang="ru" sz="130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 РАСПРЕДЕЛЯЕТСЯ ПО </a:t>
            </a:r>
            <a:endParaRPr sz="130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ГЛАВНЫМ РАСПОРЯДИТЕЛЯМ</a:t>
            </a:r>
            <a:endParaRPr sz="130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796" name="Google Shape;796;p36"/>
          <p:cNvGraphicFramePr/>
          <p:nvPr>
            <p:extLst>
              <p:ext uri="{D42A27DB-BD31-4B8C-83A1-F6EECF244321}">
                <p14:modId xmlns:p14="http://schemas.microsoft.com/office/powerpoint/2010/main" val="1479044662"/>
              </p:ext>
            </p:extLst>
          </p:nvPr>
        </p:nvGraphicFramePr>
        <p:xfrm>
          <a:off x="269400" y="826901"/>
          <a:ext cx="6383750" cy="4236390"/>
        </p:xfrm>
        <a:graphic>
          <a:graphicData uri="http://schemas.openxmlformats.org/drawingml/2006/table">
            <a:tbl>
              <a:tblPr>
                <a:noFill/>
                <a:tableStyleId>{0A22D73D-9816-4E9B-BEB1-DEE96E1FF975}</a:tableStyleId>
              </a:tblPr>
              <a:tblGrid>
                <a:gridCol w="2131700"/>
                <a:gridCol w="947200"/>
                <a:gridCol w="382850"/>
                <a:gridCol w="618213"/>
                <a:gridCol w="241687"/>
                <a:gridCol w="836825"/>
                <a:gridCol w="382850"/>
                <a:gridCol w="842425"/>
              </a:tblGrid>
              <a:tr h="34237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2025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2026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2027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Администрация  округа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95,8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6,5</a:t>
                      </a:r>
                      <a:r>
                        <a:rPr lang="ru" sz="1000" b="1" baseline="0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90,0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92,4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Управление финансов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53,0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3,6</a:t>
                      </a:r>
                      <a:r>
                        <a:rPr lang="ru" sz="1000" b="1" baseline="0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65,5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44,7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Собрание депутатов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6,7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0,5 %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6,3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6,5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Управление образования 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873,7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59,2</a:t>
                      </a:r>
                      <a:r>
                        <a:rPr lang="ru" sz="1000" b="1" baseline="0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1 123,0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928,7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 dirty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Управление социальной политики </a:t>
                      </a:r>
                      <a:endParaRPr sz="8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241,9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16,4</a:t>
                      </a:r>
                      <a:r>
                        <a:rPr lang="ru" sz="1000" b="1" baseline="0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243,3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248,0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Отдел опеки и попечительства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5,6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0,4 %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5,6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5,8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7406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Комитет по управлению муниципальным имуществом и земельными ресурсами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30,0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2,0 %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27,6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28,7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Контрольно-счётная палата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3,5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0,2 %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3,0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3,1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6871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Управление строительства, архитектуры и ЖКХ  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164,4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11,2</a:t>
                      </a:r>
                      <a:r>
                        <a:rPr lang="ru" sz="1000" b="1" baseline="0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%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345,9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631,8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45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800" b="1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ВСЕГО</a:t>
                      </a:r>
                      <a:endParaRPr sz="800" b="1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474,5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910,3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000" b="1" dirty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1 </a:t>
                      </a:r>
                      <a:r>
                        <a:rPr lang="ru" sz="1000" b="1" dirty="0" smtClean="0">
                          <a:solidFill>
                            <a:srgbClr val="0D47A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989,9</a:t>
                      </a:r>
                      <a:endParaRPr sz="1000" b="1" dirty="0">
                        <a:solidFill>
                          <a:srgbClr val="0D47A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797" name="Google Shape;797;p36"/>
          <p:cNvSpPr/>
          <p:nvPr/>
        </p:nvSpPr>
        <p:spPr>
          <a:xfrm>
            <a:off x="6739925" y="598100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37"/>
          <p:cNvSpPr txBox="1">
            <a:spLocks noGrp="1"/>
          </p:cNvSpPr>
          <p:nvPr>
            <p:ph type="title"/>
          </p:nvPr>
        </p:nvSpPr>
        <p:spPr>
          <a:xfrm>
            <a:off x="1303800" y="229550"/>
            <a:ext cx="6806700" cy="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2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“ОТРАСЛЕВАЯ” СТРУКТУРА РАСХОДОВ БЮДЖЕТА НЯНДОМСКОГО МУНИЦИПАЛЬНОГО ОКРУГА</a:t>
            </a:r>
            <a:endParaRPr sz="152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3" name="Google Shape;803;p37"/>
          <p:cNvSpPr/>
          <p:nvPr/>
        </p:nvSpPr>
        <p:spPr>
          <a:xfrm>
            <a:off x="7040600" y="3923575"/>
            <a:ext cx="2106350" cy="1222450"/>
          </a:xfrm>
          <a:custGeom>
            <a:avLst/>
            <a:gdLst/>
            <a:ahLst/>
            <a:cxnLst/>
            <a:rect l="l" t="t" r="r" b="b"/>
            <a:pathLst>
              <a:path w="84254" h="48898" extrusionOk="0">
                <a:moveTo>
                  <a:pt x="0" y="0"/>
                </a:moveTo>
                <a:lnTo>
                  <a:pt x="50319" y="0"/>
                </a:lnTo>
                <a:lnTo>
                  <a:pt x="84254" y="33935"/>
                </a:lnTo>
                <a:lnTo>
                  <a:pt x="84254" y="48898"/>
                </a:lnTo>
                <a:lnTo>
                  <a:pt x="48798" y="488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804" name="Google Shape;804;p37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21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5" name="Google Shape;805;p37"/>
          <p:cNvSpPr/>
          <p:nvPr/>
        </p:nvSpPr>
        <p:spPr>
          <a:xfrm>
            <a:off x="6700825" y="998350"/>
            <a:ext cx="2327100" cy="13959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“ОТРАСЛЕВАЯ” СТРУКТУРА РАСХОДОВ</a:t>
            </a:r>
            <a:r>
              <a:rPr lang="ru" sz="13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РАСПРЕДЕЛЯЕТСЯ ПО </a:t>
            </a:r>
            <a:endParaRPr sz="13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ПО ФУНКЦИЯМ МЕСТНОГО САМОУПРАВЛЕНИЯ</a:t>
            </a:r>
            <a:endParaRPr sz="13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6" name="Google Shape;806;p37"/>
          <p:cNvSpPr/>
          <p:nvPr/>
        </p:nvSpPr>
        <p:spPr>
          <a:xfrm>
            <a:off x="131075" y="1439225"/>
            <a:ext cx="2655900" cy="4155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социально-культурная сфера</a:t>
            </a:r>
            <a:endParaRPr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7" name="Google Shape;807;p37"/>
          <p:cNvSpPr/>
          <p:nvPr/>
        </p:nvSpPr>
        <p:spPr>
          <a:xfrm>
            <a:off x="131075" y="2599900"/>
            <a:ext cx="2655900" cy="4155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жилищно-коммунальное хозяйство и экономика</a:t>
            </a:r>
            <a:endParaRPr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8" name="Google Shape;808;p37"/>
          <p:cNvSpPr/>
          <p:nvPr/>
        </p:nvSpPr>
        <p:spPr>
          <a:xfrm>
            <a:off x="131075" y="3721225"/>
            <a:ext cx="2655900" cy="4155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прочие расходы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9" name="Google Shape;809;p37"/>
          <p:cNvSpPr/>
          <p:nvPr/>
        </p:nvSpPr>
        <p:spPr>
          <a:xfrm>
            <a:off x="1218775" y="10361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0" name="Google Shape;810;p37"/>
          <p:cNvSpPr/>
          <p:nvPr/>
        </p:nvSpPr>
        <p:spPr>
          <a:xfrm>
            <a:off x="3517375" y="1020425"/>
            <a:ext cx="762900" cy="286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1" name="Google Shape;811;p37"/>
          <p:cNvSpPr/>
          <p:nvPr/>
        </p:nvSpPr>
        <p:spPr>
          <a:xfrm>
            <a:off x="4755350" y="1036300"/>
            <a:ext cx="762900" cy="286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2" name="Google Shape;812;p37"/>
          <p:cNvSpPr/>
          <p:nvPr/>
        </p:nvSpPr>
        <p:spPr>
          <a:xfrm>
            <a:off x="5795725" y="1036300"/>
            <a:ext cx="762900" cy="286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3" name="Google Shape;813;p37"/>
          <p:cNvSpPr/>
          <p:nvPr/>
        </p:nvSpPr>
        <p:spPr>
          <a:xfrm>
            <a:off x="793050" y="1971575"/>
            <a:ext cx="2456100" cy="54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образование</a:t>
            </a:r>
            <a:endParaRPr sz="900" b="1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культура</a:t>
            </a:r>
            <a:endParaRPr sz="900" b="1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социальная политика</a:t>
            </a:r>
            <a:endParaRPr sz="900" b="1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физическая культура и спорт</a:t>
            </a:r>
            <a:endParaRPr sz="900" b="1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4" name="Google Shape;814;p37"/>
          <p:cNvSpPr/>
          <p:nvPr/>
        </p:nvSpPr>
        <p:spPr>
          <a:xfrm>
            <a:off x="793050" y="3098300"/>
            <a:ext cx="2456100" cy="463884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000"/>
              <a:buFont typeface="Nunito"/>
              <a:buChar char="●"/>
            </a:pPr>
            <a:r>
              <a:rPr lang="ru" sz="10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национальная экономика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000"/>
              <a:buFont typeface="Nunito"/>
              <a:buChar char="●"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ЖКХ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5" name="Google Shape;815;p37"/>
          <p:cNvSpPr/>
          <p:nvPr/>
        </p:nvSpPr>
        <p:spPr>
          <a:xfrm>
            <a:off x="793050" y="4293704"/>
            <a:ext cx="2456100" cy="76684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общемуниципальные и иные вопросы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защита населения от ГО и ЧС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900"/>
              <a:buFont typeface="Nunito"/>
              <a:buChar char="●"/>
            </a:pPr>
            <a:r>
              <a:rPr lang="ru" sz="9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обслуживание муниципального долга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6" name="Google Shape;816;p37"/>
          <p:cNvSpPr/>
          <p:nvPr/>
        </p:nvSpPr>
        <p:spPr>
          <a:xfrm>
            <a:off x="3452125" y="1462400"/>
            <a:ext cx="8934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110,4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7" name="Google Shape;817;p37"/>
          <p:cNvSpPr/>
          <p:nvPr/>
        </p:nvSpPr>
        <p:spPr>
          <a:xfrm>
            <a:off x="5759725" y="2661275"/>
            <a:ext cx="835200" cy="319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624,2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8" name="Google Shape;818;p37"/>
          <p:cNvSpPr/>
          <p:nvPr/>
        </p:nvSpPr>
        <p:spPr>
          <a:xfrm>
            <a:off x="4614950" y="2626950"/>
            <a:ext cx="9399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338,6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9" name="Google Shape;819;p37"/>
          <p:cNvSpPr/>
          <p:nvPr/>
        </p:nvSpPr>
        <p:spPr>
          <a:xfrm>
            <a:off x="3468975" y="2622975"/>
            <a:ext cx="8934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154,7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0" name="Google Shape;820;p37"/>
          <p:cNvSpPr/>
          <p:nvPr/>
        </p:nvSpPr>
        <p:spPr>
          <a:xfrm>
            <a:off x="5788675" y="3752275"/>
            <a:ext cx="8352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192,4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1" name="Google Shape;821;p37"/>
          <p:cNvSpPr/>
          <p:nvPr/>
        </p:nvSpPr>
        <p:spPr>
          <a:xfrm>
            <a:off x="4625300" y="3752275"/>
            <a:ext cx="10230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208,8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2" name="Google Shape;822;p37"/>
          <p:cNvSpPr/>
          <p:nvPr/>
        </p:nvSpPr>
        <p:spPr>
          <a:xfrm>
            <a:off x="3511850" y="3783325"/>
            <a:ext cx="893400" cy="353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208,7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3" name="Google Shape;823;p37"/>
          <p:cNvSpPr/>
          <p:nvPr/>
        </p:nvSpPr>
        <p:spPr>
          <a:xfrm>
            <a:off x="4663000" y="1463700"/>
            <a:ext cx="893400" cy="319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1155CC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b="1" dirty="0" smtClean="0">
                <a:solidFill>
                  <a:srgbClr val="1155CC"/>
                </a:solidFill>
                <a:latin typeface="Nunito"/>
                <a:ea typeface="Nunito"/>
                <a:cs typeface="Nunito"/>
                <a:sym typeface="Nunito"/>
              </a:rPr>
              <a:t>362,1</a:t>
            </a:r>
            <a:endParaRPr b="1" dirty="0">
              <a:solidFill>
                <a:srgbClr val="1155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4" name="Google Shape;824;p37"/>
          <p:cNvSpPr/>
          <p:nvPr/>
        </p:nvSpPr>
        <p:spPr>
          <a:xfrm>
            <a:off x="5742850" y="1463700"/>
            <a:ext cx="893400" cy="319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B6D7A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172,4</a:t>
            </a:r>
            <a:endParaRPr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5" name="Google Shape;825;p37"/>
          <p:cNvSpPr/>
          <p:nvPr/>
        </p:nvSpPr>
        <p:spPr>
          <a:xfrm>
            <a:off x="3481225" y="1971563"/>
            <a:ext cx="835200" cy="54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899,8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129,1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39,7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41,9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6" name="Google Shape;826;p37"/>
          <p:cNvSpPr/>
          <p:nvPr/>
        </p:nvSpPr>
        <p:spPr>
          <a:xfrm>
            <a:off x="3483200" y="3098300"/>
            <a:ext cx="893400" cy="463884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102,2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52,5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7" name="Google Shape;827;p37"/>
          <p:cNvSpPr/>
          <p:nvPr/>
        </p:nvSpPr>
        <p:spPr>
          <a:xfrm>
            <a:off x="3531050" y="4293704"/>
            <a:ext cx="835200" cy="76684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117,4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6,</a:t>
            </a:r>
            <a:r>
              <a:rPr lang="ru-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4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24,8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8" name="Google Shape;828;p37"/>
          <p:cNvSpPr/>
          <p:nvPr/>
        </p:nvSpPr>
        <p:spPr>
          <a:xfrm>
            <a:off x="4625300" y="1999200"/>
            <a:ext cx="939900" cy="54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1 150,6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132,3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39,6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39,5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9" name="Google Shape;829;p37"/>
          <p:cNvSpPr/>
          <p:nvPr/>
        </p:nvSpPr>
        <p:spPr>
          <a:xfrm>
            <a:off x="5759575" y="1999213"/>
            <a:ext cx="835200" cy="545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958,6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135,5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39,3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39,0</a:t>
            </a:r>
            <a:endParaRPr sz="9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0" name="Google Shape;830;p37"/>
          <p:cNvSpPr/>
          <p:nvPr/>
        </p:nvSpPr>
        <p:spPr>
          <a:xfrm>
            <a:off x="4610649" y="3098300"/>
            <a:ext cx="939900" cy="463884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45,4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293,2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1" name="Google Shape;831;p37"/>
          <p:cNvSpPr/>
          <p:nvPr/>
        </p:nvSpPr>
        <p:spPr>
          <a:xfrm>
            <a:off x="5730475" y="3098300"/>
            <a:ext cx="893400" cy="463884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50,5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573,7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2" name="Google Shape;832;p37"/>
          <p:cNvSpPr/>
          <p:nvPr/>
        </p:nvSpPr>
        <p:spPr>
          <a:xfrm>
            <a:off x="4675100" y="4293704"/>
            <a:ext cx="1023000" cy="76684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152,8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6,3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49,7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3" name="Google Shape;833;p37"/>
          <p:cNvSpPr/>
          <p:nvPr/>
        </p:nvSpPr>
        <p:spPr>
          <a:xfrm>
            <a:off x="5845050" y="4293704"/>
            <a:ext cx="835200" cy="76684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157,5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6,5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28,4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38"/>
          <p:cNvSpPr txBox="1">
            <a:spLocks noGrp="1"/>
          </p:cNvSpPr>
          <p:nvPr>
            <p:ph type="title"/>
          </p:nvPr>
        </p:nvSpPr>
        <p:spPr>
          <a:xfrm>
            <a:off x="1281325" y="147975"/>
            <a:ext cx="6806700" cy="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2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“ПРОГРАММНАЯ” СТРУКТУРА РАСХОДОВ БЮДЖЕТА НЯНДОМСКОГО МУНИЦИПАЛЬНОГО ОКРУГА</a:t>
            </a:r>
            <a:endParaRPr sz="152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9" name="Google Shape;839;p38"/>
          <p:cNvSpPr/>
          <p:nvPr/>
        </p:nvSpPr>
        <p:spPr>
          <a:xfrm>
            <a:off x="7040600" y="3923575"/>
            <a:ext cx="2106350" cy="1222450"/>
          </a:xfrm>
          <a:custGeom>
            <a:avLst/>
            <a:gdLst/>
            <a:ahLst/>
            <a:cxnLst/>
            <a:rect l="l" t="t" r="r" b="b"/>
            <a:pathLst>
              <a:path w="84254" h="48898" extrusionOk="0">
                <a:moveTo>
                  <a:pt x="0" y="0"/>
                </a:moveTo>
                <a:lnTo>
                  <a:pt x="50319" y="0"/>
                </a:lnTo>
                <a:lnTo>
                  <a:pt x="84254" y="33935"/>
                </a:lnTo>
                <a:lnTo>
                  <a:pt x="84254" y="48898"/>
                </a:lnTo>
                <a:lnTo>
                  <a:pt x="48798" y="488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840" name="Google Shape;840;p38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22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1" name="Google Shape;841;p38"/>
          <p:cNvSpPr/>
          <p:nvPr/>
        </p:nvSpPr>
        <p:spPr>
          <a:xfrm>
            <a:off x="6700825" y="908925"/>
            <a:ext cx="2327100" cy="1173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“ПРОГРАММНАЯ” СТРУКТУРА РАСХОДОВ</a:t>
            </a:r>
            <a:r>
              <a:rPr lang="ru" sz="130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 РАСПРЕДЕЛЯЕТСЯ ПО </a:t>
            </a:r>
            <a:endParaRPr sz="130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МУНИЦИПАЛЬНЫМ ПРОГРАММАМ</a:t>
            </a:r>
            <a:endParaRPr sz="130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2" name="Google Shape;842;p38"/>
          <p:cNvSpPr/>
          <p:nvPr/>
        </p:nvSpPr>
        <p:spPr>
          <a:xfrm>
            <a:off x="2281237" y="694273"/>
            <a:ext cx="4408325" cy="138825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Муниципальная программа - 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это документ стратегического планирования, содержащий комплекс планируемых мероприятий, объединенных общей целью и взаимоувязанных по задачам, срокам осуществления, исполнителям и ресурсам, и инструментов муниципального регулирования, обеспечивающих наиболее эффективное решение задач в сфере социально-экономического развития </a:t>
            </a:r>
            <a:r>
              <a:rPr lang="ru-RU" sz="900" b="1" dirty="0" err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Няндомского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 муниципального округа</a:t>
            </a:r>
            <a:r>
              <a:rPr lang="ru" sz="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. 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Муниципальная </a:t>
            </a:r>
            <a:r>
              <a:rPr lang="ru-RU" sz="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программа в 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качестве структурных элементов </a:t>
            </a:r>
            <a:r>
              <a:rPr lang="ru-RU" sz="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содержит проектную 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часть </a:t>
            </a:r>
            <a:r>
              <a:rPr lang="ru-RU" sz="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и комплексы </a:t>
            </a:r>
            <a:r>
              <a:rPr lang="ru-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процессных мероприятий</a:t>
            </a:r>
          </a:p>
        </p:txBody>
      </p:sp>
      <p:sp>
        <p:nvSpPr>
          <p:cNvPr id="843" name="Google Shape;843;p38"/>
          <p:cNvSpPr/>
          <p:nvPr/>
        </p:nvSpPr>
        <p:spPr>
          <a:xfrm>
            <a:off x="174250" y="1596525"/>
            <a:ext cx="2003100" cy="48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СТРАТЕГИЧЕСКИЕ ПРИОРИТЕТЫ</a:t>
            </a:r>
            <a:endParaRPr sz="11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4" name="Google Shape;844;p38"/>
          <p:cNvSpPr/>
          <p:nvPr/>
        </p:nvSpPr>
        <p:spPr>
          <a:xfrm>
            <a:off x="4485400" y="2571738"/>
            <a:ext cx="2003100" cy="412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ПОКАЗАТЕЛИ ЭФФЕКТИВНОСТИ</a:t>
            </a:r>
            <a:endParaRPr sz="11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5" name="Google Shape;845;p38"/>
          <p:cNvSpPr/>
          <p:nvPr/>
        </p:nvSpPr>
        <p:spPr>
          <a:xfrm>
            <a:off x="2269975" y="2155375"/>
            <a:ext cx="2003100" cy="399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ЦЕЛЬ И ЗАДАЧИ</a:t>
            </a:r>
            <a:endParaRPr sz="11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6" name="Google Shape;846;p38"/>
          <p:cNvSpPr/>
          <p:nvPr/>
        </p:nvSpPr>
        <p:spPr>
          <a:xfrm rot="5400000">
            <a:off x="897100" y="2006950"/>
            <a:ext cx="557400" cy="978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7" name="Google Shape;847;p38"/>
          <p:cNvSpPr/>
          <p:nvPr/>
        </p:nvSpPr>
        <p:spPr>
          <a:xfrm rot="5400000">
            <a:off x="2992825" y="2430125"/>
            <a:ext cx="557400" cy="978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8" name="Google Shape;848;p38"/>
          <p:cNvSpPr/>
          <p:nvPr/>
        </p:nvSpPr>
        <p:spPr>
          <a:xfrm rot="5400000">
            <a:off x="5208250" y="2957275"/>
            <a:ext cx="557400" cy="9789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9" name="Google Shape;849;p38"/>
          <p:cNvSpPr txBox="1"/>
          <p:nvPr/>
        </p:nvSpPr>
        <p:spPr>
          <a:xfrm>
            <a:off x="83450" y="2861675"/>
            <a:ext cx="21063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Преимуществом программного бюджета является распределение расходов по муниципальным программа в соотвествие с основными стратегическими приоритетами округа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0" name="Google Shape;850;p38"/>
          <p:cNvSpPr txBox="1"/>
          <p:nvPr/>
        </p:nvSpPr>
        <p:spPr>
          <a:xfrm>
            <a:off x="2269975" y="3283875"/>
            <a:ext cx="21501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Муниципальная программа имеет цель, задачи и целевые индикаторы, которые отражают степень их достижения (решения), то есть действия и средства местного бюджета направлены на достижение заданного результата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1" name="Google Shape;851;p38"/>
          <p:cNvSpPr txBox="1"/>
          <p:nvPr/>
        </p:nvSpPr>
        <p:spPr>
          <a:xfrm>
            <a:off x="4572000" y="3837750"/>
            <a:ext cx="21063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При этом значения целевых индикаторов по данному направлению сигнализирует о плохом или хорошем результате, необходимости принятия управленческих решений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2" name="Google Shape;852;p38"/>
          <p:cNvSpPr/>
          <p:nvPr/>
        </p:nvSpPr>
        <p:spPr>
          <a:xfrm>
            <a:off x="6700825" y="2537727"/>
            <a:ext cx="2302992" cy="22852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2024       2025       2026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3" name="Google Shape;853;p38"/>
          <p:cNvSpPr/>
          <p:nvPr/>
        </p:nvSpPr>
        <p:spPr>
          <a:xfrm>
            <a:off x="6712875" y="2882100"/>
            <a:ext cx="2302992" cy="46990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программные расходы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448,1   </a:t>
            </a: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895,4   1 974,7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4" name="Google Shape;854;p38"/>
          <p:cNvSpPr/>
          <p:nvPr/>
        </p:nvSpPr>
        <p:spPr>
          <a:xfrm>
            <a:off x="6700825" y="3437825"/>
            <a:ext cx="2302992" cy="399924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непрограммные расходы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26,4       14,9         15,3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5" name="Google Shape;855;p38"/>
          <p:cNvSpPr/>
          <p:nvPr/>
        </p:nvSpPr>
        <p:spPr>
          <a:xfrm>
            <a:off x="7645300" y="21356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39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23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2" name="Google Shape;862;p39"/>
          <p:cNvSpPr txBox="1"/>
          <p:nvPr/>
        </p:nvSpPr>
        <p:spPr>
          <a:xfrm>
            <a:off x="97900" y="74600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Муниципальные программы социальной направленности</a:t>
            </a:r>
            <a:endParaRPr sz="2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3" name="Google Shape;863;p39"/>
          <p:cNvSpPr/>
          <p:nvPr/>
        </p:nvSpPr>
        <p:spPr>
          <a:xfrm>
            <a:off x="212850" y="992950"/>
            <a:ext cx="2696100" cy="286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образования”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4" name="Google Shape;864;p39"/>
          <p:cNvSpPr/>
          <p:nvPr/>
        </p:nvSpPr>
        <p:spPr>
          <a:xfrm>
            <a:off x="222150" y="6077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5" name="Google Shape;865;p39"/>
          <p:cNvSpPr/>
          <p:nvPr/>
        </p:nvSpPr>
        <p:spPr>
          <a:xfrm>
            <a:off x="3619200" y="1015000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868,8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6" name="Google Shape;866;p39"/>
          <p:cNvSpPr/>
          <p:nvPr/>
        </p:nvSpPr>
        <p:spPr>
          <a:xfrm>
            <a:off x="3523363" y="4892650"/>
            <a:ext cx="14460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122,4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7" name="Google Shape;867;p39"/>
          <p:cNvSpPr/>
          <p:nvPr/>
        </p:nvSpPr>
        <p:spPr>
          <a:xfrm>
            <a:off x="5367325" y="4888425"/>
            <a:ext cx="12342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158,4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8" name="Google Shape;868;p39"/>
          <p:cNvSpPr/>
          <p:nvPr/>
        </p:nvSpPr>
        <p:spPr>
          <a:xfrm>
            <a:off x="6933650" y="4876050"/>
            <a:ext cx="1303200" cy="220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183,2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9" name="Google Shape;869;p39"/>
          <p:cNvSpPr/>
          <p:nvPr/>
        </p:nvSpPr>
        <p:spPr>
          <a:xfrm>
            <a:off x="180800" y="4899450"/>
            <a:ext cx="27429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0" name="Google Shape;870;p39"/>
          <p:cNvSpPr/>
          <p:nvPr/>
        </p:nvSpPr>
        <p:spPr>
          <a:xfrm>
            <a:off x="5357425" y="1016413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903,9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1" name="Google Shape;871;p39"/>
          <p:cNvSpPr/>
          <p:nvPr/>
        </p:nvSpPr>
        <p:spPr>
          <a:xfrm>
            <a:off x="5357413" y="1337050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2" name="Google Shape;872;p39"/>
          <p:cNvSpPr/>
          <p:nvPr/>
        </p:nvSpPr>
        <p:spPr>
          <a:xfrm>
            <a:off x="3619375" y="1323200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3" name="Google Shape;873;p39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4" name="Google Shape;874;p39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5" name="Google Shape;875;p39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6" name="Google Shape;876;p39"/>
          <p:cNvSpPr/>
          <p:nvPr/>
        </p:nvSpPr>
        <p:spPr>
          <a:xfrm>
            <a:off x="195750" y="1303850"/>
            <a:ext cx="26961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“Организация отдыха и оздоровления детей”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7" name="Google Shape;877;p39"/>
          <p:cNvSpPr/>
          <p:nvPr/>
        </p:nvSpPr>
        <p:spPr>
          <a:xfrm>
            <a:off x="222150" y="1649550"/>
            <a:ext cx="26697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“Демографическая политика и социальная поддержка граждан”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8" name="Google Shape;878;p39"/>
          <p:cNvSpPr/>
          <p:nvPr/>
        </p:nvSpPr>
        <p:spPr>
          <a:xfrm>
            <a:off x="195750" y="1995250"/>
            <a:ext cx="2696100" cy="286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“Молодежь 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9" name="Google Shape;879;p39"/>
          <p:cNvSpPr/>
          <p:nvPr/>
        </p:nvSpPr>
        <p:spPr>
          <a:xfrm>
            <a:off x="195750" y="2306150"/>
            <a:ext cx="26961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физической  культуры и спорта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0" name="Google Shape;880;p39"/>
          <p:cNvSpPr/>
          <p:nvPr/>
        </p:nvSpPr>
        <p:spPr>
          <a:xfrm>
            <a:off x="195750" y="2651850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сферы культуры и туризма”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1" name="Google Shape;881;p39"/>
          <p:cNvSpPr/>
          <p:nvPr/>
        </p:nvSpPr>
        <p:spPr>
          <a:xfrm>
            <a:off x="210900" y="2997550"/>
            <a:ext cx="27276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“Содействие развитию институтов гражданского общества”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2" name="Google Shape;882;p39"/>
          <p:cNvSpPr/>
          <p:nvPr/>
        </p:nvSpPr>
        <p:spPr>
          <a:xfrm>
            <a:off x="195750" y="3373575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“Профилактика правонарушений и противодействие преступности”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3" name="Google Shape;883;p39"/>
          <p:cNvSpPr/>
          <p:nvPr/>
        </p:nvSpPr>
        <p:spPr>
          <a:xfrm>
            <a:off x="195750" y="3753888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“Профилактика безнадзорности и правонарушений несовершеннолетних”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4" name="Google Shape;884;p39"/>
          <p:cNvSpPr/>
          <p:nvPr/>
        </p:nvSpPr>
        <p:spPr>
          <a:xfrm>
            <a:off x="195750" y="4134200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“Укрепление общественного здоровья населения”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5" name="Google Shape;885;p39"/>
          <p:cNvSpPr/>
          <p:nvPr/>
        </p:nvSpPr>
        <p:spPr>
          <a:xfrm>
            <a:off x="195750" y="4518825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“Совершенствование деятельности по опеке и попечительству”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6" name="Google Shape;886;p39"/>
          <p:cNvSpPr/>
          <p:nvPr/>
        </p:nvSpPr>
        <p:spPr>
          <a:xfrm>
            <a:off x="3619375" y="30370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7" name="Google Shape;887;p39"/>
          <p:cNvSpPr/>
          <p:nvPr/>
        </p:nvSpPr>
        <p:spPr>
          <a:xfrm>
            <a:off x="3619200" y="34216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8" name="Google Shape;888;p39"/>
          <p:cNvSpPr/>
          <p:nvPr/>
        </p:nvSpPr>
        <p:spPr>
          <a:xfrm>
            <a:off x="3619375" y="380072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9" name="Google Shape;889;p39"/>
          <p:cNvSpPr/>
          <p:nvPr/>
        </p:nvSpPr>
        <p:spPr>
          <a:xfrm>
            <a:off x="3619200" y="42015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0" name="Google Shape;890;p39"/>
          <p:cNvSpPr/>
          <p:nvPr/>
        </p:nvSpPr>
        <p:spPr>
          <a:xfrm>
            <a:off x="3619200" y="4558275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1" name="Google Shape;891;p39"/>
          <p:cNvSpPr/>
          <p:nvPr/>
        </p:nvSpPr>
        <p:spPr>
          <a:xfrm>
            <a:off x="3619375" y="23118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41,9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2" name="Google Shape;892;p39"/>
          <p:cNvSpPr/>
          <p:nvPr/>
        </p:nvSpPr>
        <p:spPr>
          <a:xfrm>
            <a:off x="3619375" y="19690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6,7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3" name="Google Shape;893;p39"/>
          <p:cNvSpPr/>
          <p:nvPr/>
        </p:nvSpPr>
        <p:spPr>
          <a:xfrm>
            <a:off x="3619200" y="16263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4" name="Google Shape;894;p39"/>
          <p:cNvSpPr/>
          <p:nvPr/>
        </p:nvSpPr>
        <p:spPr>
          <a:xfrm>
            <a:off x="3619375" y="26744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190,6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5" name="Google Shape;895;p39"/>
          <p:cNvSpPr/>
          <p:nvPr/>
        </p:nvSpPr>
        <p:spPr>
          <a:xfrm>
            <a:off x="5357425" y="1637013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6" name="Google Shape;896;p39"/>
          <p:cNvSpPr/>
          <p:nvPr/>
        </p:nvSpPr>
        <p:spPr>
          <a:xfrm>
            <a:off x="5357425" y="198383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7" name="Google Shape;897;p39"/>
          <p:cNvSpPr/>
          <p:nvPr/>
        </p:nvSpPr>
        <p:spPr>
          <a:xfrm>
            <a:off x="5357425" y="233618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8" name="Google Shape;898;p39"/>
          <p:cNvSpPr/>
          <p:nvPr/>
        </p:nvSpPr>
        <p:spPr>
          <a:xfrm>
            <a:off x="5357425" y="2677539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194,5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9" name="Google Shape;899;p39"/>
          <p:cNvSpPr/>
          <p:nvPr/>
        </p:nvSpPr>
        <p:spPr>
          <a:xfrm>
            <a:off x="5357425" y="304703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0" name="Google Shape;900;p39"/>
          <p:cNvSpPr/>
          <p:nvPr/>
        </p:nvSpPr>
        <p:spPr>
          <a:xfrm>
            <a:off x="5357425" y="3409726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1" name="Google Shape;901;p39"/>
          <p:cNvSpPr/>
          <p:nvPr/>
        </p:nvSpPr>
        <p:spPr>
          <a:xfrm>
            <a:off x="5357425" y="379736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2" name="Google Shape;902;p39"/>
          <p:cNvSpPr/>
          <p:nvPr/>
        </p:nvSpPr>
        <p:spPr>
          <a:xfrm>
            <a:off x="5357425" y="4179201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3" name="Google Shape;903;p39"/>
          <p:cNvSpPr/>
          <p:nvPr/>
        </p:nvSpPr>
        <p:spPr>
          <a:xfrm>
            <a:off x="5357425" y="4556725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4" name="Google Shape;904;p39"/>
          <p:cNvSpPr/>
          <p:nvPr/>
        </p:nvSpPr>
        <p:spPr>
          <a:xfrm>
            <a:off x="6933650" y="1010163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923,7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5" name="Google Shape;905;p39"/>
          <p:cNvSpPr/>
          <p:nvPr/>
        </p:nvSpPr>
        <p:spPr>
          <a:xfrm>
            <a:off x="6933650" y="34228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6" name="Google Shape;906;p39"/>
          <p:cNvSpPr/>
          <p:nvPr/>
        </p:nvSpPr>
        <p:spPr>
          <a:xfrm>
            <a:off x="6933650" y="383657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7" name="Google Shape;907;p39"/>
          <p:cNvSpPr/>
          <p:nvPr/>
        </p:nvSpPr>
        <p:spPr>
          <a:xfrm>
            <a:off x="6933650" y="418782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8" name="Google Shape;908;p39"/>
          <p:cNvSpPr/>
          <p:nvPr/>
        </p:nvSpPr>
        <p:spPr>
          <a:xfrm>
            <a:off x="6933650" y="4580325"/>
            <a:ext cx="1254000" cy="22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9" name="Google Shape;909;p39"/>
          <p:cNvSpPr/>
          <p:nvPr/>
        </p:nvSpPr>
        <p:spPr>
          <a:xfrm>
            <a:off x="6933650" y="1333675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4,3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0" name="Google Shape;910;p39"/>
          <p:cNvSpPr/>
          <p:nvPr/>
        </p:nvSpPr>
        <p:spPr>
          <a:xfrm>
            <a:off x="6933650" y="2351313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1" name="Google Shape;911;p39"/>
          <p:cNvSpPr/>
          <p:nvPr/>
        </p:nvSpPr>
        <p:spPr>
          <a:xfrm>
            <a:off x="6933650" y="270848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199,5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2" name="Google Shape;912;p39"/>
          <p:cNvSpPr/>
          <p:nvPr/>
        </p:nvSpPr>
        <p:spPr>
          <a:xfrm>
            <a:off x="6933650" y="305408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3" name="Google Shape;913;p39"/>
          <p:cNvSpPr/>
          <p:nvPr/>
        </p:nvSpPr>
        <p:spPr>
          <a:xfrm>
            <a:off x="6933650" y="166308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4" name="Google Shape;914;p39"/>
          <p:cNvSpPr/>
          <p:nvPr/>
        </p:nvSpPr>
        <p:spPr>
          <a:xfrm>
            <a:off x="6933650" y="199053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40"/>
          <p:cNvSpPr txBox="1">
            <a:spLocks noGrp="1"/>
          </p:cNvSpPr>
          <p:nvPr>
            <p:ph type="title" idx="2"/>
          </p:nvPr>
        </p:nvSpPr>
        <p:spPr>
          <a:xfrm>
            <a:off x="898375" y="0"/>
            <a:ext cx="67302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209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«Развитие образования»</a:t>
            </a:r>
            <a:endParaRPr sz="3209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40"/>
          <p:cNvSpPr txBox="1">
            <a:spLocks noGrp="1"/>
          </p:cNvSpPr>
          <p:nvPr>
            <p:ph type="body" idx="1"/>
          </p:nvPr>
        </p:nvSpPr>
        <p:spPr>
          <a:xfrm>
            <a:off x="4463950" y="1584625"/>
            <a:ext cx="2464200" cy="9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457200" lvl="0" indent="-282733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100000"/>
              <a:buChar char="-"/>
            </a:pPr>
            <a:r>
              <a:rPr lang="ru" b="1">
                <a:solidFill>
                  <a:srgbClr val="0B5394"/>
                </a:solidFill>
              </a:rPr>
              <a:t>в сфере дошкольного образования</a:t>
            </a:r>
            <a:endParaRPr b="1">
              <a:solidFill>
                <a:srgbClr val="0B5394"/>
              </a:solidFill>
            </a:endParaRPr>
          </a:p>
          <a:p>
            <a:pPr marL="457200" lvl="0" indent="-282733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100000"/>
              <a:buChar char="-"/>
            </a:pPr>
            <a:r>
              <a:rPr lang="ru" b="1">
                <a:solidFill>
                  <a:srgbClr val="0B5394"/>
                </a:solidFill>
              </a:rPr>
              <a:t>в сфере общего образования</a:t>
            </a:r>
            <a:endParaRPr b="1">
              <a:solidFill>
                <a:srgbClr val="0B5394"/>
              </a:solidFill>
            </a:endParaRPr>
          </a:p>
          <a:p>
            <a:pPr marL="457200" lvl="0" indent="-282733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100000"/>
              <a:buChar char="-"/>
            </a:pPr>
            <a:r>
              <a:rPr lang="ru" b="1">
                <a:solidFill>
                  <a:srgbClr val="0B5394"/>
                </a:solidFill>
              </a:rPr>
              <a:t>в сфере дополнительного образования</a:t>
            </a:r>
            <a:endParaRPr b="1">
              <a:solidFill>
                <a:srgbClr val="0B5394"/>
              </a:solidFill>
            </a:endParaRPr>
          </a:p>
        </p:txBody>
      </p:sp>
      <p:sp>
        <p:nvSpPr>
          <p:cNvPr id="921" name="Google Shape;921;p40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2" name="Google Shape;922;p40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24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3" name="Google Shape;923;p40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4" name="Google Shape;924;p40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58,5         448,4    361,9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5" name="Google Shape;925;p40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6" name="Google Shape;926;p40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7" name="Google Shape;927;p40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56,3         463,6    383,9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8" name="Google Shape;928;p40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55,6         476,9    391,2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9" name="Google Shape;929;p40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0" name="Google Shape;930;p40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 мероприятиям 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1" name="Google Shape;931;p40"/>
          <p:cNvSpPr/>
          <p:nvPr/>
        </p:nvSpPr>
        <p:spPr>
          <a:xfrm>
            <a:off x="67775" y="3035375"/>
            <a:ext cx="1310400" cy="29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 b="1" dirty="0" smtClean="0">
                <a:solidFill>
                  <a:srgbClr val="002060"/>
                </a:solidFill>
              </a:rPr>
              <a:t>Мероприятия проектной части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2" name="Google Shape;932;p40"/>
          <p:cNvSpPr/>
          <p:nvPr/>
        </p:nvSpPr>
        <p:spPr>
          <a:xfrm>
            <a:off x="1549775" y="2846477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3" name="Google Shape;933;p40"/>
          <p:cNvSpPr/>
          <p:nvPr/>
        </p:nvSpPr>
        <p:spPr>
          <a:xfrm>
            <a:off x="67775" y="3485071"/>
            <a:ext cx="1310400" cy="560717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 smtClean="0">
                <a:solidFill>
                  <a:srgbClr val="002060"/>
                </a:solidFill>
              </a:rPr>
              <a:t>КПМ «Развитие  </a:t>
            </a:r>
            <a:r>
              <a:rPr lang="ru" sz="700" b="1" dirty="0">
                <a:solidFill>
                  <a:srgbClr val="002060"/>
                </a:solidFill>
              </a:rPr>
              <a:t>образования </a:t>
            </a:r>
            <a:r>
              <a:rPr lang="ru" sz="700" b="1" dirty="0" smtClean="0">
                <a:solidFill>
                  <a:srgbClr val="002060"/>
                </a:solidFill>
              </a:rPr>
              <a:t>Няндомского муниципального округа»       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5" name="Google Shape;935;p40"/>
          <p:cNvSpPr/>
          <p:nvPr/>
        </p:nvSpPr>
        <p:spPr>
          <a:xfrm>
            <a:off x="67775" y="4157932"/>
            <a:ext cx="1310400" cy="586596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КПМ «Содержание  Управления образования и обеспечение его функций» 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936" name="Google Shape;936;p40"/>
          <p:cNvSpPr/>
          <p:nvPr/>
        </p:nvSpPr>
        <p:spPr>
          <a:xfrm>
            <a:off x="1748475" y="3075000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42,6       43,0        43,0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7" name="Google Shape;937;p40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38" name="Google Shape;938;p40"/>
          <p:cNvSpPr/>
          <p:nvPr/>
        </p:nvSpPr>
        <p:spPr>
          <a:xfrm>
            <a:off x="1748475" y="3519577"/>
            <a:ext cx="1905600" cy="526211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809,7    846,5     865,8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0" name="Google Shape;940;p40"/>
          <p:cNvSpPr/>
          <p:nvPr/>
        </p:nvSpPr>
        <p:spPr>
          <a:xfrm>
            <a:off x="1748475" y="4214300"/>
            <a:ext cx="1905600" cy="3756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16,5      14,3        14,9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1" name="Google Shape;941;p40"/>
          <p:cNvSpPr/>
          <p:nvPr/>
        </p:nvSpPr>
        <p:spPr>
          <a:xfrm>
            <a:off x="1748475" y="476007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868,8    903,8      923,7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2" name="Google Shape;942;p40"/>
          <p:cNvSpPr/>
          <p:nvPr/>
        </p:nvSpPr>
        <p:spPr>
          <a:xfrm rot="5400000">
            <a:off x="4741425" y="613938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23825" dir="4380000" algn="bl" rotWithShape="0">
              <a:srgbClr val="000000">
                <a:alpha val="1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3" name="Google Shape;943;p40"/>
          <p:cNvSpPr txBox="1"/>
          <p:nvPr/>
        </p:nvSpPr>
        <p:spPr>
          <a:xfrm>
            <a:off x="5211275" y="605275"/>
            <a:ext cx="2635800" cy="2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направление расходов</a:t>
            </a:r>
            <a:endParaRPr b="1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4" name="Google Shape;944;p40"/>
          <p:cNvSpPr/>
          <p:nvPr/>
        </p:nvSpPr>
        <p:spPr>
          <a:xfrm>
            <a:off x="6492275" y="868975"/>
            <a:ext cx="22269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2025             2026            2027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5" name="Google Shape;945;p40"/>
          <p:cNvSpPr txBox="1"/>
          <p:nvPr/>
        </p:nvSpPr>
        <p:spPr>
          <a:xfrm>
            <a:off x="4646675" y="1227500"/>
            <a:ext cx="18456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обеспечение деятельности муниципальных учреждений</a:t>
            </a:r>
            <a:endParaRPr sz="9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6" name="Google Shape;946;p40"/>
          <p:cNvSpPr/>
          <p:nvPr/>
        </p:nvSpPr>
        <p:spPr>
          <a:xfrm>
            <a:off x="6521625" y="12268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885,3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7" name="Google Shape;947;p40"/>
          <p:cNvSpPr/>
          <p:nvPr/>
        </p:nvSpPr>
        <p:spPr>
          <a:xfrm>
            <a:off x="7279275" y="12150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889,5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8" name="Google Shape;948;p40"/>
          <p:cNvSpPr/>
          <p:nvPr/>
        </p:nvSpPr>
        <p:spPr>
          <a:xfrm>
            <a:off x="8036925" y="12150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908,8</a:t>
            </a:r>
          </a:p>
        </p:txBody>
      </p:sp>
      <p:sp>
        <p:nvSpPr>
          <p:cNvPr id="949" name="Google Shape;949;p40"/>
          <p:cNvSpPr/>
          <p:nvPr/>
        </p:nvSpPr>
        <p:spPr>
          <a:xfrm>
            <a:off x="6730650" y="1756775"/>
            <a:ext cx="299100" cy="828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0" name="Google Shape;950;p40"/>
          <p:cNvSpPr/>
          <p:nvPr/>
        </p:nvSpPr>
        <p:spPr>
          <a:xfrm>
            <a:off x="6730650" y="2013325"/>
            <a:ext cx="299100" cy="828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1" name="Google Shape;951;p40"/>
          <p:cNvSpPr/>
          <p:nvPr/>
        </p:nvSpPr>
        <p:spPr>
          <a:xfrm>
            <a:off x="6730650" y="2241300"/>
            <a:ext cx="299100" cy="828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2" name="Google Shape;952;p40"/>
          <p:cNvSpPr txBox="1"/>
          <p:nvPr/>
        </p:nvSpPr>
        <p:spPr>
          <a:xfrm>
            <a:off x="7085125" y="1689275"/>
            <a:ext cx="1942800" cy="2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15 </a:t>
            </a:r>
            <a:r>
              <a:rPr lang="ru" sz="8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дошкольных учреждений и 3 дошкольные группы на базе школ</a:t>
            </a:r>
            <a:endParaRPr sz="8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3" name="Google Shape;953;p40"/>
          <p:cNvSpPr txBox="1"/>
          <p:nvPr/>
        </p:nvSpPr>
        <p:spPr>
          <a:xfrm>
            <a:off x="7103325" y="1979425"/>
            <a:ext cx="1573800" cy="15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13 общеобразовательных учреждений</a:t>
            </a:r>
            <a:endParaRPr sz="8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4" name="Google Shape;954;p40"/>
          <p:cNvSpPr txBox="1"/>
          <p:nvPr/>
        </p:nvSpPr>
        <p:spPr>
          <a:xfrm>
            <a:off x="7103325" y="2240175"/>
            <a:ext cx="1772100" cy="15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учреждение дополнительного образования</a:t>
            </a:r>
            <a:endParaRPr sz="8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55" name="Google Shape;95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8388" y="2792428"/>
            <a:ext cx="4646676" cy="2163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41"/>
          <p:cNvSpPr txBox="1">
            <a:spLocks noGrp="1"/>
          </p:cNvSpPr>
          <p:nvPr>
            <p:ph type="title" idx="2"/>
          </p:nvPr>
        </p:nvSpPr>
        <p:spPr>
          <a:xfrm>
            <a:off x="587425" y="73350"/>
            <a:ext cx="38715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«Организация оздоровления и отдыха детей»</a:t>
            </a:r>
            <a:endParaRPr sz="33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41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41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25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3" name="Google Shape;963;p41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4" name="Google Shape;964;p41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2,9         </a:t>
            </a: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5" name="Google Shape;965;p41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6" name="Google Shape;966;p41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7" name="Google Shape;967;p41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3,0         1,2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8" name="Google Shape;968;p41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3,1         1,2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9" name="Google Shape;969;p41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0" name="Google Shape;970;p41"/>
          <p:cNvSpPr txBox="1"/>
          <p:nvPr/>
        </p:nvSpPr>
        <p:spPr>
          <a:xfrm>
            <a:off x="519650" y="2530100"/>
            <a:ext cx="3336358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Комплексы процессных мероприятий 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1" name="Google Shape;971;p41"/>
          <p:cNvSpPr/>
          <p:nvPr/>
        </p:nvSpPr>
        <p:spPr>
          <a:xfrm>
            <a:off x="105425" y="3102999"/>
            <a:ext cx="1491000" cy="60635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b="1" dirty="0" smtClean="0">
                <a:solidFill>
                  <a:srgbClr val="002060"/>
                </a:solidFill>
              </a:rPr>
              <a:t>К</a:t>
            </a:r>
            <a:r>
              <a:rPr lang="ru" sz="800" b="1" dirty="0" smtClean="0">
                <a:solidFill>
                  <a:srgbClr val="002060"/>
                </a:solidFill>
              </a:rPr>
              <a:t>ПМ 1 «Развитие системы  отдыха </a:t>
            </a:r>
            <a:r>
              <a:rPr lang="ru" sz="800" b="1" dirty="0">
                <a:solidFill>
                  <a:srgbClr val="002060"/>
                </a:solidFill>
              </a:rPr>
              <a:t>и </a:t>
            </a:r>
            <a:r>
              <a:rPr lang="ru" sz="800" b="1" dirty="0" smtClean="0">
                <a:solidFill>
                  <a:srgbClr val="002060"/>
                </a:solidFill>
              </a:rPr>
              <a:t>оздоровления детей»  </a:t>
            </a:r>
            <a:endParaRPr sz="8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2" name="Google Shape;972;p41"/>
          <p:cNvSpPr/>
          <p:nvPr/>
        </p:nvSpPr>
        <p:spPr>
          <a:xfrm>
            <a:off x="1549774" y="2846477"/>
            <a:ext cx="2608157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3" name="Google Shape;973;p41"/>
          <p:cNvSpPr/>
          <p:nvPr/>
        </p:nvSpPr>
        <p:spPr>
          <a:xfrm>
            <a:off x="105425" y="3838754"/>
            <a:ext cx="1491000" cy="86044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02060"/>
                </a:solidFill>
              </a:rPr>
              <a:t>КПМ 2 «Развитие ДЗСОЛ  </a:t>
            </a:r>
            <a:r>
              <a:rPr lang="ru" sz="800" b="1" dirty="0">
                <a:solidFill>
                  <a:srgbClr val="002060"/>
                </a:solidFill>
              </a:rPr>
              <a:t>«Боровое»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974" name="Google Shape;974;p41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5" name="Google Shape;975;p41"/>
          <p:cNvSpPr/>
          <p:nvPr/>
        </p:nvSpPr>
        <p:spPr>
          <a:xfrm>
            <a:off x="1863306" y="3102987"/>
            <a:ext cx="2337757" cy="580491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3,1           3,3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6" name="Google Shape;976;p41"/>
          <p:cNvSpPr/>
          <p:nvPr/>
        </p:nvSpPr>
        <p:spPr>
          <a:xfrm>
            <a:off x="1863306" y="3804248"/>
            <a:ext cx="2355011" cy="894951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1,0      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0,9         0,9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7" name="Google Shape;977;p41"/>
          <p:cNvSpPr/>
          <p:nvPr/>
        </p:nvSpPr>
        <p:spPr>
          <a:xfrm>
            <a:off x="1940943" y="4760075"/>
            <a:ext cx="2251494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4,1         4,2           4,3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8" name="Google Shape;978;p41"/>
          <p:cNvSpPr txBox="1"/>
          <p:nvPr/>
        </p:nvSpPr>
        <p:spPr>
          <a:xfrm>
            <a:off x="4721775" y="80925"/>
            <a:ext cx="3486900" cy="6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1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«Демографическая политика и социальная поддержка граждан»</a:t>
            </a:r>
            <a:endParaRPr sz="700"/>
          </a:p>
        </p:txBody>
      </p:sp>
      <p:sp>
        <p:nvSpPr>
          <p:cNvPr id="979" name="Google Shape;979;p41"/>
          <p:cNvSpPr/>
          <p:nvPr/>
        </p:nvSpPr>
        <p:spPr>
          <a:xfrm>
            <a:off x="5622325" y="8723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0" name="Google Shape;980;p41"/>
          <p:cNvSpPr/>
          <p:nvPr/>
        </p:nvSpPr>
        <p:spPr>
          <a:xfrm>
            <a:off x="472177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1" name="Google Shape;981;p41"/>
          <p:cNvSpPr/>
          <p:nvPr/>
        </p:nvSpPr>
        <p:spPr>
          <a:xfrm rot="5400000">
            <a:off x="4818537" y="266800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2" name="Google Shape;982;p41"/>
          <p:cNvSpPr txBox="1"/>
          <p:nvPr/>
        </p:nvSpPr>
        <p:spPr>
          <a:xfrm>
            <a:off x="5319025" y="2571734"/>
            <a:ext cx="288965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м</a:t>
            </a:r>
            <a:r>
              <a:rPr lang="ru-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ероприятия проектной части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3" name="Google Shape;983;p41"/>
          <p:cNvSpPr/>
          <p:nvPr/>
        </p:nvSpPr>
        <p:spPr>
          <a:xfrm>
            <a:off x="5665275" y="134471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4" name="Google Shape;984;p41"/>
          <p:cNvSpPr/>
          <p:nvPr/>
        </p:nvSpPr>
        <p:spPr>
          <a:xfrm>
            <a:off x="5665275" y="174048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5" name="Google Shape;985;p41"/>
          <p:cNvSpPr/>
          <p:nvPr/>
        </p:nvSpPr>
        <p:spPr>
          <a:xfrm>
            <a:off x="5665275" y="213626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6" name="Google Shape;986;p41"/>
          <p:cNvSpPr/>
          <p:nvPr/>
        </p:nvSpPr>
        <p:spPr>
          <a:xfrm>
            <a:off x="4823850" y="3104013"/>
            <a:ext cx="1310400" cy="319137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000" b="1" dirty="0">
                <a:solidFill>
                  <a:srgbClr val="002060"/>
                </a:solidFill>
              </a:rPr>
              <a:t>Дом для молодой семьи</a:t>
            </a:r>
          </a:p>
        </p:txBody>
      </p:sp>
      <p:sp>
        <p:nvSpPr>
          <p:cNvPr id="987" name="Google Shape;987;p41"/>
          <p:cNvSpPr/>
          <p:nvPr/>
        </p:nvSpPr>
        <p:spPr>
          <a:xfrm>
            <a:off x="4823850" y="3884747"/>
            <a:ext cx="1310400" cy="400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02060"/>
                </a:solidFill>
              </a:rPr>
              <a:t>КМП «Семья»</a:t>
            </a:r>
            <a:endParaRPr sz="5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88" name="Google Shape;988;p41"/>
          <p:cNvSpPr/>
          <p:nvPr/>
        </p:nvSpPr>
        <p:spPr>
          <a:xfrm>
            <a:off x="4827200" y="4374450"/>
            <a:ext cx="1310400" cy="4155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02060"/>
                </a:solidFill>
              </a:rPr>
              <a:t>КМП «Старшее поколение»</a:t>
            </a:r>
            <a:endParaRPr sz="1000" b="1" dirty="0">
              <a:solidFill>
                <a:srgbClr val="002060"/>
              </a:solidFill>
            </a:endParaRPr>
          </a:p>
        </p:txBody>
      </p:sp>
      <p:sp>
        <p:nvSpPr>
          <p:cNvPr id="989" name="Google Shape;989;p41"/>
          <p:cNvSpPr/>
          <p:nvPr/>
        </p:nvSpPr>
        <p:spPr>
          <a:xfrm>
            <a:off x="6477775" y="3159450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1,7          1,7          1,7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90" name="Google Shape;990;p41"/>
          <p:cNvSpPr/>
          <p:nvPr/>
        </p:nvSpPr>
        <p:spPr>
          <a:xfrm>
            <a:off x="6477775" y="3931172"/>
            <a:ext cx="1905600" cy="307549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0,5          0,5          0,5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91" name="Google Shape;991;p41"/>
          <p:cNvSpPr/>
          <p:nvPr/>
        </p:nvSpPr>
        <p:spPr>
          <a:xfrm>
            <a:off x="6477775" y="4415225"/>
            <a:ext cx="1905600" cy="28397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0,4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,4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92" name="Google Shape;992;p41"/>
          <p:cNvSpPr txBox="1"/>
          <p:nvPr/>
        </p:nvSpPr>
        <p:spPr>
          <a:xfrm>
            <a:off x="5158700" y="48428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93" name="Google Shape;993;p41"/>
          <p:cNvSpPr/>
          <p:nvPr/>
        </p:nvSpPr>
        <p:spPr>
          <a:xfrm>
            <a:off x="6477775" y="480147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2,6         2,6          2,6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94" name="Google Shape;994;p41"/>
          <p:cNvSpPr/>
          <p:nvPr/>
        </p:nvSpPr>
        <p:spPr>
          <a:xfrm>
            <a:off x="6423725" y="2883460"/>
            <a:ext cx="2114154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981;p41"/>
          <p:cNvSpPr/>
          <p:nvPr/>
        </p:nvSpPr>
        <p:spPr>
          <a:xfrm rot="5400000">
            <a:off x="4838874" y="3497089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" name="Google Shape;982;p41"/>
          <p:cNvSpPr txBox="1"/>
          <p:nvPr/>
        </p:nvSpPr>
        <p:spPr>
          <a:xfrm>
            <a:off x="5471424" y="3478588"/>
            <a:ext cx="3276336" cy="382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комплексы процессных мероприятий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3162073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42"/>
          <p:cNvSpPr txBox="1">
            <a:spLocks noGrp="1"/>
          </p:cNvSpPr>
          <p:nvPr>
            <p:ph type="title" idx="2"/>
          </p:nvPr>
        </p:nvSpPr>
        <p:spPr>
          <a:xfrm>
            <a:off x="610000" y="73350"/>
            <a:ext cx="39621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«Молодежь Няндомского муниципального округа»</a:t>
            </a:r>
            <a:endParaRPr sz="33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42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01;p42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26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2" name="Google Shape;1002;p42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3" name="Google Shape;1003;p42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 6,7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4" name="Google Shape;1004;p42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5" name="Google Shape;1005;p42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6" name="Google Shape;1006;p42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 7,4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7" name="Google Shape;1007;p42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  7,6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8" name="Google Shape;1008;p42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9" name="Google Shape;1009;p42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 мероприятиям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0" name="Google Shape;1010;p42"/>
          <p:cNvSpPr/>
          <p:nvPr/>
        </p:nvSpPr>
        <p:spPr>
          <a:xfrm>
            <a:off x="105424" y="3036497"/>
            <a:ext cx="1895903" cy="595223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КПМ  «Реализация </a:t>
            </a:r>
            <a:r>
              <a:rPr lang="ru" sz="900" b="1" dirty="0">
                <a:solidFill>
                  <a:srgbClr val="002060"/>
                </a:solidFill>
              </a:rPr>
              <a:t>молодежной </a:t>
            </a:r>
            <a:r>
              <a:rPr lang="ru" sz="900" b="1" dirty="0" smtClean="0">
                <a:solidFill>
                  <a:srgbClr val="002060"/>
                </a:solidFill>
              </a:rPr>
              <a:t>политики на территории Няндомского муниципального округа» </a:t>
            </a:r>
            <a:endParaRPr sz="9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1" name="Google Shape;1011;p42"/>
          <p:cNvSpPr/>
          <p:nvPr/>
        </p:nvSpPr>
        <p:spPr>
          <a:xfrm>
            <a:off x="2156604" y="2846477"/>
            <a:ext cx="2122097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2" name="Google Shape;1012;p42"/>
          <p:cNvSpPr/>
          <p:nvPr/>
        </p:nvSpPr>
        <p:spPr>
          <a:xfrm>
            <a:off x="105425" y="3735238"/>
            <a:ext cx="1999420" cy="1052422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КПМ  «Развитие </a:t>
            </a:r>
            <a:r>
              <a:rPr lang="ru" sz="900" b="1" dirty="0">
                <a:solidFill>
                  <a:srgbClr val="002060"/>
                </a:solidFill>
              </a:rPr>
              <a:t>муниципального бюджетного учреждения «Молодежный центр </a:t>
            </a:r>
            <a:r>
              <a:rPr lang="ru" sz="900" b="1" dirty="0" smtClean="0">
                <a:solidFill>
                  <a:srgbClr val="002060"/>
                </a:solidFill>
              </a:rPr>
              <a:t>Няндомского муниципального округа Архангельской области”</a:t>
            </a:r>
            <a:endParaRPr sz="9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013" name="Google Shape;1013;p42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4" name="Google Shape;1014;p42"/>
          <p:cNvSpPr/>
          <p:nvPr/>
        </p:nvSpPr>
        <p:spPr>
          <a:xfrm>
            <a:off x="2363638" y="3102988"/>
            <a:ext cx="1802919" cy="3756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1,4          2,1          2,1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5" name="Google Shape;1015;p42"/>
          <p:cNvSpPr/>
          <p:nvPr/>
        </p:nvSpPr>
        <p:spPr>
          <a:xfrm>
            <a:off x="2300566" y="3637500"/>
            <a:ext cx="1905600" cy="1061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5,3          5,3         5,5</a:t>
            </a:r>
            <a:endParaRPr sz="12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6" name="Google Shape;1016;p42"/>
          <p:cNvSpPr/>
          <p:nvPr/>
        </p:nvSpPr>
        <p:spPr>
          <a:xfrm>
            <a:off x="2303253" y="4760075"/>
            <a:ext cx="1915064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6,7          7,4         7,6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7" name="Google Shape;1017;p42"/>
          <p:cNvSpPr txBox="1"/>
          <p:nvPr/>
        </p:nvSpPr>
        <p:spPr>
          <a:xfrm>
            <a:off x="4572000" y="49825"/>
            <a:ext cx="3568800" cy="7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физической культуры, спорта </a:t>
            </a:r>
            <a:endParaRPr sz="1200" b="1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и создание условий для формирования здорового образа жизни”</a:t>
            </a:r>
            <a:endParaRPr sz="1200"/>
          </a:p>
        </p:txBody>
      </p:sp>
      <p:sp>
        <p:nvSpPr>
          <p:cNvPr id="1018" name="Google Shape;1018;p42"/>
          <p:cNvSpPr/>
          <p:nvPr/>
        </p:nvSpPr>
        <p:spPr>
          <a:xfrm>
            <a:off x="5825675" y="8723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9" name="Google Shape;1019;p42"/>
          <p:cNvSpPr/>
          <p:nvPr/>
        </p:nvSpPr>
        <p:spPr>
          <a:xfrm>
            <a:off x="4818888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0" name="Google Shape;1020;p42"/>
          <p:cNvSpPr/>
          <p:nvPr/>
        </p:nvSpPr>
        <p:spPr>
          <a:xfrm rot="5400000">
            <a:off x="4980838" y="2606513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1" name="Google Shape;1021;p42"/>
          <p:cNvSpPr/>
          <p:nvPr/>
        </p:nvSpPr>
        <p:spPr>
          <a:xfrm>
            <a:off x="6659592" y="2981900"/>
            <a:ext cx="2268748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2025        2026       2027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2" name="Google Shape;1022;p42"/>
          <p:cNvSpPr txBox="1"/>
          <p:nvPr/>
        </p:nvSpPr>
        <p:spPr>
          <a:xfrm>
            <a:off x="5401650" y="2559538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</a:t>
            </a: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по мероприятиям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3" name="Google Shape;1023;p42"/>
          <p:cNvSpPr/>
          <p:nvPr/>
        </p:nvSpPr>
        <p:spPr>
          <a:xfrm>
            <a:off x="5825675" y="13130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41,9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4" name="Google Shape;1024;p42"/>
          <p:cNvSpPr/>
          <p:nvPr/>
        </p:nvSpPr>
        <p:spPr>
          <a:xfrm>
            <a:off x="5825675" y="16970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39,5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5" name="Google Shape;1025;p42"/>
          <p:cNvSpPr/>
          <p:nvPr/>
        </p:nvSpPr>
        <p:spPr>
          <a:xfrm>
            <a:off x="5825675" y="20811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39,0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6" name="Google Shape;1026;p42"/>
          <p:cNvSpPr/>
          <p:nvPr/>
        </p:nvSpPr>
        <p:spPr>
          <a:xfrm>
            <a:off x="4818899" y="3272374"/>
            <a:ext cx="1857945" cy="60088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КПМ «Развитие </a:t>
            </a:r>
            <a:r>
              <a:rPr lang="ru" sz="900" b="1" dirty="0">
                <a:solidFill>
                  <a:srgbClr val="002060"/>
                </a:solidFill>
              </a:rPr>
              <a:t>физической культуры и </a:t>
            </a:r>
            <a:r>
              <a:rPr lang="ru" sz="900" b="1" dirty="0" smtClean="0">
                <a:solidFill>
                  <a:srgbClr val="002060"/>
                </a:solidFill>
              </a:rPr>
              <a:t>спорта в Няндомском муниципальном округе</a:t>
            </a:r>
            <a:endParaRPr sz="9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7" name="Google Shape;1027;p42"/>
          <p:cNvSpPr/>
          <p:nvPr/>
        </p:nvSpPr>
        <p:spPr>
          <a:xfrm>
            <a:off x="4818900" y="4011282"/>
            <a:ext cx="2047726" cy="823467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smtClean="0">
                <a:solidFill>
                  <a:srgbClr val="002060"/>
                </a:solidFill>
              </a:rPr>
              <a:t>КПМ  </a:t>
            </a:r>
            <a:r>
              <a:rPr lang="ru" sz="900" b="1" dirty="0" smtClean="0">
                <a:solidFill>
                  <a:srgbClr val="002060"/>
                </a:solidFill>
              </a:rPr>
              <a:t>«Обеспечение развития </a:t>
            </a:r>
            <a:r>
              <a:rPr lang="ru" sz="900" b="1" dirty="0">
                <a:solidFill>
                  <a:srgbClr val="002060"/>
                </a:solidFill>
              </a:rPr>
              <a:t>муниципального бюджетного </a:t>
            </a:r>
            <a:r>
              <a:rPr lang="ru" sz="900" b="1" dirty="0" smtClean="0">
                <a:solidFill>
                  <a:srgbClr val="002060"/>
                </a:solidFill>
              </a:rPr>
              <a:t>учреждения дополнительного образования «</a:t>
            </a:r>
            <a:r>
              <a:rPr lang="ru" sz="900" b="1" dirty="0">
                <a:solidFill>
                  <a:srgbClr val="002060"/>
                </a:solidFill>
              </a:rPr>
              <a:t>Няндомская спортивная школа»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028" name="Google Shape;1028;p42"/>
          <p:cNvSpPr/>
          <p:nvPr/>
        </p:nvSpPr>
        <p:spPr>
          <a:xfrm>
            <a:off x="6909758" y="3310163"/>
            <a:ext cx="1906438" cy="3756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1,2         1,3          1,3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9" name="Google Shape;1029;p42"/>
          <p:cNvSpPr/>
          <p:nvPr/>
        </p:nvSpPr>
        <p:spPr>
          <a:xfrm>
            <a:off x="6927010" y="4011282"/>
            <a:ext cx="1932317" cy="80235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40,7       38,2        37,7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0" name="Google Shape;1030;p42"/>
          <p:cNvSpPr/>
          <p:nvPr/>
        </p:nvSpPr>
        <p:spPr>
          <a:xfrm>
            <a:off x="6909758" y="4834750"/>
            <a:ext cx="1940944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41,9       39,5        39,0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1" name="Google Shape;1031;p42"/>
          <p:cNvSpPr txBox="1"/>
          <p:nvPr/>
        </p:nvSpPr>
        <p:spPr>
          <a:xfrm>
            <a:off x="5288475" y="48014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43"/>
          <p:cNvSpPr txBox="1">
            <a:spLocks noGrp="1"/>
          </p:cNvSpPr>
          <p:nvPr>
            <p:ph type="title" idx="2"/>
          </p:nvPr>
        </p:nvSpPr>
        <p:spPr>
          <a:xfrm>
            <a:off x="898375" y="0"/>
            <a:ext cx="67302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2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«Развитие сферы культуры и туризма»</a:t>
            </a:r>
            <a:endParaRPr sz="22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7" name="Google Shape;1037;p43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43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9" name="Google Shape;1039;p43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0" name="Google Shape;1040;p43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0,1            0,2       190,3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1" name="Google Shape;1041;p43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2" name="Google Shape;1042;p43"/>
          <p:cNvSpPr/>
          <p:nvPr/>
        </p:nvSpPr>
        <p:spPr>
          <a:xfrm>
            <a:off x="399275" y="671475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3" name="Google Shape;1043;p43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0,1            0,2       194,2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4" name="Google Shape;1044;p43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-              0,2       199,3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5" name="Google Shape;1045;p43"/>
          <p:cNvSpPr/>
          <p:nvPr/>
        </p:nvSpPr>
        <p:spPr>
          <a:xfrm rot="5400000">
            <a:off x="165650" y="249503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6" name="Google Shape;1046;p43"/>
          <p:cNvSpPr txBox="1"/>
          <p:nvPr/>
        </p:nvSpPr>
        <p:spPr>
          <a:xfrm>
            <a:off x="519650" y="2436713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 мероприятиям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7" name="Google Shape;1047;p43"/>
          <p:cNvSpPr/>
          <p:nvPr/>
        </p:nvSpPr>
        <p:spPr>
          <a:xfrm>
            <a:off x="143124" y="3328785"/>
            <a:ext cx="2294605" cy="29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rgbClr val="002060"/>
                </a:solidFill>
              </a:rPr>
              <a:t>КПМ «Развитие </a:t>
            </a:r>
            <a:r>
              <a:rPr lang="ru-RU" sz="900" b="1" dirty="0">
                <a:solidFill>
                  <a:srgbClr val="002060"/>
                </a:solidFill>
              </a:rPr>
              <a:t>учреждений в сфере </a:t>
            </a:r>
            <a:r>
              <a:rPr lang="ru-RU" sz="900" b="1" dirty="0" smtClean="0">
                <a:solidFill>
                  <a:srgbClr val="002060"/>
                </a:solidFill>
              </a:rPr>
              <a:t>культуры»</a:t>
            </a:r>
            <a:endParaRPr sz="9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8" name="Google Shape;1048;p43"/>
          <p:cNvSpPr/>
          <p:nvPr/>
        </p:nvSpPr>
        <p:spPr>
          <a:xfrm>
            <a:off x="2437730" y="2688404"/>
            <a:ext cx="2067720" cy="228528"/>
          </a:xfrm>
          <a:prstGeom prst="flowChartTerminator">
            <a:avLst/>
          </a:prstGeom>
          <a:solidFill>
            <a:schemeClr val="bg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49" name="Google Shape;1049;p43"/>
          <p:cNvSpPr/>
          <p:nvPr/>
        </p:nvSpPr>
        <p:spPr>
          <a:xfrm>
            <a:off x="157726" y="3719798"/>
            <a:ext cx="2280004" cy="313366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rgbClr val="002060"/>
                </a:solidFill>
              </a:rPr>
              <a:t>КПМ «Развитие </a:t>
            </a:r>
            <a:r>
              <a:rPr lang="ru-RU" sz="900" b="1" dirty="0">
                <a:solidFill>
                  <a:srgbClr val="002060"/>
                </a:solidFill>
              </a:rPr>
              <a:t>сферы </a:t>
            </a:r>
            <a:r>
              <a:rPr lang="ru-RU" sz="900" b="1" dirty="0" smtClean="0">
                <a:solidFill>
                  <a:srgbClr val="002060"/>
                </a:solidFill>
              </a:rPr>
              <a:t>туризма»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0" name="Google Shape;1050;p43"/>
          <p:cNvSpPr/>
          <p:nvPr/>
        </p:nvSpPr>
        <p:spPr>
          <a:xfrm>
            <a:off x="165744" y="4116749"/>
            <a:ext cx="2271986" cy="343934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002060"/>
                </a:solidFill>
              </a:rPr>
              <a:t>КПМ «Р</a:t>
            </a:r>
            <a:r>
              <a:rPr lang="ru" sz="900" b="1" dirty="0" smtClean="0">
                <a:solidFill>
                  <a:srgbClr val="002060"/>
                </a:solidFill>
              </a:rPr>
              <a:t>азвитие </a:t>
            </a:r>
            <a:r>
              <a:rPr lang="ru" sz="900" b="1" dirty="0">
                <a:solidFill>
                  <a:srgbClr val="002060"/>
                </a:solidFill>
              </a:rPr>
              <a:t>МБУ ДО </a:t>
            </a:r>
            <a:endParaRPr sz="9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</a:rPr>
              <a:t>«Детская школа </a:t>
            </a:r>
            <a:r>
              <a:rPr lang="ru" sz="900" b="1" dirty="0" smtClean="0">
                <a:solidFill>
                  <a:srgbClr val="002060"/>
                </a:solidFill>
              </a:rPr>
              <a:t>искусств»</a:t>
            </a: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1051" name="Google Shape;1051;p43"/>
          <p:cNvSpPr/>
          <p:nvPr/>
        </p:nvSpPr>
        <p:spPr>
          <a:xfrm>
            <a:off x="2516014" y="3009050"/>
            <a:ext cx="19809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0,3           0,3            0,1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2" name="Google Shape;1052;p43"/>
          <p:cNvSpPr txBox="1"/>
          <p:nvPr/>
        </p:nvSpPr>
        <p:spPr>
          <a:xfrm>
            <a:off x="1287221" y="489165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3" name="Google Shape;1053;p43"/>
          <p:cNvSpPr/>
          <p:nvPr/>
        </p:nvSpPr>
        <p:spPr>
          <a:xfrm>
            <a:off x="2524550" y="3719798"/>
            <a:ext cx="1980900" cy="313366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0,8          1,4         1,2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4" name="Google Shape;1054;p43"/>
          <p:cNvSpPr/>
          <p:nvPr/>
        </p:nvSpPr>
        <p:spPr>
          <a:xfrm>
            <a:off x="2546337" y="4116748"/>
            <a:ext cx="1980900" cy="34393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50,4       51,9       53,5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5" name="Google Shape;1055;p43"/>
          <p:cNvSpPr/>
          <p:nvPr/>
        </p:nvSpPr>
        <p:spPr>
          <a:xfrm>
            <a:off x="2524550" y="4840924"/>
            <a:ext cx="19809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190,6     194,5    199,5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6" name="Google Shape;1056;p43"/>
          <p:cNvSpPr/>
          <p:nvPr/>
        </p:nvSpPr>
        <p:spPr>
          <a:xfrm rot="5400000">
            <a:off x="4741425" y="613938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23825" dir="4380000" algn="bl" rotWithShape="0">
              <a:srgbClr val="000000">
                <a:alpha val="1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7" name="Google Shape;1057;p43"/>
          <p:cNvSpPr txBox="1"/>
          <p:nvPr/>
        </p:nvSpPr>
        <p:spPr>
          <a:xfrm>
            <a:off x="5248925" y="605275"/>
            <a:ext cx="2226900" cy="2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направление расходов</a:t>
            </a:r>
            <a:endParaRPr sz="13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8" name="Google Shape;1058;p43"/>
          <p:cNvSpPr txBox="1"/>
          <p:nvPr/>
        </p:nvSpPr>
        <p:spPr>
          <a:xfrm>
            <a:off x="4646675" y="1227500"/>
            <a:ext cx="18456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обеспечение деятельности муниципальных учреждений</a:t>
            </a:r>
            <a:endParaRPr sz="9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9" name="Google Shape;1059;p43"/>
          <p:cNvSpPr/>
          <p:nvPr/>
        </p:nvSpPr>
        <p:spPr>
          <a:xfrm>
            <a:off x="6492275" y="868975"/>
            <a:ext cx="22269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2025             2026            2027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0" name="Google Shape;1060;p43"/>
          <p:cNvSpPr txBox="1">
            <a:spLocks noGrp="1"/>
          </p:cNvSpPr>
          <p:nvPr>
            <p:ph type="body" idx="1"/>
          </p:nvPr>
        </p:nvSpPr>
        <p:spPr>
          <a:xfrm>
            <a:off x="4350975" y="1550925"/>
            <a:ext cx="2472000" cy="11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03638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100000"/>
              <a:buChar char="-"/>
            </a:pPr>
            <a:r>
              <a:rPr lang="ru" sz="1524" b="1">
                <a:solidFill>
                  <a:srgbClr val="0B5394"/>
                </a:solidFill>
              </a:rPr>
              <a:t>в сфере культуры</a:t>
            </a:r>
            <a:endParaRPr sz="1524" b="1">
              <a:solidFill>
                <a:srgbClr val="0B5394"/>
              </a:solidFill>
            </a:endParaRPr>
          </a:p>
          <a:p>
            <a:pPr marL="457200" lvl="0" indent="-303638" algn="l" rtl="0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100000"/>
              <a:buChar char="-"/>
            </a:pPr>
            <a:r>
              <a:rPr lang="ru" sz="1524" b="1">
                <a:solidFill>
                  <a:srgbClr val="0B5394"/>
                </a:solidFill>
              </a:rPr>
              <a:t>в сфере дополнительного образования</a:t>
            </a:r>
            <a:endParaRPr sz="1524" b="1">
              <a:solidFill>
                <a:srgbClr val="0B5394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b="1">
              <a:solidFill>
                <a:srgbClr val="0B5394"/>
              </a:solidFill>
            </a:endParaRPr>
          </a:p>
        </p:txBody>
      </p:sp>
      <p:sp>
        <p:nvSpPr>
          <p:cNvPr id="1061" name="Google Shape;1061;p43"/>
          <p:cNvSpPr/>
          <p:nvPr/>
        </p:nvSpPr>
        <p:spPr>
          <a:xfrm>
            <a:off x="6521625" y="12268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172,1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2" name="Google Shape;1062;p43"/>
          <p:cNvSpPr/>
          <p:nvPr/>
        </p:nvSpPr>
        <p:spPr>
          <a:xfrm>
            <a:off x="7304825" y="12268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178,1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3" name="Google Shape;1063;p43"/>
          <p:cNvSpPr/>
          <p:nvPr/>
        </p:nvSpPr>
        <p:spPr>
          <a:xfrm>
            <a:off x="8088025" y="1226800"/>
            <a:ext cx="640200" cy="26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184,3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4" name="Google Shape;1064;p43"/>
          <p:cNvSpPr/>
          <p:nvPr/>
        </p:nvSpPr>
        <p:spPr>
          <a:xfrm>
            <a:off x="6492275" y="1677125"/>
            <a:ext cx="299100" cy="828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5" name="Google Shape;1065;p43"/>
          <p:cNvSpPr/>
          <p:nvPr/>
        </p:nvSpPr>
        <p:spPr>
          <a:xfrm>
            <a:off x="6492275" y="2085675"/>
            <a:ext cx="299100" cy="828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6" name="Google Shape;1066;p43"/>
          <p:cNvSpPr txBox="1"/>
          <p:nvPr/>
        </p:nvSpPr>
        <p:spPr>
          <a:xfrm>
            <a:off x="6920675" y="1584625"/>
            <a:ext cx="2024400" cy="3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досуговое учреждение </a:t>
            </a:r>
            <a:endParaRPr sz="9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библиотечного обслуживания</a:t>
            </a:r>
            <a:endParaRPr sz="9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67" name="Google Shape;1067;p43"/>
          <p:cNvSpPr txBox="1"/>
          <p:nvPr/>
        </p:nvSpPr>
        <p:spPr>
          <a:xfrm>
            <a:off x="6920675" y="1939275"/>
            <a:ext cx="1845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 школа искусств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68" name="Google Shape;106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2226" y="2514599"/>
            <a:ext cx="3900300" cy="25191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1047;p43"/>
          <p:cNvSpPr/>
          <p:nvPr/>
        </p:nvSpPr>
        <p:spPr>
          <a:xfrm>
            <a:off x="128125" y="2991350"/>
            <a:ext cx="2309604" cy="281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  <a:ea typeface="Nunito"/>
              </a:rPr>
              <a:t>Мероприятия проектной части</a:t>
            </a:r>
            <a:endParaRPr sz="9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" name="Google Shape;1051;p43"/>
          <p:cNvSpPr/>
          <p:nvPr/>
        </p:nvSpPr>
        <p:spPr>
          <a:xfrm>
            <a:off x="2516014" y="3364185"/>
            <a:ext cx="19809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128,8      132,0     135,4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1050;p43"/>
          <p:cNvSpPr/>
          <p:nvPr/>
        </p:nvSpPr>
        <p:spPr>
          <a:xfrm>
            <a:off x="174311" y="4526275"/>
            <a:ext cx="2263419" cy="28202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rgbClr val="002060"/>
                </a:solidFill>
              </a:rPr>
              <a:t>КПМ «Обеспечение </a:t>
            </a:r>
            <a:r>
              <a:rPr lang="ru-RU" sz="900" b="1" dirty="0">
                <a:solidFill>
                  <a:srgbClr val="002060"/>
                </a:solidFill>
              </a:rPr>
              <a:t>деятельности Управления социальной </a:t>
            </a:r>
            <a:r>
              <a:rPr lang="ru-RU" sz="900" b="1" dirty="0" smtClean="0">
                <a:solidFill>
                  <a:srgbClr val="002060"/>
                </a:solidFill>
              </a:rPr>
              <a:t>политики»</a:t>
            </a: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38" name="Google Shape;1054;p43"/>
          <p:cNvSpPr/>
          <p:nvPr/>
        </p:nvSpPr>
        <p:spPr>
          <a:xfrm>
            <a:off x="2563273" y="4516255"/>
            <a:ext cx="1980900" cy="28827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10,3       8,9          9,3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44"/>
          <p:cNvSpPr txBox="1">
            <a:spLocks noGrp="1"/>
          </p:cNvSpPr>
          <p:nvPr>
            <p:ph type="title" idx="2"/>
          </p:nvPr>
        </p:nvSpPr>
        <p:spPr>
          <a:xfrm>
            <a:off x="898375" y="0"/>
            <a:ext cx="36735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9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«Содействие развитию институтов гражданского общества»</a:t>
            </a:r>
            <a:endParaRPr sz="19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p44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44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28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6" name="Google Shape;1076;p44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7" name="Google Shape;1077;p44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1,6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8" name="Google Shape;1078;p44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9" name="Google Shape;1079;p44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0" name="Google Shape;1080;p44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-                 -               1,1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1" name="Google Shape;1081;p44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-                 -              1,1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2" name="Google Shape;1082;p44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3" name="Google Shape;1083;p44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 мероприятиям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4" name="Google Shape;1084;p44"/>
          <p:cNvSpPr/>
          <p:nvPr/>
        </p:nvSpPr>
        <p:spPr>
          <a:xfrm>
            <a:off x="67775" y="3064125"/>
            <a:ext cx="1643376" cy="39942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b="1" dirty="0" smtClean="0">
                <a:solidFill>
                  <a:srgbClr val="002060"/>
                </a:solidFill>
              </a:rPr>
              <a:t>Проектная часть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085" name="Google Shape;1085;p44"/>
          <p:cNvSpPr/>
          <p:nvPr/>
        </p:nvSpPr>
        <p:spPr>
          <a:xfrm>
            <a:off x="1549775" y="2846477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6" name="Google Shape;1086;p44"/>
          <p:cNvSpPr/>
          <p:nvPr/>
        </p:nvSpPr>
        <p:spPr>
          <a:xfrm>
            <a:off x="67774" y="3520440"/>
            <a:ext cx="1643377" cy="61481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 КМП "Развитие </a:t>
            </a:r>
            <a:r>
              <a:rPr lang="ru-RU" sz="700" b="1" dirty="0">
                <a:solidFill>
                  <a:srgbClr val="002060"/>
                </a:solidFill>
              </a:rPr>
              <a:t>территориального общественного самоуправления в </a:t>
            </a:r>
            <a:r>
              <a:rPr lang="ru-RU" sz="700" b="1" dirty="0" err="1">
                <a:solidFill>
                  <a:srgbClr val="002060"/>
                </a:solidFill>
              </a:rPr>
              <a:t>Няндомском</a:t>
            </a:r>
            <a:r>
              <a:rPr lang="ru-RU" sz="700" b="1" dirty="0">
                <a:solidFill>
                  <a:srgbClr val="002060"/>
                </a:solidFill>
              </a:rPr>
              <a:t> муниципальном округе"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7" name="Google Shape;1087;p44"/>
          <p:cNvSpPr/>
          <p:nvPr/>
        </p:nvSpPr>
        <p:spPr>
          <a:xfrm>
            <a:off x="67775" y="4194800"/>
            <a:ext cx="1643376" cy="490838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>
                <a:solidFill>
                  <a:srgbClr val="002060"/>
                </a:solidFill>
              </a:rPr>
              <a:t>«Развитие системы некоммерческих организаций, общественных и религиозных объединений 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088" name="Google Shape;1088;p44"/>
          <p:cNvSpPr/>
          <p:nvPr/>
        </p:nvSpPr>
        <p:spPr>
          <a:xfrm>
            <a:off x="1766608" y="3120740"/>
            <a:ext cx="1869326" cy="3708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,3          1,0         1,0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9" name="Google Shape;1089;p44"/>
          <p:cNvSpPr txBox="1"/>
          <p:nvPr/>
        </p:nvSpPr>
        <p:spPr>
          <a:xfrm>
            <a:off x="434700" y="4745150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0" name="Google Shape;1090;p44"/>
          <p:cNvSpPr/>
          <p:nvPr/>
        </p:nvSpPr>
        <p:spPr>
          <a:xfrm>
            <a:off x="1784749" y="3520440"/>
            <a:ext cx="1851775" cy="614809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0,1      0,05          0,05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1" name="Google Shape;1091;p44"/>
          <p:cNvSpPr/>
          <p:nvPr/>
        </p:nvSpPr>
        <p:spPr>
          <a:xfrm>
            <a:off x="1784749" y="4194800"/>
            <a:ext cx="1869325" cy="4995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0,2     0,06          0,06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2" name="Google Shape;1092;p44"/>
          <p:cNvSpPr/>
          <p:nvPr/>
        </p:nvSpPr>
        <p:spPr>
          <a:xfrm>
            <a:off x="1784749" y="4772075"/>
            <a:ext cx="1869326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1,6             1,1         1,1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3" name="Google Shape;1093;p44"/>
          <p:cNvSpPr txBox="1">
            <a:spLocks noGrp="1"/>
          </p:cNvSpPr>
          <p:nvPr>
            <p:ph type="title" idx="2"/>
          </p:nvPr>
        </p:nvSpPr>
        <p:spPr>
          <a:xfrm>
            <a:off x="4571991" y="0"/>
            <a:ext cx="3704283" cy="654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«Профилактика правонарушений и противодействие преступности»</a:t>
            </a:r>
            <a:endParaRPr sz="15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</a:t>
            </a: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2024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4" name="Google Shape;1094;p44"/>
          <p:cNvSpPr/>
          <p:nvPr/>
        </p:nvSpPr>
        <p:spPr>
          <a:xfrm>
            <a:off x="6207950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5" name="Google Shape;1095;p44"/>
          <p:cNvSpPr/>
          <p:nvPr/>
        </p:nvSpPr>
        <p:spPr>
          <a:xfrm>
            <a:off x="4851625" y="137812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6" name="Google Shape;1096;p44"/>
          <p:cNvSpPr/>
          <p:nvPr/>
        </p:nvSpPr>
        <p:spPr>
          <a:xfrm rot="5400000">
            <a:off x="4842950" y="267425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7" name="Google Shape;1097;p44"/>
          <p:cNvSpPr txBox="1"/>
          <p:nvPr/>
        </p:nvSpPr>
        <p:spPr>
          <a:xfrm>
            <a:off x="5401650" y="259785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8" name="Google Shape;1098;p44"/>
          <p:cNvSpPr/>
          <p:nvPr/>
        </p:nvSpPr>
        <p:spPr>
          <a:xfrm>
            <a:off x="6672475" y="3049652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9" name="Google Shape;1099;p44"/>
          <p:cNvSpPr/>
          <p:nvPr/>
        </p:nvSpPr>
        <p:spPr>
          <a:xfrm>
            <a:off x="6268600" y="14465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0" name="Google Shape;1100;p44"/>
          <p:cNvSpPr/>
          <p:nvPr/>
        </p:nvSpPr>
        <p:spPr>
          <a:xfrm>
            <a:off x="6268600" y="182421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1" name="Google Shape;1101;p44"/>
          <p:cNvSpPr/>
          <p:nvPr/>
        </p:nvSpPr>
        <p:spPr>
          <a:xfrm>
            <a:off x="6268600" y="220188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2" name="Google Shape;1102;p44"/>
          <p:cNvSpPr/>
          <p:nvPr/>
        </p:nvSpPr>
        <p:spPr>
          <a:xfrm>
            <a:off x="4851625" y="3389750"/>
            <a:ext cx="1482000" cy="1491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>
                <a:solidFill>
                  <a:srgbClr val="002060"/>
                </a:solidFill>
              </a:rPr>
              <a:t>Комплекс процессных мероприятий «Профилактика преступлений и иных правонарушений»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103" name="Google Shape;1103;p44"/>
          <p:cNvSpPr/>
          <p:nvPr/>
        </p:nvSpPr>
        <p:spPr>
          <a:xfrm>
            <a:off x="6801600" y="3463550"/>
            <a:ext cx="1980900" cy="14625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0,1          0,1        0,1</a:t>
            </a:r>
            <a:endParaRPr sz="12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45"/>
          <p:cNvSpPr txBox="1">
            <a:spLocks noGrp="1"/>
          </p:cNvSpPr>
          <p:nvPr>
            <p:ph type="title" idx="2"/>
          </p:nvPr>
        </p:nvSpPr>
        <p:spPr>
          <a:xfrm>
            <a:off x="399125" y="-150"/>
            <a:ext cx="41730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5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«Профилактика безнадзорности и правонарушений несовершеннолетних»</a:t>
            </a:r>
            <a:endParaRPr sz="15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" name="Google Shape;1109;p45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45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29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1" name="Google Shape;1111;p45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2" name="Google Shape;1112;p45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3" name="Google Shape;1113;p45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4" name="Google Shape;1114;p45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5" name="Google Shape;1115;p45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6" name="Google Shape;1116;p45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0,1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7" name="Google Shape;1117;p45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8" name="Google Shape;1118;p45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9" name="Google Shape;1119;p45"/>
          <p:cNvSpPr/>
          <p:nvPr/>
        </p:nvSpPr>
        <p:spPr>
          <a:xfrm>
            <a:off x="143125" y="3792712"/>
            <a:ext cx="1875300" cy="1273898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 - поддержка деятельности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школьных служб примирения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и шефов-наставников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  -оказание адресной помощи семьям,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состоящим на профилактическом учете 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 приобщение несовершеннолетних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к здоровому образу </a:t>
            </a:r>
            <a:r>
              <a:rPr lang="ru" sz="800" b="1" dirty="0" smtClean="0">
                <a:solidFill>
                  <a:srgbClr val="002060"/>
                </a:solidFill>
              </a:rPr>
              <a:t>жизни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120" name="Google Shape;1120;p45"/>
          <p:cNvSpPr/>
          <p:nvPr/>
        </p:nvSpPr>
        <p:spPr>
          <a:xfrm>
            <a:off x="1951800" y="2835602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1" name="Google Shape;1121;p45"/>
          <p:cNvSpPr/>
          <p:nvPr/>
        </p:nvSpPr>
        <p:spPr>
          <a:xfrm>
            <a:off x="2112850" y="3092625"/>
            <a:ext cx="1980900" cy="17175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0,1          0,1        0,1</a:t>
            </a:r>
            <a:endParaRPr sz="12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2" name="Google Shape;1122;p45"/>
          <p:cNvSpPr txBox="1">
            <a:spLocks noGrp="1"/>
          </p:cNvSpPr>
          <p:nvPr>
            <p:ph type="title" idx="2"/>
          </p:nvPr>
        </p:nvSpPr>
        <p:spPr>
          <a:xfrm>
            <a:off x="4541050" y="-150"/>
            <a:ext cx="36027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610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«Укрепление общественного здоровья  населения»</a:t>
            </a:r>
            <a:endParaRPr sz="1610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p45"/>
          <p:cNvSpPr/>
          <p:nvPr/>
        </p:nvSpPr>
        <p:spPr>
          <a:xfrm>
            <a:off x="6193275" y="8723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4" name="Google Shape;1124;p45"/>
          <p:cNvSpPr/>
          <p:nvPr/>
        </p:nvSpPr>
        <p:spPr>
          <a:xfrm>
            <a:off x="4911875" y="124792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5" name="Google Shape;1125;p45"/>
          <p:cNvSpPr/>
          <p:nvPr/>
        </p:nvSpPr>
        <p:spPr>
          <a:xfrm rot="5400000">
            <a:off x="4783775" y="258040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6" name="Google Shape;1126;p45"/>
          <p:cNvSpPr txBox="1"/>
          <p:nvPr/>
        </p:nvSpPr>
        <p:spPr>
          <a:xfrm>
            <a:off x="5303475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7" name="Google Shape;1127;p45"/>
          <p:cNvSpPr/>
          <p:nvPr/>
        </p:nvSpPr>
        <p:spPr>
          <a:xfrm>
            <a:off x="6193275" y="13163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0,2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8" name="Google Shape;1128;p45"/>
          <p:cNvSpPr/>
          <p:nvPr/>
        </p:nvSpPr>
        <p:spPr>
          <a:xfrm>
            <a:off x="6193275" y="166746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0,2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29" name="Google Shape;1129;p45"/>
          <p:cNvSpPr/>
          <p:nvPr/>
        </p:nvSpPr>
        <p:spPr>
          <a:xfrm>
            <a:off x="6193275" y="2018600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-             0,2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30" name="Google Shape;1130;p45"/>
          <p:cNvSpPr/>
          <p:nvPr/>
        </p:nvSpPr>
        <p:spPr>
          <a:xfrm>
            <a:off x="4798300" y="3519960"/>
            <a:ext cx="1875300" cy="1491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-поддержка граждан, нуждающихся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в оказании специализированной медицинской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помощи в связи с заболеваниями, требующими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специальных методов диагностики, лечения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-информирование населения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по вопросам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здорового образа жизни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131" name="Google Shape;1131;p45"/>
          <p:cNvSpPr/>
          <p:nvPr/>
        </p:nvSpPr>
        <p:spPr>
          <a:xfrm>
            <a:off x="6887325" y="3194399"/>
            <a:ext cx="1980900" cy="161572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0,2          0,2        0,2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32" name="Google Shape;1132;p45"/>
          <p:cNvSpPr/>
          <p:nvPr/>
        </p:nvSpPr>
        <p:spPr>
          <a:xfrm flipH="1">
            <a:off x="3892775" y="1567016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5"/>
          <p:cNvSpPr/>
          <p:nvPr/>
        </p:nvSpPr>
        <p:spPr>
          <a:xfrm>
            <a:off x="6834024" y="2888050"/>
            <a:ext cx="2034234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1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" name="Google Shape;1119;p45"/>
          <p:cNvSpPr/>
          <p:nvPr/>
        </p:nvSpPr>
        <p:spPr>
          <a:xfrm>
            <a:off x="143125" y="2887763"/>
            <a:ext cx="1875300" cy="84929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КПМ «Профилактика </a:t>
            </a:r>
            <a:r>
              <a:rPr lang="ru-RU" sz="800" b="1" dirty="0">
                <a:solidFill>
                  <a:srgbClr val="002060"/>
                </a:solidFill>
              </a:rPr>
              <a:t>безнадзорности и правонарушений несовершеннолетних на территории </a:t>
            </a:r>
            <a:r>
              <a:rPr lang="ru-RU" sz="800" b="1" dirty="0" err="1">
                <a:solidFill>
                  <a:srgbClr val="002060"/>
                </a:solidFill>
              </a:rPr>
              <a:t>Няндомского</a:t>
            </a:r>
            <a:r>
              <a:rPr lang="ru-RU" sz="800" b="1" dirty="0">
                <a:solidFill>
                  <a:srgbClr val="002060"/>
                </a:solidFill>
              </a:rPr>
              <a:t> муниципального округа»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29" name="Google Shape;1130;p45"/>
          <p:cNvSpPr/>
          <p:nvPr/>
        </p:nvSpPr>
        <p:spPr>
          <a:xfrm>
            <a:off x="4792437" y="2963654"/>
            <a:ext cx="1875300" cy="46149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КПМ </a:t>
            </a:r>
            <a:r>
              <a:rPr lang="ru-RU" sz="800" b="1" dirty="0" smtClean="0">
                <a:solidFill>
                  <a:srgbClr val="002060"/>
                </a:solidFill>
              </a:rPr>
              <a:t>«Создание </a:t>
            </a:r>
            <a:r>
              <a:rPr lang="ru-RU" sz="800" b="1" dirty="0">
                <a:solidFill>
                  <a:srgbClr val="002060"/>
                </a:solidFill>
              </a:rPr>
              <a:t>условий для ведения здорового образа жизни»</a:t>
            </a:r>
            <a:endParaRPr sz="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9"/>
          <p:cNvSpPr txBox="1">
            <a:spLocks noGrp="1"/>
          </p:cNvSpPr>
          <p:nvPr>
            <p:ph type="ctrTitle"/>
          </p:nvPr>
        </p:nvSpPr>
        <p:spPr>
          <a:xfrm>
            <a:off x="143100" y="92600"/>
            <a:ext cx="5715900" cy="5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Nunito"/>
                <a:ea typeface="Nunito"/>
                <a:cs typeface="Nunito"/>
                <a:sym typeface="Nunito"/>
              </a:rPr>
              <a:t>Уважаемые  жители 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Nunito"/>
                <a:ea typeface="Nunito"/>
                <a:cs typeface="Nunito"/>
                <a:sym typeface="Nunito"/>
              </a:rPr>
              <a:t>Няндомского  муниципального округа!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</p:txBody>
      </p:sp>
      <p:sp>
        <p:nvSpPr>
          <p:cNvPr id="351" name="Google Shape;351;p19"/>
          <p:cNvSpPr txBox="1">
            <a:spLocks noGrp="1"/>
          </p:cNvSpPr>
          <p:nvPr>
            <p:ph type="subTitle" idx="1"/>
          </p:nvPr>
        </p:nvSpPr>
        <p:spPr>
          <a:xfrm>
            <a:off x="378675" y="926275"/>
            <a:ext cx="5146200" cy="40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45720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700" b="1" dirty="0"/>
              <a:t>Одной из ключевых задач бюджетной политики на </a:t>
            </a:r>
            <a:r>
              <a:rPr lang="ru" sz="1700" b="1" dirty="0" smtClean="0"/>
              <a:t>2025-2027 </a:t>
            </a:r>
            <a:r>
              <a:rPr lang="ru" sz="1700" b="1" dirty="0"/>
              <a:t>годы является обеспечение прозрачности и открытости бюджетного процесса.</a:t>
            </a:r>
            <a:endParaRPr sz="1700" b="1" dirty="0"/>
          </a:p>
          <a:p>
            <a:pPr marL="0" lvl="0" indent="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700" b="1" dirty="0"/>
              <a:t> 	Для привлечения большего количества жителей Няндомского муниципального округа к участию и обсуждению вопросов формирования бюджета и его исполнения разработан  «Бюджет для граждан».</a:t>
            </a:r>
            <a:endParaRPr sz="1700" b="1" dirty="0"/>
          </a:p>
          <a:p>
            <a:pPr marL="0" lvl="0" indent="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700" b="1" dirty="0"/>
              <a:t> 	Информация, размещаемая в разделе «Бюджет для граждан», в доступной форме знакомит граждан с основными целями, задачами и приоритетными направлениями налоговой и бюджетной политики, с основными характеристиками бюджета и ожидаемыми результатами его исполнения.</a:t>
            </a:r>
            <a:endParaRPr sz="1700" b="1" dirty="0"/>
          </a:p>
          <a:p>
            <a:pPr marL="0" lvl="0" indent="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700" b="1" dirty="0"/>
              <a:t>  	Надеемся, что представление бюджета и бюджетного процесса в понятной для жителей форме повысит уровень общественного участия граждан в бюджетном процессе Няндомского  муниципального  округа.</a:t>
            </a:r>
            <a:endParaRPr sz="17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46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0" name="Google Shape;1140;p46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2" name="Google Shape;1152;p46"/>
          <p:cNvSpPr txBox="1">
            <a:spLocks noGrp="1"/>
          </p:cNvSpPr>
          <p:nvPr>
            <p:ph type="title" idx="2"/>
          </p:nvPr>
        </p:nvSpPr>
        <p:spPr>
          <a:xfrm>
            <a:off x="4571925" y="80925"/>
            <a:ext cx="36825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410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«Совершенствование деятельности по опеке и попечительству»</a:t>
            </a:r>
            <a:endParaRPr sz="1410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3" name="Google Shape;1153;p46"/>
          <p:cNvSpPr/>
          <p:nvPr/>
        </p:nvSpPr>
        <p:spPr>
          <a:xfrm>
            <a:off x="60275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4" name="Google Shape;1154;p46"/>
          <p:cNvSpPr/>
          <p:nvPr/>
        </p:nvSpPr>
        <p:spPr>
          <a:xfrm>
            <a:off x="48742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5" name="Google Shape;1155;p46"/>
          <p:cNvSpPr/>
          <p:nvPr/>
        </p:nvSpPr>
        <p:spPr>
          <a:xfrm rot="5400000">
            <a:off x="4798850" y="260650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6" name="Google Shape;1156;p46"/>
          <p:cNvSpPr txBox="1"/>
          <p:nvPr/>
        </p:nvSpPr>
        <p:spPr>
          <a:xfrm>
            <a:off x="5280850" y="257175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7" name="Google Shape;1157;p46"/>
          <p:cNvSpPr/>
          <p:nvPr/>
        </p:nvSpPr>
        <p:spPr>
          <a:xfrm>
            <a:off x="6027525" y="13781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4,1          1,5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8" name="Google Shape;1158;p46"/>
          <p:cNvSpPr/>
          <p:nvPr/>
        </p:nvSpPr>
        <p:spPr>
          <a:xfrm>
            <a:off x="6027525" y="179288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4,3          1,3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59" name="Google Shape;1159;p46"/>
          <p:cNvSpPr/>
          <p:nvPr/>
        </p:nvSpPr>
        <p:spPr>
          <a:xfrm>
            <a:off x="6027525" y="218231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-   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4,5          1,3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0" name="Google Shape;1160;p46"/>
          <p:cNvSpPr/>
          <p:nvPr/>
        </p:nvSpPr>
        <p:spPr>
          <a:xfrm>
            <a:off x="4821425" y="3954597"/>
            <a:ext cx="1875300" cy="1082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-обеспечение деятельности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отдела опеки и попечительства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-выплата вознаграждений 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профессиональным опекунам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-организация и проведение мероприятий, направленных на работу приемных </a:t>
            </a:r>
            <a:r>
              <a:rPr lang="ru" sz="800" b="1" dirty="0" smtClean="0">
                <a:solidFill>
                  <a:srgbClr val="002060"/>
                </a:solidFill>
              </a:rPr>
              <a:t>семей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161" name="Google Shape;1161;p46"/>
          <p:cNvSpPr/>
          <p:nvPr/>
        </p:nvSpPr>
        <p:spPr>
          <a:xfrm>
            <a:off x="6955125" y="3191475"/>
            <a:ext cx="1980900" cy="17710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5,6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,6        5,8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2" name="Google Shape;1162;p46"/>
          <p:cNvSpPr/>
          <p:nvPr/>
        </p:nvSpPr>
        <p:spPr>
          <a:xfrm>
            <a:off x="6924999" y="2914150"/>
            <a:ext cx="2011068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1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" name="Google Shape;1160;p46"/>
          <p:cNvSpPr/>
          <p:nvPr/>
        </p:nvSpPr>
        <p:spPr>
          <a:xfrm>
            <a:off x="4807525" y="2971798"/>
            <a:ext cx="1875300" cy="950927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КПМ «Развитие  </a:t>
            </a:r>
            <a:r>
              <a:rPr lang="ru-RU" sz="800" b="1" dirty="0">
                <a:solidFill>
                  <a:srgbClr val="002060"/>
                </a:solidFill>
              </a:rPr>
              <a:t>сферы  сопровождения детей-сирот, детей, оставшихся без попечения родителей, недееспособных граждан на территории </a:t>
            </a:r>
            <a:r>
              <a:rPr lang="ru-RU" sz="800" b="1" dirty="0" err="1">
                <a:solidFill>
                  <a:srgbClr val="002060"/>
                </a:solidFill>
              </a:rPr>
              <a:t>Няндомского</a:t>
            </a:r>
            <a:r>
              <a:rPr lang="ru-RU" sz="800" b="1" dirty="0">
                <a:solidFill>
                  <a:srgbClr val="002060"/>
                </a:solidFill>
              </a:rPr>
              <a:t> муниципального округа»</a:t>
            </a:r>
            <a:endParaRPr sz="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KazakovaEV\Desktop\0988a670-95de-57bf-bbc1-8890860b7be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872544"/>
            <a:ext cx="4279120" cy="405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47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31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8" name="Google Shape;1168;p47"/>
          <p:cNvSpPr txBox="1"/>
          <p:nvPr/>
        </p:nvSpPr>
        <p:spPr>
          <a:xfrm>
            <a:off x="180800" y="-63625"/>
            <a:ext cx="7990200" cy="440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6923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Муниципальные программы в сфере экономики и жилищно-коммунального хозяйства</a:t>
            </a:r>
            <a:endParaRPr sz="6923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ct val="39712"/>
              <a:buNone/>
            </a:pPr>
            <a:endParaRPr sz="2146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9" name="Google Shape;1169;p47"/>
          <p:cNvSpPr/>
          <p:nvPr/>
        </p:nvSpPr>
        <p:spPr>
          <a:xfrm>
            <a:off x="212850" y="1078884"/>
            <a:ext cx="2696100" cy="286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“Формирование современной городской среды”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0" name="Google Shape;1170;p47"/>
          <p:cNvSpPr/>
          <p:nvPr/>
        </p:nvSpPr>
        <p:spPr>
          <a:xfrm>
            <a:off x="181676" y="376592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1" name="Google Shape;1171;p47"/>
          <p:cNvSpPr/>
          <p:nvPr/>
        </p:nvSpPr>
        <p:spPr>
          <a:xfrm>
            <a:off x="3619387" y="1137463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5,3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2" name="Google Shape;1172;p47"/>
          <p:cNvSpPr/>
          <p:nvPr/>
        </p:nvSpPr>
        <p:spPr>
          <a:xfrm>
            <a:off x="3523363" y="4892650"/>
            <a:ext cx="14460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197,4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3" name="Google Shape;1173;p47"/>
          <p:cNvSpPr/>
          <p:nvPr/>
        </p:nvSpPr>
        <p:spPr>
          <a:xfrm>
            <a:off x="5367325" y="4888425"/>
            <a:ext cx="12342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590,7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4" name="Google Shape;1174;p47"/>
          <p:cNvSpPr/>
          <p:nvPr/>
        </p:nvSpPr>
        <p:spPr>
          <a:xfrm>
            <a:off x="6933650" y="4876050"/>
            <a:ext cx="1303200" cy="220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663,6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5" name="Google Shape;1175;p47"/>
          <p:cNvSpPr/>
          <p:nvPr/>
        </p:nvSpPr>
        <p:spPr>
          <a:xfrm>
            <a:off x="180800" y="4899450"/>
            <a:ext cx="2742900" cy="1734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6" name="Google Shape;1176;p47"/>
          <p:cNvSpPr/>
          <p:nvPr/>
        </p:nvSpPr>
        <p:spPr>
          <a:xfrm>
            <a:off x="5367325" y="1139591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7" name="Google Shape;1177;p47"/>
          <p:cNvSpPr/>
          <p:nvPr/>
        </p:nvSpPr>
        <p:spPr>
          <a:xfrm>
            <a:off x="5357413" y="1452144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8" name="Google Shape;1178;p47"/>
          <p:cNvSpPr/>
          <p:nvPr/>
        </p:nvSpPr>
        <p:spPr>
          <a:xfrm>
            <a:off x="3619200" y="1452144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79" name="Google Shape;1179;p47"/>
          <p:cNvSpPr/>
          <p:nvPr/>
        </p:nvSpPr>
        <p:spPr>
          <a:xfrm>
            <a:off x="3619200" y="482949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0" name="Google Shape;1180;p47"/>
          <p:cNvSpPr/>
          <p:nvPr/>
        </p:nvSpPr>
        <p:spPr>
          <a:xfrm>
            <a:off x="5367325" y="482949"/>
            <a:ext cx="1234224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1" name="Google Shape;1181;p47"/>
          <p:cNvSpPr/>
          <p:nvPr/>
        </p:nvSpPr>
        <p:spPr>
          <a:xfrm>
            <a:off x="6933650" y="473108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2" name="Google Shape;1182;p47"/>
          <p:cNvSpPr/>
          <p:nvPr/>
        </p:nvSpPr>
        <p:spPr>
          <a:xfrm>
            <a:off x="227600" y="1404800"/>
            <a:ext cx="26961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“Строительство, ремонт и содержание муниципального жилого фонда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3" name="Google Shape;1183;p47"/>
          <p:cNvSpPr/>
          <p:nvPr/>
        </p:nvSpPr>
        <p:spPr>
          <a:xfrm>
            <a:off x="222150" y="1769400"/>
            <a:ext cx="2669700" cy="20115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сельского хозяйства”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4" name="Google Shape;1184;p47"/>
          <p:cNvSpPr/>
          <p:nvPr/>
        </p:nvSpPr>
        <p:spPr>
          <a:xfrm>
            <a:off x="195750" y="1995250"/>
            <a:ext cx="2696100" cy="286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“Малое и среднее предпринимательство 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5" name="Google Shape;1185;p47"/>
          <p:cNvSpPr/>
          <p:nvPr/>
        </p:nvSpPr>
        <p:spPr>
          <a:xfrm>
            <a:off x="195750" y="2306150"/>
            <a:ext cx="26961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“Строительство, ремонт и содержание автомобильных дорог”</a:t>
            </a:r>
            <a:endParaRPr sz="1000" b="1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6" name="Google Shape;1186;p47"/>
          <p:cNvSpPr/>
          <p:nvPr/>
        </p:nvSpPr>
        <p:spPr>
          <a:xfrm>
            <a:off x="195750" y="2651850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“Благоустройство территории”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7" name="Google Shape;1187;p47"/>
          <p:cNvSpPr/>
          <p:nvPr/>
        </p:nvSpPr>
        <p:spPr>
          <a:xfrm>
            <a:off x="210900" y="2997550"/>
            <a:ext cx="27276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“Энергосбережение и повышение энергетической эффективности 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8" name="Google Shape;1188;p47"/>
          <p:cNvSpPr/>
          <p:nvPr/>
        </p:nvSpPr>
        <p:spPr>
          <a:xfrm>
            <a:off x="195750" y="3373575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коммунальной инфраструктуры”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9" name="Google Shape;1189;p47"/>
          <p:cNvSpPr/>
          <p:nvPr/>
        </p:nvSpPr>
        <p:spPr>
          <a:xfrm>
            <a:off x="195750" y="3753888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“Развитие транспортной системы”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0" name="Google Shape;1190;p47"/>
          <p:cNvSpPr/>
          <p:nvPr/>
        </p:nvSpPr>
        <p:spPr>
          <a:xfrm>
            <a:off x="195750" y="4134200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“Комплексное развитие сельских территорий”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1" name="Google Shape;1191;p47"/>
          <p:cNvSpPr/>
          <p:nvPr/>
        </p:nvSpPr>
        <p:spPr>
          <a:xfrm>
            <a:off x="195750" y="4518825"/>
            <a:ext cx="2742900" cy="321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“Управление муниципальным имуществом и земельными ресурсами”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2" name="Google Shape;1192;p47"/>
          <p:cNvSpPr/>
          <p:nvPr/>
        </p:nvSpPr>
        <p:spPr>
          <a:xfrm>
            <a:off x="3619375" y="30370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3" name="Google Shape;1193;p47"/>
          <p:cNvSpPr/>
          <p:nvPr/>
        </p:nvSpPr>
        <p:spPr>
          <a:xfrm>
            <a:off x="3619200" y="34216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4,3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4" name="Google Shape;1194;p47"/>
          <p:cNvSpPr/>
          <p:nvPr/>
        </p:nvSpPr>
        <p:spPr>
          <a:xfrm>
            <a:off x="3619375" y="380072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5" name="Google Shape;1195;p47"/>
          <p:cNvSpPr/>
          <p:nvPr/>
        </p:nvSpPr>
        <p:spPr>
          <a:xfrm>
            <a:off x="3619200" y="42015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37,8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6" name="Google Shape;1196;p47"/>
          <p:cNvSpPr/>
          <p:nvPr/>
        </p:nvSpPr>
        <p:spPr>
          <a:xfrm>
            <a:off x="3619200" y="4558275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30,0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7" name="Google Shape;1197;p47"/>
          <p:cNvSpPr/>
          <p:nvPr/>
        </p:nvSpPr>
        <p:spPr>
          <a:xfrm>
            <a:off x="3619375" y="23118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37,2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8" name="Google Shape;1198;p47"/>
          <p:cNvSpPr/>
          <p:nvPr/>
        </p:nvSpPr>
        <p:spPr>
          <a:xfrm>
            <a:off x="3619375" y="19690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99" name="Google Shape;1199;p47"/>
          <p:cNvSpPr/>
          <p:nvPr/>
        </p:nvSpPr>
        <p:spPr>
          <a:xfrm>
            <a:off x="3619387" y="1740004"/>
            <a:ext cx="1254000" cy="186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0" name="Google Shape;1200;p47"/>
          <p:cNvSpPr/>
          <p:nvPr/>
        </p:nvSpPr>
        <p:spPr>
          <a:xfrm>
            <a:off x="3619375" y="267440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2" name="Google Shape;1202;p47"/>
          <p:cNvSpPr/>
          <p:nvPr/>
        </p:nvSpPr>
        <p:spPr>
          <a:xfrm>
            <a:off x="5357425" y="198383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3" name="Google Shape;1203;p47"/>
          <p:cNvSpPr/>
          <p:nvPr/>
        </p:nvSpPr>
        <p:spPr>
          <a:xfrm>
            <a:off x="5357425" y="233618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41,8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4" name="Google Shape;1204;p47"/>
          <p:cNvSpPr/>
          <p:nvPr/>
        </p:nvSpPr>
        <p:spPr>
          <a:xfrm>
            <a:off x="5357425" y="2677539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48,8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5" name="Google Shape;1205;p47"/>
          <p:cNvSpPr/>
          <p:nvPr/>
        </p:nvSpPr>
        <p:spPr>
          <a:xfrm>
            <a:off x="5357425" y="304703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6" name="Google Shape;1206;p47"/>
          <p:cNvSpPr/>
          <p:nvPr/>
        </p:nvSpPr>
        <p:spPr>
          <a:xfrm>
            <a:off x="5357425" y="3409726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7" name="Google Shape;1207;p47"/>
          <p:cNvSpPr/>
          <p:nvPr/>
        </p:nvSpPr>
        <p:spPr>
          <a:xfrm>
            <a:off x="5357425" y="379736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8" name="Google Shape;1208;p47"/>
          <p:cNvSpPr/>
          <p:nvPr/>
        </p:nvSpPr>
        <p:spPr>
          <a:xfrm>
            <a:off x="5357425" y="4179201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09" name="Google Shape;1209;p47"/>
          <p:cNvSpPr/>
          <p:nvPr/>
        </p:nvSpPr>
        <p:spPr>
          <a:xfrm>
            <a:off x="5357425" y="4556725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0" name="Google Shape;1210;p47"/>
          <p:cNvSpPr/>
          <p:nvPr/>
        </p:nvSpPr>
        <p:spPr>
          <a:xfrm>
            <a:off x="6933650" y="1131213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1" name="Google Shape;1211;p47"/>
          <p:cNvSpPr/>
          <p:nvPr/>
        </p:nvSpPr>
        <p:spPr>
          <a:xfrm>
            <a:off x="6933650" y="3422850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2" name="Google Shape;1212;p47"/>
          <p:cNvSpPr/>
          <p:nvPr/>
        </p:nvSpPr>
        <p:spPr>
          <a:xfrm>
            <a:off x="6933650" y="383657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3" name="Google Shape;1213;p47"/>
          <p:cNvSpPr/>
          <p:nvPr/>
        </p:nvSpPr>
        <p:spPr>
          <a:xfrm>
            <a:off x="6933650" y="4187825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4" name="Google Shape;1214;p47"/>
          <p:cNvSpPr/>
          <p:nvPr/>
        </p:nvSpPr>
        <p:spPr>
          <a:xfrm>
            <a:off x="6933650" y="4580325"/>
            <a:ext cx="1254000" cy="22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28,7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5" name="Google Shape;1215;p47"/>
          <p:cNvSpPr/>
          <p:nvPr/>
        </p:nvSpPr>
        <p:spPr>
          <a:xfrm>
            <a:off x="6933650" y="1452144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6" name="Google Shape;1216;p47"/>
          <p:cNvSpPr/>
          <p:nvPr/>
        </p:nvSpPr>
        <p:spPr>
          <a:xfrm>
            <a:off x="6933650" y="2351313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47,1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7" name="Google Shape;1217;p47"/>
          <p:cNvSpPr/>
          <p:nvPr/>
        </p:nvSpPr>
        <p:spPr>
          <a:xfrm>
            <a:off x="6933650" y="270848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8" name="Google Shape;1218;p47"/>
          <p:cNvSpPr/>
          <p:nvPr/>
        </p:nvSpPr>
        <p:spPr>
          <a:xfrm>
            <a:off x="6933650" y="305408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20" name="Google Shape;1220;p47"/>
          <p:cNvSpPr/>
          <p:nvPr/>
        </p:nvSpPr>
        <p:spPr>
          <a:xfrm>
            <a:off x="6933650" y="1990538"/>
            <a:ext cx="1254000" cy="286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" name="Google Shape;1169;p47"/>
          <p:cNvSpPr/>
          <p:nvPr/>
        </p:nvSpPr>
        <p:spPr>
          <a:xfrm>
            <a:off x="210900" y="749399"/>
            <a:ext cx="2696100" cy="286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</a:t>
            </a:r>
            <a:r>
              <a:rPr lang="ru" sz="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“Развитие жилищного строительства”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" name="Google Shape;1199;p47"/>
          <p:cNvSpPr/>
          <p:nvPr/>
        </p:nvSpPr>
        <p:spPr>
          <a:xfrm>
            <a:off x="5357413" y="1740004"/>
            <a:ext cx="1254000" cy="186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" name="Google Shape;1199;p47"/>
          <p:cNvSpPr/>
          <p:nvPr/>
        </p:nvSpPr>
        <p:spPr>
          <a:xfrm>
            <a:off x="6933650" y="1766503"/>
            <a:ext cx="1254000" cy="186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" name="Google Shape;1171;p47"/>
          <p:cNvSpPr/>
          <p:nvPr/>
        </p:nvSpPr>
        <p:spPr>
          <a:xfrm>
            <a:off x="3619200" y="818861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" name="Google Shape;1171;p47"/>
          <p:cNvSpPr/>
          <p:nvPr/>
        </p:nvSpPr>
        <p:spPr>
          <a:xfrm>
            <a:off x="5347525" y="84236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" name="Google Shape;1171;p47"/>
          <p:cNvSpPr/>
          <p:nvPr/>
        </p:nvSpPr>
        <p:spPr>
          <a:xfrm>
            <a:off x="6933650" y="842368"/>
            <a:ext cx="1254000" cy="242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p48"/>
          <p:cNvSpPr txBox="1">
            <a:spLocks noGrp="1"/>
          </p:cNvSpPr>
          <p:nvPr>
            <p:ph type="title" idx="2"/>
          </p:nvPr>
        </p:nvSpPr>
        <p:spPr>
          <a:xfrm>
            <a:off x="898375" y="0"/>
            <a:ext cx="36201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«Формирование современной городской среды»</a:t>
            </a:r>
            <a:endParaRPr sz="17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6" name="Google Shape;1226;p48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48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32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28" name="Google Shape;1228;p48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</a:t>
            </a: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29" name="Google Shape;1229;p48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-                 -            5,3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0" name="Google Shape;1230;p48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1" name="Google Shape;1231;p48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2" name="Google Shape;1232;p48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   -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3" name="Google Shape;1233;p48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   -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4" name="Google Shape;1234;p48"/>
          <p:cNvSpPr/>
          <p:nvPr/>
        </p:nvSpPr>
        <p:spPr>
          <a:xfrm rot="5400000">
            <a:off x="165650" y="2518715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5" name="Google Shape;1235;p48"/>
          <p:cNvSpPr txBox="1"/>
          <p:nvPr/>
        </p:nvSpPr>
        <p:spPr>
          <a:xfrm>
            <a:off x="519650" y="2467875"/>
            <a:ext cx="2530200" cy="420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Мероприятия  проектной части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6" name="Google Shape;1236;p48"/>
          <p:cNvSpPr/>
          <p:nvPr/>
        </p:nvSpPr>
        <p:spPr>
          <a:xfrm>
            <a:off x="67775" y="2943239"/>
            <a:ext cx="1980900" cy="4518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Благоустройство дворовых и наиболее посещаемых территорий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237" name="Google Shape;1237;p48"/>
          <p:cNvSpPr/>
          <p:nvPr/>
        </p:nvSpPr>
        <p:spPr>
          <a:xfrm>
            <a:off x="2155212" y="2718351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39" name="Google Shape;1239;p48"/>
          <p:cNvSpPr/>
          <p:nvPr/>
        </p:nvSpPr>
        <p:spPr>
          <a:xfrm>
            <a:off x="67775" y="3432847"/>
            <a:ext cx="2003554" cy="5253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Реализации проекта – победителя Всероссийского конкурса лучших проектов создания комфортной городской среды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240" name="Google Shape;1240;p48"/>
          <p:cNvSpPr/>
          <p:nvPr/>
        </p:nvSpPr>
        <p:spPr>
          <a:xfrm>
            <a:off x="2172875" y="2967389"/>
            <a:ext cx="1980900" cy="4035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2,5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   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1" name="Google Shape;1241;p48"/>
          <p:cNvSpPr txBox="1"/>
          <p:nvPr/>
        </p:nvSpPr>
        <p:spPr>
          <a:xfrm>
            <a:off x="568775" y="4835700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3" name="Google Shape;1243;p48"/>
          <p:cNvSpPr/>
          <p:nvPr/>
        </p:nvSpPr>
        <p:spPr>
          <a:xfrm>
            <a:off x="2155212" y="3460147"/>
            <a:ext cx="1980900" cy="4980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2,5 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   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4" name="Google Shape;1244;p48"/>
          <p:cNvSpPr/>
          <p:nvPr/>
        </p:nvSpPr>
        <p:spPr>
          <a:xfrm>
            <a:off x="2172875" y="4892524"/>
            <a:ext cx="2015875" cy="25097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5,3          </a:t>
            </a: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-                -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5" name="Google Shape;1245;p48"/>
          <p:cNvSpPr txBox="1"/>
          <p:nvPr/>
        </p:nvSpPr>
        <p:spPr>
          <a:xfrm>
            <a:off x="4572000" y="0"/>
            <a:ext cx="35160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1500" b="1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Строительство, ремонт и содержание муниципального жилого фонда»</a:t>
            </a:r>
            <a:endParaRPr sz="1500" b="1">
              <a:solidFill>
                <a:srgbClr val="002060"/>
              </a:solidFill>
            </a:endParaRPr>
          </a:p>
        </p:txBody>
      </p:sp>
      <p:sp>
        <p:nvSpPr>
          <p:cNvPr id="1246" name="Google Shape;1246;p48"/>
          <p:cNvSpPr/>
          <p:nvPr/>
        </p:nvSpPr>
        <p:spPr>
          <a:xfrm>
            <a:off x="6389100" y="1021988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7" name="Google Shape;1247;p48"/>
          <p:cNvSpPr/>
          <p:nvPr/>
        </p:nvSpPr>
        <p:spPr>
          <a:xfrm>
            <a:off x="4859150" y="1419450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8" name="Google Shape;1248;p48"/>
          <p:cNvSpPr/>
          <p:nvPr/>
        </p:nvSpPr>
        <p:spPr>
          <a:xfrm rot="5400000">
            <a:off x="4919325" y="2756475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9" name="Google Shape;1249;p48"/>
          <p:cNvSpPr txBox="1"/>
          <p:nvPr/>
        </p:nvSpPr>
        <p:spPr>
          <a:xfrm>
            <a:off x="5348649" y="2571750"/>
            <a:ext cx="3209325" cy="492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«Ремонт и содержание муниципального жилого фонда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0" name="Google Shape;1250;p48"/>
          <p:cNvSpPr/>
          <p:nvPr/>
        </p:nvSpPr>
        <p:spPr>
          <a:xfrm>
            <a:off x="6736425" y="3054875"/>
            <a:ext cx="2014308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1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1" name="Google Shape;1251;p48"/>
          <p:cNvSpPr/>
          <p:nvPr/>
        </p:nvSpPr>
        <p:spPr>
          <a:xfrm>
            <a:off x="4804625" y="3374100"/>
            <a:ext cx="1491000" cy="7902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02060"/>
                </a:solidFill>
              </a:rPr>
              <a:t>Проведение капитального и текущего ремонта муниципального жилого фонда</a:t>
            </a:r>
            <a:endParaRPr sz="9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2" name="Google Shape;1252;p48"/>
          <p:cNvSpPr/>
          <p:nvPr/>
        </p:nvSpPr>
        <p:spPr>
          <a:xfrm>
            <a:off x="4804625" y="4291613"/>
            <a:ext cx="1491000" cy="572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Проведение независимых экспертиз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253" name="Google Shape;1253;p48"/>
          <p:cNvSpPr/>
          <p:nvPr/>
        </p:nvSpPr>
        <p:spPr>
          <a:xfrm>
            <a:off x="6790775" y="3345563"/>
            <a:ext cx="1905600" cy="7902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1,25        1,25       1,25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4" name="Google Shape;1254;p48"/>
          <p:cNvSpPr/>
          <p:nvPr/>
        </p:nvSpPr>
        <p:spPr>
          <a:xfrm>
            <a:off x="6790775" y="4188100"/>
            <a:ext cx="1905600" cy="5724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0,25    0,25         0,25             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5" name="Google Shape;1255;p48"/>
          <p:cNvSpPr/>
          <p:nvPr/>
        </p:nvSpPr>
        <p:spPr>
          <a:xfrm>
            <a:off x="6389100" y="14730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6" name="Google Shape;1256;p48"/>
          <p:cNvSpPr/>
          <p:nvPr/>
        </p:nvSpPr>
        <p:spPr>
          <a:xfrm>
            <a:off x="6389100" y="185118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7" name="Google Shape;1257;p48"/>
          <p:cNvSpPr/>
          <p:nvPr/>
        </p:nvSpPr>
        <p:spPr>
          <a:xfrm>
            <a:off x="6389100" y="224168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 </a:t>
            </a:r>
            <a:r>
              <a:rPr lang="ru-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8" name="Google Shape;1258;p48"/>
          <p:cNvSpPr txBox="1"/>
          <p:nvPr/>
        </p:nvSpPr>
        <p:spPr>
          <a:xfrm>
            <a:off x="5226975" y="4865450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59" name="Google Shape;1259;p48"/>
          <p:cNvSpPr/>
          <p:nvPr/>
        </p:nvSpPr>
        <p:spPr>
          <a:xfrm>
            <a:off x="6790775" y="481282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1,5          1,5          1,5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1234;p48"/>
          <p:cNvSpPr/>
          <p:nvPr/>
        </p:nvSpPr>
        <p:spPr>
          <a:xfrm rot="5400000">
            <a:off x="82967" y="4054206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" name="Google Shape;1235;p48"/>
          <p:cNvSpPr txBox="1"/>
          <p:nvPr/>
        </p:nvSpPr>
        <p:spPr>
          <a:xfrm>
            <a:off x="485472" y="3954597"/>
            <a:ext cx="3500379" cy="413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КПМ «Создание механизмов развития комфортной городской среды»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" name="Google Shape;1236;p48"/>
          <p:cNvSpPr/>
          <p:nvPr/>
        </p:nvSpPr>
        <p:spPr>
          <a:xfrm>
            <a:off x="107028" y="4413650"/>
            <a:ext cx="1980900" cy="4518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b="1" dirty="0" smtClean="0">
                <a:solidFill>
                  <a:srgbClr val="002060"/>
                </a:solidFill>
              </a:rPr>
              <a:t>Мероприятия в области благоустройства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40" name="Google Shape;1243;p48"/>
          <p:cNvSpPr/>
          <p:nvPr/>
        </p:nvSpPr>
        <p:spPr>
          <a:xfrm>
            <a:off x="2172875" y="4412603"/>
            <a:ext cx="2015875" cy="423098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0,3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   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49"/>
          <p:cNvSpPr txBox="1">
            <a:spLocks noGrp="1"/>
          </p:cNvSpPr>
          <p:nvPr>
            <p:ph type="title" idx="2"/>
          </p:nvPr>
        </p:nvSpPr>
        <p:spPr>
          <a:xfrm>
            <a:off x="640125" y="-39625"/>
            <a:ext cx="39318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21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Развитие сельского хозяйства»</a:t>
            </a:r>
            <a:endParaRPr sz="21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5" name="Google Shape;1265;p49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49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33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7" name="Google Shape;1267;p49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8" name="Google Shape;1268;p49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9" name="Google Shape;1269;p49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0" name="Google Shape;1270;p49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1" name="Google Shape;1271;p49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2" name="Google Shape;1272;p49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3" name="Google Shape;1273;p49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4" name="Google Shape;1274;p49"/>
          <p:cNvSpPr txBox="1"/>
          <p:nvPr/>
        </p:nvSpPr>
        <p:spPr>
          <a:xfrm>
            <a:off x="519649" y="2530100"/>
            <a:ext cx="3114097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КМП «Обеспечение развития АПК»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5" name="Google Shape;1275;p49"/>
          <p:cNvSpPr/>
          <p:nvPr/>
        </p:nvSpPr>
        <p:spPr>
          <a:xfrm>
            <a:off x="105425" y="3102999"/>
            <a:ext cx="1659300" cy="65272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</a:rPr>
              <a:t>Предоставление </a:t>
            </a:r>
            <a:endParaRPr sz="9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</a:rPr>
              <a:t>субсидий на поддержку сельхозпроизводителей</a:t>
            </a: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1276" name="Google Shape;1276;p49"/>
          <p:cNvSpPr/>
          <p:nvPr/>
        </p:nvSpPr>
        <p:spPr>
          <a:xfrm>
            <a:off x="1758037" y="2870750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7" name="Google Shape;1277;p49"/>
          <p:cNvSpPr/>
          <p:nvPr/>
        </p:nvSpPr>
        <p:spPr>
          <a:xfrm>
            <a:off x="105425" y="4004724"/>
            <a:ext cx="1659300" cy="71702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Развитие </a:t>
            </a:r>
            <a:r>
              <a:rPr lang="ru" sz="900" b="1" dirty="0">
                <a:solidFill>
                  <a:srgbClr val="002060"/>
                </a:solidFill>
              </a:rPr>
              <a:t>кадрового потенциала отрасли</a:t>
            </a:r>
            <a:endParaRPr sz="10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1278" name="Google Shape;1278;p49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79" name="Google Shape;1279;p49"/>
          <p:cNvSpPr/>
          <p:nvPr/>
        </p:nvSpPr>
        <p:spPr>
          <a:xfrm>
            <a:off x="1836750" y="3102875"/>
            <a:ext cx="1905600" cy="6528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0,9          0,9          0,9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0" name="Google Shape;1280;p49"/>
          <p:cNvSpPr/>
          <p:nvPr/>
        </p:nvSpPr>
        <p:spPr>
          <a:xfrm>
            <a:off x="1836750" y="4004724"/>
            <a:ext cx="1905600" cy="71702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0,1          0,1         0,1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1" name="Google Shape;1281;p49"/>
          <p:cNvSpPr/>
          <p:nvPr/>
        </p:nvSpPr>
        <p:spPr>
          <a:xfrm>
            <a:off x="1836750" y="479772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1,0          1,0         1,0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2" name="Google Shape;1282;p49"/>
          <p:cNvSpPr txBox="1">
            <a:spLocks noGrp="1"/>
          </p:cNvSpPr>
          <p:nvPr>
            <p:ph type="title" idx="2"/>
          </p:nvPr>
        </p:nvSpPr>
        <p:spPr>
          <a:xfrm>
            <a:off x="4571925" y="0"/>
            <a:ext cx="35688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1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«Малое и среднее предпринимательство»</a:t>
            </a:r>
            <a:endParaRPr sz="21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2024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49"/>
          <p:cNvSpPr/>
          <p:nvPr/>
        </p:nvSpPr>
        <p:spPr>
          <a:xfrm>
            <a:off x="6268600" y="96427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4" name="Google Shape;1284;p49"/>
          <p:cNvSpPr/>
          <p:nvPr/>
        </p:nvSpPr>
        <p:spPr>
          <a:xfrm>
            <a:off x="4896825" y="1345413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5" name="Google Shape;1285;p49"/>
          <p:cNvSpPr/>
          <p:nvPr/>
        </p:nvSpPr>
        <p:spPr>
          <a:xfrm rot="5400000">
            <a:off x="4909287" y="2548942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6" name="Google Shape;1286;p49"/>
          <p:cNvSpPr txBox="1"/>
          <p:nvPr/>
        </p:nvSpPr>
        <p:spPr>
          <a:xfrm>
            <a:off x="5333575" y="2503987"/>
            <a:ext cx="3224400" cy="352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Мероприятия проектной части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7" name="Google Shape;1287;p49"/>
          <p:cNvSpPr/>
          <p:nvPr/>
        </p:nvSpPr>
        <p:spPr>
          <a:xfrm>
            <a:off x="6690914" y="2773774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8" name="Google Shape;1288;p49"/>
          <p:cNvSpPr/>
          <p:nvPr/>
        </p:nvSpPr>
        <p:spPr>
          <a:xfrm>
            <a:off x="6268600" y="1425600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0,04       0,55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89" name="Google Shape;1289;p49"/>
          <p:cNvSpPr/>
          <p:nvPr/>
        </p:nvSpPr>
        <p:spPr>
          <a:xfrm>
            <a:off x="6268600" y="1778838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0,04       0,56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0" name="Google Shape;1290;p49"/>
          <p:cNvSpPr/>
          <p:nvPr/>
        </p:nvSpPr>
        <p:spPr>
          <a:xfrm>
            <a:off x="6268600" y="21320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0,04       0,56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1" name="Google Shape;1291;p49"/>
          <p:cNvSpPr/>
          <p:nvPr/>
        </p:nvSpPr>
        <p:spPr>
          <a:xfrm>
            <a:off x="4684100" y="3744058"/>
            <a:ext cx="1980900" cy="391404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Субсидии на поддержку начинающим предпринимателям</a:t>
            </a: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292" name="Google Shape;1292;p49"/>
          <p:cNvSpPr/>
          <p:nvPr/>
        </p:nvSpPr>
        <p:spPr>
          <a:xfrm>
            <a:off x="4614477" y="2909161"/>
            <a:ext cx="2076437" cy="498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Создание условий для обеспечения поселений и жителей услугами торговли</a:t>
            </a:r>
            <a:endParaRPr sz="8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3" name="Google Shape;1293;p49"/>
          <p:cNvSpPr/>
          <p:nvPr/>
        </p:nvSpPr>
        <p:spPr>
          <a:xfrm>
            <a:off x="4684100" y="4164816"/>
            <a:ext cx="1980900" cy="39683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Организация и проведение ярмарок и конкурсов профессионального мастерства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294" name="Google Shape;1294;p49"/>
          <p:cNvSpPr txBox="1"/>
          <p:nvPr/>
        </p:nvSpPr>
        <p:spPr>
          <a:xfrm>
            <a:off x="5642500" y="488052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5" name="Google Shape;1295;p49"/>
          <p:cNvSpPr/>
          <p:nvPr/>
        </p:nvSpPr>
        <p:spPr>
          <a:xfrm>
            <a:off x="6761329" y="3025800"/>
            <a:ext cx="1980900" cy="4035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0,16          0,17         0,17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6" name="Google Shape;1296;p49"/>
          <p:cNvSpPr/>
          <p:nvPr/>
        </p:nvSpPr>
        <p:spPr>
          <a:xfrm>
            <a:off x="6761329" y="3744057"/>
            <a:ext cx="1980900" cy="39140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0,25         0,25         0,25  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7" name="Google Shape;1297;p49"/>
          <p:cNvSpPr/>
          <p:nvPr/>
        </p:nvSpPr>
        <p:spPr>
          <a:xfrm>
            <a:off x="6761329" y="4164816"/>
            <a:ext cx="1980900" cy="396839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0,15          0,15        0,15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98" name="Google Shape;1298;p49"/>
          <p:cNvSpPr/>
          <p:nvPr/>
        </p:nvSpPr>
        <p:spPr>
          <a:xfrm>
            <a:off x="6728556" y="4929575"/>
            <a:ext cx="2025373" cy="1809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0,6            0,6          0,6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1285;p49"/>
          <p:cNvSpPr/>
          <p:nvPr/>
        </p:nvSpPr>
        <p:spPr>
          <a:xfrm rot="5400000">
            <a:off x="4865621" y="343642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" name="Google Shape;1286;p49"/>
          <p:cNvSpPr txBox="1"/>
          <p:nvPr/>
        </p:nvSpPr>
        <p:spPr>
          <a:xfrm>
            <a:off x="5378357" y="3429301"/>
            <a:ext cx="3224400" cy="32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«Обеспечение развития МСП»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" name="Google Shape;1293;p49"/>
          <p:cNvSpPr/>
          <p:nvPr/>
        </p:nvSpPr>
        <p:spPr>
          <a:xfrm>
            <a:off x="4710014" y="4629464"/>
            <a:ext cx="1980900" cy="221061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02060"/>
                </a:solidFill>
              </a:rPr>
              <a:t>Формирование торгового реестра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40" name="Google Shape;1297;p49"/>
          <p:cNvSpPr/>
          <p:nvPr/>
        </p:nvSpPr>
        <p:spPr>
          <a:xfrm>
            <a:off x="6761329" y="4629464"/>
            <a:ext cx="1980900" cy="221061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0,04          0,04        0,04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50"/>
          <p:cNvSpPr txBox="1">
            <a:spLocks noGrp="1"/>
          </p:cNvSpPr>
          <p:nvPr>
            <p:ph type="title" idx="2"/>
          </p:nvPr>
        </p:nvSpPr>
        <p:spPr>
          <a:xfrm>
            <a:off x="632575" y="0"/>
            <a:ext cx="39393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9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«Строительство, ремонт и содержание автомобильных дорог»</a:t>
            </a:r>
            <a:endParaRPr sz="19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50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5" name="Google Shape;1305;p50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34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06" name="Google Shape;1306;p50"/>
          <p:cNvSpPr/>
          <p:nvPr/>
        </p:nvSpPr>
        <p:spPr>
          <a:xfrm>
            <a:off x="135724" y="1034483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07" name="Google Shape;1307;p50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-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37,2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08" name="Google Shape;1308;p50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09" name="Google Shape;1309;p50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0" name="Google Shape;1310;p50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-            </a:t>
            </a:r>
            <a:r>
              <a:rPr lang="ru-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41,8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1" name="Google Shape;1311;p50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47,1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2" name="Google Shape;1312;p50"/>
          <p:cNvSpPr/>
          <p:nvPr/>
        </p:nvSpPr>
        <p:spPr>
          <a:xfrm rot="5400000">
            <a:off x="165650" y="25161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3" name="Google Shape;1313;p50"/>
          <p:cNvSpPr txBox="1"/>
          <p:nvPr/>
        </p:nvSpPr>
        <p:spPr>
          <a:xfrm>
            <a:off x="519650" y="2530100"/>
            <a:ext cx="2530200" cy="293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Мероприятия  проектной части</a:t>
            </a:r>
          </a:p>
        </p:txBody>
      </p:sp>
      <p:sp>
        <p:nvSpPr>
          <p:cNvPr id="1314" name="Google Shape;1314;p50"/>
          <p:cNvSpPr/>
          <p:nvPr/>
        </p:nvSpPr>
        <p:spPr>
          <a:xfrm>
            <a:off x="67775" y="3002314"/>
            <a:ext cx="1980900" cy="409261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b="1" dirty="0" smtClean="0">
                <a:solidFill>
                  <a:srgbClr val="002060"/>
                </a:solidFill>
              </a:rPr>
              <a:t>Модернизация пешеходных переходов</a:t>
            </a:r>
            <a:endParaRPr sz="10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315" name="Google Shape;1315;p50"/>
          <p:cNvSpPr/>
          <p:nvPr/>
        </p:nvSpPr>
        <p:spPr>
          <a:xfrm>
            <a:off x="2132550" y="2826352"/>
            <a:ext cx="230299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6" name="Google Shape;1316;p50"/>
          <p:cNvSpPr/>
          <p:nvPr/>
        </p:nvSpPr>
        <p:spPr>
          <a:xfrm>
            <a:off x="58703" y="3768263"/>
            <a:ext cx="1980900" cy="359112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rgbClr val="002060"/>
                </a:solidFill>
              </a:rPr>
              <a:t>Проектирование</a:t>
            </a:r>
            <a:endParaRPr sz="10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02060"/>
                </a:solidFill>
              </a:rPr>
              <a:t>автомобильных дорог</a:t>
            </a:r>
            <a:endParaRPr sz="10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317" name="Google Shape;1317;p50"/>
          <p:cNvSpPr/>
          <p:nvPr/>
        </p:nvSpPr>
        <p:spPr>
          <a:xfrm>
            <a:off x="58703" y="4168460"/>
            <a:ext cx="2004673" cy="31561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000" b="1" dirty="0">
                <a:solidFill>
                  <a:srgbClr val="002060"/>
                </a:solidFill>
              </a:rPr>
              <a:t>Текущие содержание </a:t>
            </a:r>
          </a:p>
          <a:p>
            <a:pPr lvl="0" algn="ctr"/>
            <a:r>
              <a:rPr lang="ru-RU" sz="1000" b="1" dirty="0">
                <a:solidFill>
                  <a:srgbClr val="002060"/>
                </a:solidFill>
              </a:rPr>
              <a:t>автомобильных дорог</a:t>
            </a:r>
          </a:p>
        </p:txBody>
      </p:sp>
      <p:sp>
        <p:nvSpPr>
          <p:cNvPr id="1318" name="Google Shape;1318;p50"/>
          <p:cNvSpPr/>
          <p:nvPr/>
        </p:nvSpPr>
        <p:spPr>
          <a:xfrm>
            <a:off x="2207850" y="3054880"/>
            <a:ext cx="1980900" cy="36699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1,1              -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19" name="Google Shape;1319;p50"/>
          <p:cNvSpPr txBox="1"/>
          <p:nvPr/>
        </p:nvSpPr>
        <p:spPr>
          <a:xfrm>
            <a:off x="568775" y="4835700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0" name="Google Shape;1320;p50"/>
          <p:cNvSpPr/>
          <p:nvPr/>
        </p:nvSpPr>
        <p:spPr>
          <a:xfrm>
            <a:off x="2210931" y="3776771"/>
            <a:ext cx="1980900" cy="350604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0,09        0,5          0,5 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1" name="Google Shape;1321;p50"/>
          <p:cNvSpPr/>
          <p:nvPr/>
        </p:nvSpPr>
        <p:spPr>
          <a:xfrm>
            <a:off x="2207850" y="4182110"/>
            <a:ext cx="1980900" cy="30196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27,2         23,7        29,0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2" name="Google Shape;1322;p50"/>
          <p:cNvSpPr/>
          <p:nvPr/>
        </p:nvSpPr>
        <p:spPr>
          <a:xfrm>
            <a:off x="2207850" y="4892525"/>
            <a:ext cx="1980900" cy="1809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37,2       41,8         47,1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3" name="Google Shape;1323;p50"/>
          <p:cNvSpPr txBox="1">
            <a:spLocks noGrp="1"/>
          </p:cNvSpPr>
          <p:nvPr>
            <p:ph type="title" idx="2"/>
          </p:nvPr>
        </p:nvSpPr>
        <p:spPr>
          <a:xfrm>
            <a:off x="4572000" y="0"/>
            <a:ext cx="35160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«Благоустройство территории»</a:t>
            </a:r>
            <a:endParaRPr sz="23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50"/>
          <p:cNvSpPr/>
          <p:nvPr/>
        </p:nvSpPr>
        <p:spPr>
          <a:xfrm>
            <a:off x="6248214" y="872332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5" name="Google Shape;1325;p50"/>
          <p:cNvSpPr/>
          <p:nvPr/>
        </p:nvSpPr>
        <p:spPr>
          <a:xfrm>
            <a:off x="4857462" y="104462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6" name="Google Shape;1326;p50"/>
          <p:cNvSpPr/>
          <p:nvPr/>
        </p:nvSpPr>
        <p:spPr>
          <a:xfrm rot="5400000">
            <a:off x="4699311" y="2157349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7" name="Google Shape;1327;p50"/>
          <p:cNvSpPr txBox="1"/>
          <p:nvPr/>
        </p:nvSpPr>
        <p:spPr>
          <a:xfrm>
            <a:off x="5177562" y="2180489"/>
            <a:ext cx="3979825" cy="263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1 «Реализация мероприятий по благоустройству»</a:t>
            </a:r>
            <a:endParaRPr sz="11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8" name="Google Shape;1328;p50"/>
          <p:cNvSpPr/>
          <p:nvPr/>
        </p:nvSpPr>
        <p:spPr>
          <a:xfrm>
            <a:off x="6218054" y="1252402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50,1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9" name="Google Shape;1329;p50"/>
          <p:cNvSpPr/>
          <p:nvPr/>
        </p:nvSpPr>
        <p:spPr>
          <a:xfrm>
            <a:off x="6232120" y="1551400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48,8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0" name="Google Shape;1330;p50"/>
          <p:cNvSpPr/>
          <p:nvPr/>
        </p:nvSpPr>
        <p:spPr>
          <a:xfrm>
            <a:off x="6211307" y="1866990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 -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50,6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1" name="Google Shape;1331;p50"/>
          <p:cNvSpPr/>
          <p:nvPr/>
        </p:nvSpPr>
        <p:spPr>
          <a:xfrm>
            <a:off x="4686642" y="2720914"/>
            <a:ext cx="1592400" cy="29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>
                <a:solidFill>
                  <a:srgbClr val="002060"/>
                </a:solidFill>
              </a:rPr>
              <a:t>Оплата услуг уличного освещения</a:t>
            </a:r>
            <a:endParaRPr sz="700" b="1">
              <a:solidFill>
                <a:srgbClr val="002060"/>
              </a:solidFill>
            </a:endParaRPr>
          </a:p>
        </p:txBody>
      </p:sp>
      <p:sp>
        <p:nvSpPr>
          <p:cNvPr id="1332" name="Google Shape;1332;p50"/>
          <p:cNvSpPr/>
          <p:nvPr/>
        </p:nvSpPr>
        <p:spPr>
          <a:xfrm>
            <a:off x="4701462" y="3091113"/>
            <a:ext cx="1635288" cy="355613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>
                <a:solidFill>
                  <a:srgbClr val="002060"/>
                </a:solidFill>
              </a:rPr>
              <a:t>Ликвидация несанкционированных </a:t>
            </a:r>
            <a:r>
              <a:rPr lang="ru" sz="700" b="1" dirty="0" smtClean="0">
                <a:solidFill>
                  <a:srgbClr val="002060"/>
                </a:solidFill>
              </a:rPr>
              <a:t>свалок</a:t>
            </a:r>
            <a:endParaRPr sz="700" dirty="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3" name="Google Shape;1333;p50"/>
          <p:cNvSpPr/>
          <p:nvPr/>
        </p:nvSpPr>
        <p:spPr>
          <a:xfrm>
            <a:off x="4686642" y="3496076"/>
            <a:ext cx="1659300" cy="29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>
                <a:solidFill>
                  <a:srgbClr val="002060"/>
                </a:solidFill>
              </a:rPr>
              <a:t>прочие мероприятия в области благоустройства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334" name="Google Shape;1334;p50"/>
          <p:cNvSpPr/>
          <p:nvPr/>
        </p:nvSpPr>
        <p:spPr>
          <a:xfrm>
            <a:off x="4707973" y="3854105"/>
            <a:ext cx="1659300" cy="29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>
                <a:solidFill>
                  <a:srgbClr val="002060"/>
                </a:solidFill>
              </a:rPr>
              <a:t>Обеспечение деятельности </a:t>
            </a:r>
            <a:endParaRPr sz="7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 b="1" dirty="0">
                <a:solidFill>
                  <a:srgbClr val="002060"/>
                </a:solidFill>
              </a:rPr>
              <a:t>подведомственных учреждений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335" name="Google Shape;1335;p50"/>
          <p:cNvSpPr txBox="1"/>
          <p:nvPr/>
        </p:nvSpPr>
        <p:spPr>
          <a:xfrm>
            <a:off x="5282175" y="48578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6" name="Google Shape;1336;p50"/>
          <p:cNvSpPr/>
          <p:nvPr/>
        </p:nvSpPr>
        <p:spPr>
          <a:xfrm>
            <a:off x="6683940" y="2738614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15,3         15,9        16,5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7" name="Google Shape;1337;p50"/>
          <p:cNvSpPr/>
          <p:nvPr/>
        </p:nvSpPr>
        <p:spPr>
          <a:xfrm>
            <a:off x="6678105" y="2464986"/>
            <a:ext cx="1980882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1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8" name="Google Shape;1338;p50"/>
          <p:cNvSpPr/>
          <p:nvPr/>
        </p:nvSpPr>
        <p:spPr>
          <a:xfrm>
            <a:off x="6683940" y="3091113"/>
            <a:ext cx="1873795" cy="3329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0,5          0,5         0,5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9" name="Google Shape;1339;p50"/>
          <p:cNvSpPr/>
          <p:nvPr/>
        </p:nvSpPr>
        <p:spPr>
          <a:xfrm>
            <a:off x="6683940" y="3521655"/>
            <a:ext cx="1905600" cy="273521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1,9           1,4         1,4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0" name="Google Shape;1340;p50"/>
          <p:cNvSpPr/>
          <p:nvPr/>
        </p:nvSpPr>
        <p:spPr>
          <a:xfrm>
            <a:off x="6715745" y="3854105"/>
            <a:ext cx="1857891" cy="2991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14,9        15,4        16,0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1" name="Google Shape;1341;p50"/>
          <p:cNvSpPr/>
          <p:nvPr/>
        </p:nvSpPr>
        <p:spPr>
          <a:xfrm>
            <a:off x="6715747" y="481337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50,1        48,8        50,6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" name="Google Shape;1312;p50"/>
          <p:cNvSpPr/>
          <p:nvPr/>
        </p:nvSpPr>
        <p:spPr>
          <a:xfrm rot="5400000">
            <a:off x="127062" y="3432726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" name="Google Shape;1313;p50"/>
          <p:cNvSpPr txBox="1"/>
          <p:nvPr/>
        </p:nvSpPr>
        <p:spPr>
          <a:xfrm>
            <a:off x="633124" y="3446726"/>
            <a:ext cx="3938867" cy="293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КПМ «Осуществление дорожной деятельности»</a:t>
            </a:r>
            <a:endParaRPr lang="ru-RU"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" name="Google Shape;1317;p50"/>
          <p:cNvSpPr/>
          <p:nvPr/>
        </p:nvSpPr>
        <p:spPr>
          <a:xfrm>
            <a:off x="82476" y="4535243"/>
            <a:ext cx="1980900" cy="357282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000" b="1" dirty="0" smtClean="0">
                <a:solidFill>
                  <a:srgbClr val="002060"/>
                </a:solidFill>
              </a:rPr>
              <a:t>Ремонт</a:t>
            </a:r>
            <a:endParaRPr lang="ru-RU" sz="1000" b="1" dirty="0">
              <a:solidFill>
                <a:srgbClr val="002060"/>
              </a:solidFill>
            </a:endParaRPr>
          </a:p>
          <a:p>
            <a:pPr lvl="0" algn="ctr"/>
            <a:r>
              <a:rPr lang="ru-RU" sz="1000" b="1" dirty="0">
                <a:solidFill>
                  <a:srgbClr val="002060"/>
                </a:solidFill>
              </a:rPr>
              <a:t>автомобильных дорог</a:t>
            </a:r>
          </a:p>
        </p:txBody>
      </p:sp>
      <p:sp>
        <p:nvSpPr>
          <p:cNvPr id="44" name="Google Shape;1321;p50"/>
          <p:cNvSpPr/>
          <p:nvPr/>
        </p:nvSpPr>
        <p:spPr>
          <a:xfrm>
            <a:off x="2207850" y="4540132"/>
            <a:ext cx="1980900" cy="30196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8,8           17,6       17,6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" name="Google Shape;1326;p50"/>
          <p:cNvSpPr/>
          <p:nvPr/>
        </p:nvSpPr>
        <p:spPr>
          <a:xfrm rot="5400000">
            <a:off x="4750145" y="4227606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" name="Google Shape;1327;p50"/>
          <p:cNvSpPr txBox="1"/>
          <p:nvPr/>
        </p:nvSpPr>
        <p:spPr>
          <a:xfrm>
            <a:off x="5177563" y="4127376"/>
            <a:ext cx="4125464" cy="3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2 «Обеспечение деятельности Управления строительства»</a:t>
            </a:r>
            <a:endParaRPr sz="10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" name="Google Shape;1336;p50"/>
          <p:cNvSpPr/>
          <p:nvPr/>
        </p:nvSpPr>
        <p:spPr>
          <a:xfrm>
            <a:off x="6715746" y="4408282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17,5        15,6        16,2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p51"/>
          <p:cNvSpPr txBox="1">
            <a:spLocks noGrp="1"/>
          </p:cNvSpPr>
          <p:nvPr>
            <p:ph type="title" idx="2"/>
          </p:nvPr>
        </p:nvSpPr>
        <p:spPr>
          <a:xfrm>
            <a:off x="625075" y="73350"/>
            <a:ext cx="37881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21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Энергосбережение»</a:t>
            </a:r>
            <a:endParaRPr sz="21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p51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51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35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9" name="Google Shape;1349;p51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0" name="Google Shape;1350;p51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1" name="Google Shape;1351;p51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2" name="Google Shape;1352;p51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3" name="Google Shape;1353;p51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4" name="Google Shape;1354;p51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2,2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5" name="Google Shape;1355;p51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6" name="Google Shape;1356;p51"/>
          <p:cNvSpPr txBox="1"/>
          <p:nvPr/>
        </p:nvSpPr>
        <p:spPr>
          <a:xfrm>
            <a:off x="532737" y="2464986"/>
            <a:ext cx="4214192" cy="589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КПМ «Комплексные технические мероприятия по энергосбережению» 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7" name="Google Shape;1357;p51"/>
          <p:cNvSpPr/>
          <p:nvPr/>
        </p:nvSpPr>
        <p:spPr>
          <a:xfrm>
            <a:off x="105425" y="3103000"/>
            <a:ext cx="1659300" cy="4893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02060"/>
                </a:solidFill>
              </a:rPr>
              <a:t>Модернизация сетей наружного освещения </a:t>
            </a:r>
            <a:endParaRPr sz="900" b="1">
              <a:solidFill>
                <a:srgbClr val="002060"/>
              </a:solidFill>
            </a:endParaRPr>
          </a:p>
        </p:txBody>
      </p:sp>
      <p:sp>
        <p:nvSpPr>
          <p:cNvPr id="1358" name="Google Shape;1358;p51"/>
          <p:cNvSpPr/>
          <p:nvPr/>
        </p:nvSpPr>
        <p:spPr>
          <a:xfrm>
            <a:off x="1758037" y="2870750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59" name="Google Shape;1359;p51"/>
          <p:cNvSpPr/>
          <p:nvPr/>
        </p:nvSpPr>
        <p:spPr>
          <a:xfrm>
            <a:off x="105425" y="3722150"/>
            <a:ext cx="1659300" cy="999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rgbClr val="002060"/>
                </a:solidFill>
              </a:rPr>
              <a:t>Подготовка систем теплоснабжения к отопительному сезону, восстановление аварийных участков коммуникационных сетей</a:t>
            </a:r>
            <a:endParaRPr sz="1000" b="1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rgbClr val="002060"/>
              </a:solidFill>
            </a:endParaRPr>
          </a:p>
        </p:txBody>
      </p:sp>
      <p:sp>
        <p:nvSpPr>
          <p:cNvPr id="1360" name="Google Shape;1360;p51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1" name="Google Shape;1361;p51"/>
          <p:cNvSpPr/>
          <p:nvPr/>
        </p:nvSpPr>
        <p:spPr>
          <a:xfrm>
            <a:off x="1836750" y="3102875"/>
            <a:ext cx="1905600" cy="4893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2400" lvl="0" algn="just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1,5       1,5          1,5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2" name="Google Shape;1362;p51"/>
          <p:cNvSpPr/>
          <p:nvPr/>
        </p:nvSpPr>
        <p:spPr>
          <a:xfrm>
            <a:off x="1836750" y="3722150"/>
            <a:ext cx="1905600" cy="9996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0,7     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0,7         0,7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3" name="Google Shape;1363;p51"/>
          <p:cNvSpPr/>
          <p:nvPr/>
        </p:nvSpPr>
        <p:spPr>
          <a:xfrm>
            <a:off x="1836750" y="479772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2,2          2,2         2,2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4" name="Google Shape;1364;p51"/>
          <p:cNvSpPr txBox="1">
            <a:spLocks noGrp="1"/>
          </p:cNvSpPr>
          <p:nvPr>
            <p:ph type="title" idx="2"/>
          </p:nvPr>
        </p:nvSpPr>
        <p:spPr>
          <a:xfrm>
            <a:off x="4572000" y="0"/>
            <a:ext cx="3621600" cy="5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8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«Развитие коммунальной инфраструктуры»</a:t>
            </a:r>
            <a:endParaRPr sz="18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2024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5" name="Google Shape;1365;p51"/>
          <p:cNvSpPr/>
          <p:nvPr/>
        </p:nvSpPr>
        <p:spPr>
          <a:xfrm>
            <a:off x="6277500" y="10025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6" name="Google Shape;1366;p51"/>
          <p:cNvSpPr/>
          <p:nvPr/>
        </p:nvSpPr>
        <p:spPr>
          <a:xfrm>
            <a:off x="4926925" y="1345413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7" name="Google Shape;1367;p51"/>
          <p:cNvSpPr/>
          <p:nvPr/>
        </p:nvSpPr>
        <p:spPr>
          <a:xfrm rot="5400000">
            <a:off x="4859074" y="2513735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8" name="Google Shape;1368;p51"/>
          <p:cNvSpPr txBox="1"/>
          <p:nvPr/>
        </p:nvSpPr>
        <p:spPr>
          <a:xfrm>
            <a:off x="5401642" y="2464986"/>
            <a:ext cx="3156325" cy="312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Мероприятия проектной части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9" name="Google Shape;1369;p51"/>
          <p:cNvSpPr/>
          <p:nvPr/>
        </p:nvSpPr>
        <p:spPr>
          <a:xfrm>
            <a:off x="6277500" y="14120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-             4,2</a:t>
            </a:r>
            <a:endParaRPr sz="1200" b="1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0" name="Google Shape;1370;p51"/>
          <p:cNvSpPr/>
          <p:nvPr/>
        </p:nvSpPr>
        <p:spPr>
          <a:xfrm>
            <a:off x="6277500" y="17720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-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1" name="Google Shape;1371;p51"/>
          <p:cNvSpPr/>
          <p:nvPr/>
        </p:nvSpPr>
        <p:spPr>
          <a:xfrm>
            <a:off x="6277500" y="2132063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-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2" name="Google Shape;1372;p51"/>
          <p:cNvSpPr/>
          <p:nvPr/>
        </p:nvSpPr>
        <p:spPr>
          <a:xfrm>
            <a:off x="4684125" y="3014275"/>
            <a:ext cx="1980900" cy="5253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</a:rPr>
              <a:t>Модернизация систем водоснабжения и водоотведения</a:t>
            </a:r>
            <a:endParaRPr sz="1000" b="1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002060"/>
              </a:solidFill>
            </a:endParaRPr>
          </a:p>
        </p:txBody>
      </p:sp>
      <p:sp>
        <p:nvSpPr>
          <p:cNvPr id="1373" name="Google Shape;1373;p51"/>
          <p:cNvSpPr/>
          <p:nvPr/>
        </p:nvSpPr>
        <p:spPr>
          <a:xfrm>
            <a:off x="4684125" y="4206867"/>
            <a:ext cx="1980900" cy="498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2060"/>
                </a:solidFill>
              </a:rPr>
              <a:t>Проекты зон санитарной охраны источников водоснабжения</a:t>
            </a:r>
            <a:endParaRPr sz="1000" b="1">
              <a:solidFill>
                <a:srgbClr val="002060"/>
              </a:solidFill>
            </a:endParaRPr>
          </a:p>
        </p:txBody>
      </p:sp>
      <p:sp>
        <p:nvSpPr>
          <p:cNvPr id="1375" name="Google Shape;1375;p51"/>
          <p:cNvSpPr txBox="1"/>
          <p:nvPr/>
        </p:nvSpPr>
        <p:spPr>
          <a:xfrm>
            <a:off x="568612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6" name="Google Shape;1376;p51"/>
          <p:cNvSpPr/>
          <p:nvPr/>
        </p:nvSpPr>
        <p:spPr>
          <a:xfrm>
            <a:off x="6891975" y="3054700"/>
            <a:ext cx="1980900" cy="4518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2,6           -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7" name="Google Shape;1377;p51"/>
          <p:cNvSpPr/>
          <p:nvPr/>
        </p:nvSpPr>
        <p:spPr>
          <a:xfrm>
            <a:off x="6898332" y="4206867"/>
            <a:ext cx="1980900" cy="4980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1,6   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             -  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9" name="Google Shape;1379;p51"/>
          <p:cNvSpPr/>
          <p:nvPr/>
        </p:nvSpPr>
        <p:spPr>
          <a:xfrm>
            <a:off x="6891975" y="4759900"/>
            <a:ext cx="1980900" cy="1809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 4,2        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-              -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" name="Google Shape;1358;p51"/>
          <p:cNvSpPr/>
          <p:nvPr/>
        </p:nvSpPr>
        <p:spPr>
          <a:xfrm>
            <a:off x="6809706" y="2785747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1367;p51"/>
          <p:cNvSpPr/>
          <p:nvPr/>
        </p:nvSpPr>
        <p:spPr>
          <a:xfrm rot="5400000">
            <a:off x="4859073" y="373378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" name="Google Shape;1368;p51"/>
          <p:cNvSpPr txBox="1"/>
          <p:nvPr/>
        </p:nvSpPr>
        <p:spPr>
          <a:xfrm>
            <a:off x="5454653" y="3592299"/>
            <a:ext cx="3573272" cy="510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«Обеспечение бесперебойной работы коммунальных систем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p52"/>
          <p:cNvSpPr txBox="1">
            <a:spLocks noGrp="1"/>
          </p:cNvSpPr>
          <p:nvPr>
            <p:ph type="title" idx="2"/>
          </p:nvPr>
        </p:nvSpPr>
        <p:spPr>
          <a:xfrm>
            <a:off x="640125" y="-39625"/>
            <a:ext cx="38634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9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20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Развитие транспортной системы»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5" name="Google Shape;1385;p52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6" name="Google Shape;1386;p52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36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7" name="Google Shape;1387;p52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8" name="Google Shape;1388;p52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 -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9" name="Google Shape;1389;p52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0" name="Google Shape;1390;p52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1" name="Google Shape;1391;p52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2" name="Google Shape;1392;p52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3" name="Google Shape;1393;p52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4" name="Google Shape;1394;p52"/>
          <p:cNvSpPr txBox="1"/>
          <p:nvPr/>
        </p:nvSpPr>
        <p:spPr>
          <a:xfrm>
            <a:off x="519649" y="2530100"/>
            <a:ext cx="3901275" cy="5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КПМ «Развитие пассажирской инфраструктуры»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6" name="Google Shape;1396;p52"/>
          <p:cNvSpPr/>
          <p:nvPr/>
        </p:nvSpPr>
        <p:spPr>
          <a:xfrm>
            <a:off x="1836750" y="3115572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7" name="Google Shape;1397;p52"/>
          <p:cNvSpPr/>
          <p:nvPr/>
        </p:nvSpPr>
        <p:spPr>
          <a:xfrm>
            <a:off x="144825" y="3344100"/>
            <a:ext cx="1659300" cy="999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rgbClr val="002060"/>
                </a:solidFill>
              </a:rPr>
              <a:t>Указатели автобусных расписаний на остановках, проведение конкурса профессионального мастерства</a:t>
            </a:r>
            <a:endParaRPr sz="1000" b="1" dirty="0">
              <a:solidFill>
                <a:srgbClr val="00206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1398" name="Google Shape;1398;p52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0" name="Google Shape;1400;p52"/>
          <p:cNvSpPr/>
          <p:nvPr/>
        </p:nvSpPr>
        <p:spPr>
          <a:xfrm>
            <a:off x="1836750" y="3396100"/>
            <a:ext cx="1905600" cy="9476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0,1          0,1          0,1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1" name="Google Shape;1401;p52"/>
          <p:cNvSpPr/>
          <p:nvPr/>
        </p:nvSpPr>
        <p:spPr>
          <a:xfrm>
            <a:off x="1836750" y="479772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0,1          0,1       0,1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2" name="Google Shape;1402;p52"/>
          <p:cNvSpPr txBox="1"/>
          <p:nvPr/>
        </p:nvSpPr>
        <p:spPr>
          <a:xfrm>
            <a:off x="4572000" y="0"/>
            <a:ext cx="3568800" cy="857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</a:t>
            </a:r>
            <a:r>
              <a:rPr lang="ru" sz="1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«</a:t>
            </a:r>
            <a:r>
              <a:rPr lang="ru" sz="19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Развитие жилищного строительства»</a:t>
            </a:r>
            <a:endParaRPr sz="1900" b="1" dirty="0">
              <a:solidFill>
                <a:srgbClr val="002060"/>
              </a:solidFill>
            </a:endParaRPr>
          </a:p>
        </p:txBody>
      </p:sp>
      <p:sp>
        <p:nvSpPr>
          <p:cNvPr id="1403" name="Google Shape;1403;p52"/>
          <p:cNvSpPr/>
          <p:nvPr/>
        </p:nvSpPr>
        <p:spPr>
          <a:xfrm>
            <a:off x="6373550" y="9061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4" name="Google Shape;1404;p52"/>
          <p:cNvSpPr/>
          <p:nvPr/>
        </p:nvSpPr>
        <p:spPr>
          <a:xfrm>
            <a:off x="4874225" y="1306800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5" name="Google Shape;1405;p52"/>
          <p:cNvSpPr/>
          <p:nvPr/>
        </p:nvSpPr>
        <p:spPr>
          <a:xfrm rot="5400000">
            <a:off x="4793988" y="3061563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6" name="Google Shape;1406;p52"/>
          <p:cNvSpPr txBox="1"/>
          <p:nvPr/>
        </p:nvSpPr>
        <p:spPr>
          <a:xfrm>
            <a:off x="5416360" y="2951998"/>
            <a:ext cx="3291225" cy="5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КПМ «Обеспечение населения качественным и доступным жильем»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7" name="Google Shape;1407;p52"/>
          <p:cNvSpPr/>
          <p:nvPr/>
        </p:nvSpPr>
        <p:spPr>
          <a:xfrm>
            <a:off x="4669525" y="3698204"/>
            <a:ext cx="1659300" cy="686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 smtClean="0">
                <a:solidFill>
                  <a:srgbClr val="002060"/>
                </a:solidFill>
              </a:rPr>
              <a:t>Снос домов, признанных аварийными</a:t>
            </a: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1409" name="Google Shape;1409;p52"/>
          <p:cNvSpPr/>
          <p:nvPr/>
        </p:nvSpPr>
        <p:spPr>
          <a:xfrm>
            <a:off x="6801985" y="3698204"/>
            <a:ext cx="1905600" cy="6864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1,8          1,8          1,8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1" name="Google Shape;1411;p52"/>
          <p:cNvSpPr txBox="1"/>
          <p:nvPr/>
        </p:nvSpPr>
        <p:spPr>
          <a:xfrm>
            <a:off x="5695250" y="4602275"/>
            <a:ext cx="6783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/>
          </a:p>
        </p:txBody>
      </p:sp>
      <p:sp>
        <p:nvSpPr>
          <p:cNvPr id="1412" name="Google Shape;1412;p52"/>
          <p:cNvSpPr/>
          <p:nvPr/>
        </p:nvSpPr>
        <p:spPr>
          <a:xfrm>
            <a:off x="6897400" y="463977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1,8          1,8         1,8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3" name="Google Shape;1413;p52"/>
          <p:cNvSpPr/>
          <p:nvPr/>
        </p:nvSpPr>
        <p:spPr>
          <a:xfrm>
            <a:off x="6373550" y="13839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-               -            1,8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4" name="Google Shape;1414;p52"/>
          <p:cNvSpPr/>
          <p:nvPr/>
        </p:nvSpPr>
        <p:spPr>
          <a:xfrm>
            <a:off x="6328825" y="175127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5" name="Google Shape;1415;p52"/>
          <p:cNvSpPr/>
          <p:nvPr/>
        </p:nvSpPr>
        <p:spPr>
          <a:xfrm>
            <a:off x="6373550" y="2124425"/>
            <a:ext cx="2226906" cy="29899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p53"/>
          <p:cNvSpPr txBox="1">
            <a:spLocks noGrp="1"/>
          </p:cNvSpPr>
          <p:nvPr>
            <p:ph type="title" idx="2"/>
          </p:nvPr>
        </p:nvSpPr>
        <p:spPr>
          <a:xfrm>
            <a:off x="1378175" y="0"/>
            <a:ext cx="67302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410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</a:t>
            </a:r>
            <a:r>
              <a:rPr lang="ru" sz="2410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«Комплексное развитие сельских территорий»</a:t>
            </a:r>
            <a:endParaRPr sz="2410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53"/>
          <p:cNvSpPr/>
          <p:nvPr/>
        </p:nvSpPr>
        <p:spPr>
          <a:xfrm flipH="1">
            <a:off x="3742353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53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37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3" name="Google Shape;1423;p53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4" name="Google Shape;1424;p53"/>
          <p:cNvSpPr/>
          <p:nvPr/>
        </p:nvSpPr>
        <p:spPr>
          <a:xfrm>
            <a:off x="955449" y="1355245"/>
            <a:ext cx="2786902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41,4                15,7               6,1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5" name="Google Shape;1425;p53"/>
          <p:cNvSpPr/>
          <p:nvPr/>
        </p:nvSpPr>
        <p:spPr>
          <a:xfrm>
            <a:off x="936425" y="937425"/>
            <a:ext cx="2805926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 областной          местный          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                  бюджет             бюджет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6" name="Google Shape;1426;p53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7" name="Google Shape;1427;p53"/>
          <p:cNvSpPr/>
          <p:nvPr/>
        </p:nvSpPr>
        <p:spPr>
          <a:xfrm>
            <a:off x="990795" y="1761458"/>
            <a:ext cx="275155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392,0              63,8               9,5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8" name="Google Shape;1428;p53"/>
          <p:cNvSpPr/>
          <p:nvPr/>
        </p:nvSpPr>
        <p:spPr>
          <a:xfrm>
            <a:off x="974475" y="2165988"/>
            <a:ext cx="276787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360,0              58,6              111,4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9" name="Google Shape;1429;p53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0" name="Google Shape;1430;p53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Мероприятия проектной части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1" name="Google Shape;1431;p53"/>
          <p:cNvSpPr/>
          <p:nvPr/>
        </p:nvSpPr>
        <p:spPr>
          <a:xfrm>
            <a:off x="86800" y="3080397"/>
            <a:ext cx="2271613" cy="568654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Строительство</a:t>
            </a:r>
            <a:r>
              <a:rPr lang="ru-RU" sz="800" b="1" dirty="0">
                <a:solidFill>
                  <a:srgbClr val="002060"/>
                </a:solidFill>
              </a:rPr>
              <a:t>, реконструкция, техническое перевооружение системы водоснабжения города Няндома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432" name="Google Shape;1432;p53"/>
          <p:cNvSpPr/>
          <p:nvPr/>
        </p:nvSpPr>
        <p:spPr>
          <a:xfrm>
            <a:off x="6738989" y="896697"/>
            <a:ext cx="2115635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6" name="Google Shape;1436;p53"/>
          <p:cNvSpPr/>
          <p:nvPr/>
        </p:nvSpPr>
        <p:spPr>
          <a:xfrm>
            <a:off x="2560650" y="3115888"/>
            <a:ext cx="1905600" cy="533163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0,1      250,0      528,6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41" name="Google Shape;1441;p53"/>
          <p:cNvSpPr/>
          <p:nvPr/>
        </p:nvSpPr>
        <p:spPr>
          <a:xfrm>
            <a:off x="6798356" y="4667416"/>
            <a:ext cx="2056268" cy="378192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63,2        465,3       530,0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" name="Google Shape;1431;p53"/>
          <p:cNvSpPr/>
          <p:nvPr/>
        </p:nvSpPr>
        <p:spPr>
          <a:xfrm>
            <a:off x="77288" y="3724645"/>
            <a:ext cx="2271612" cy="49857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Строительство </a:t>
            </a:r>
            <a:r>
              <a:rPr lang="ru-RU" sz="800" b="1" dirty="0">
                <a:solidFill>
                  <a:srgbClr val="002060"/>
                </a:solidFill>
              </a:rPr>
              <a:t>линии освещения в городе Няндома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27" name="Google Shape;1436;p53"/>
          <p:cNvSpPr/>
          <p:nvPr/>
        </p:nvSpPr>
        <p:spPr>
          <a:xfrm>
            <a:off x="2560650" y="3725236"/>
            <a:ext cx="1905600" cy="497983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0,2      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" name="Google Shape;1431;p53"/>
          <p:cNvSpPr/>
          <p:nvPr/>
        </p:nvSpPr>
        <p:spPr>
          <a:xfrm>
            <a:off x="76436" y="4387748"/>
            <a:ext cx="2262951" cy="43901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</a:rPr>
              <a:t>Капитальный </a:t>
            </a:r>
            <a:r>
              <a:rPr lang="ru-RU" sz="800" b="1" dirty="0">
                <a:solidFill>
                  <a:srgbClr val="002060"/>
                </a:solidFill>
              </a:rPr>
              <a:t>ремонт здания МБДОУ " Детский сад № 10 "Улыбка</a:t>
            </a:r>
            <a:r>
              <a:rPr lang="ru-RU" sz="800" b="1" dirty="0" smtClean="0">
                <a:solidFill>
                  <a:srgbClr val="002060"/>
                </a:solidFill>
              </a:rPr>
              <a:t>"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29" name="Google Shape;1436;p53"/>
          <p:cNvSpPr/>
          <p:nvPr/>
        </p:nvSpPr>
        <p:spPr>
          <a:xfrm>
            <a:off x="2560650" y="4387748"/>
            <a:ext cx="1905600" cy="468764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-         213,2 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" name="Google Shape;1431;p53"/>
          <p:cNvSpPr/>
          <p:nvPr/>
        </p:nvSpPr>
        <p:spPr>
          <a:xfrm>
            <a:off x="4863122" y="1142381"/>
            <a:ext cx="1643377" cy="362363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Реализация </a:t>
            </a:r>
            <a:r>
              <a:rPr lang="ru-RU" sz="700" b="1" dirty="0">
                <a:solidFill>
                  <a:srgbClr val="002060"/>
                </a:solidFill>
              </a:rPr>
              <a:t>мероприятий по благоустройству сельских территорий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31" name="Google Shape;1436;p53"/>
          <p:cNvSpPr/>
          <p:nvPr/>
        </p:nvSpPr>
        <p:spPr>
          <a:xfrm>
            <a:off x="6798356" y="1142381"/>
            <a:ext cx="2056268" cy="362363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0,6          0,6         0,6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" name="Google Shape;1437;p53"/>
          <p:cNvSpPr txBox="1"/>
          <p:nvPr/>
        </p:nvSpPr>
        <p:spPr>
          <a:xfrm>
            <a:off x="5060813" y="4667416"/>
            <a:ext cx="978900" cy="318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" name="Google Shape;1432;p53"/>
          <p:cNvSpPr/>
          <p:nvPr/>
        </p:nvSpPr>
        <p:spPr>
          <a:xfrm>
            <a:off x="2358413" y="2811326"/>
            <a:ext cx="2204417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" name="Google Shape;1431;p53"/>
          <p:cNvSpPr/>
          <p:nvPr/>
        </p:nvSpPr>
        <p:spPr>
          <a:xfrm>
            <a:off x="4863122" y="1654242"/>
            <a:ext cx="1643377" cy="362363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Улучшение </a:t>
            </a:r>
            <a:r>
              <a:rPr lang="ru-RU" sz="700" b="1" dirty="0">
                <a:solidFill>
                  <a:srgbClr val="002060"/>
                </a:solidFill>
              </a:rPr>
              <a:t>жилищных условий граждан, проживающих на сельских территориях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33" name="Google Shape;1436;p53"/>
          <p:cNvSpPr/>
          <p:nvPr/>
        </p:nvSpPr>
        <p:spPr>
          <a:xfrm>
            <a:off x="6798356" y="1657144"/>
            <a:ext cx="2056268" cy="362363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0,2          0,2         0,2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" name="Google Shape;1431;p53"/>
          <p:cNvSpPr/>
          <p:nvPr/>
        </p:nvSpPr>
        <p:spPr>
          <a:xfrm>
            <a:off x="4863122" y="2209374"/>
            <a:ext cx="1643377" cy="609514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Реконструкция </a:t>
            </a:r>
            <a:r>
              <a:rPr lang="ru-RU" sz="700" b="1" dirty="0">
                <a:solidFill>
                  <a:srgbClr val="002060"/>
                </a:solidFill>
              </a:rPr>
              <a:t>автомобильной дороги по ул. Октябрьская, ул. Первомайская, ул. Заводская, ул. Гагарина пос. Шалакуша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36" name="Google Shape;1436;p53"/>
          <p:cNvSpPr/>
          <p:nvPr/>
        </p:nvSpPr>
        <p:spPr>
          <a:xfrm>
            <a:off x="6798356" y="2209373"/>
            <a:ext cx="2056268" cy="60951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61,9           -            -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" name="Google Shape;1429;p53"/>
          <p:cNvSpPr/>
          <p:nvPr/>
        </p:nvSpPr>
        <p:spPr>
          <a:xfrm rot="5400000">
            <a:off x="4902663" y="3144299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>
                  <a:lumMod val="75000"/>
                </a:schemeClr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" name="Google Shape;1430;p53"/>
          <p:cNvSpPr txBox="1"/>
          <p:nvPr/>
        </p:nvSpPr>
        <p:spPr>
          <a:xfrm>
            <a:off x="4911325" y="2933152"/>
            <a:ext cx="3932809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" sz="1300" b="1" dirty="0" smtClean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КПМ </a:t>
            </a:r>
            <a:r>
              <a:rPr lang="ru" sz="1300" b="1" dirty="0" smtClean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«С</a:t>
            </a:r>
            <a:r>
              <a:rPr lang="ru-RU" sz="1300" b="1" dirty="0" err="1" smtClean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опровождение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мероприятий по комплексному развитию сельских территорий</a:t>
            </a:r>
            <a:r>
              <a:rPr lang="ru" sz="1300" b="1" dirty="0" smtClean="0">
                <a:solidFill>
                  <a:schemeClr val="tx2">
                    <a:lumMod val="75000"/>
                  </a:schemeClr>
                </a:solidFill>
                <a:latin typeface="Nunito"/>
                <a:ea typeface="Nunito"/>
                <a:cs typeface="Nunito"/>
                <a:sym typeface="Nunito"/>
              </a:rPr>
              <a:t>»</a:t>
            </a:r>
            <a:endParaRPr sz="1300" b="1" dirty="0">
              <a:solidFill>
                <a:schemeClr val="tx2">
                  <a:lumMod val="75000"/>
                </a:schemeClr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" name="Google Shape;1431;p53"/>
          <p:cNvSpPr/>
          <p:nvPr/>
        </p:nvSpPr>
        <p:spPr>
          <a:xfrm>
            <a:off x="4863122" y="3762967"/>
            <a:ext cx="1652038" cy="624781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rgbClr val="002060"/>
                </a:solidFill>
              </a:rPr>
              <a:t>Строительный контроль по объектам программы</a:t>
            </a:r>
            <a:endParaRPr sz="900" b="1" dirty="0">
              <a:solidFill>
                <a:srgbClr val="002060"/>
              </a:solidFill>
            </a:endParaRPr>
          </a:p>
        </p:txBody>
      </p:sp>
      <p:sp>
        <p:nvSpPr>
          <p:cNvPr id="40" name="Google Shape;1432;p53"/>
          <p:cNvSpPr/>
          <p:nvPr/>
        </p:nvSpPr>
        <p:spPr>
          <a:xfrm>
            <a:off x="6758183" y="3489764"/>
            <a:ext cx="2115635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" name="Google Shape;1436;p53"/>
          <p:cNvSpPr/>
          <p:nvPr/>
        </p:nvSpPr>
        <p:spPr>
          <a:xfrm>
            <a:off x="6787866" y="3816456"/>
            <a:ext cx="2056268" cy="571292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0,2          1,3         0,6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p53"/>
          <p:cNvSpPr txBox="1">
            <a:spLocks noGrp="1"/>
          </p:cNvSpPr>
          <p:nvPr>
            <p:ph type="title" idx="2"/>
          </p:nvPr>
        </p:nvSpPr>
        <p:spPr>
          <a:xfrm>
            <a:off x="1378175" y="0"/>
            <a:ext cx="67302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41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«Управление муниципальным имуществом и земельными ресурсами»</a:t>
            </a:r>
            <a:endParaRPr sz="241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09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53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53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38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3" name="Google Shape;1423;p53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4" name="Google Shape;1424;p53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4,5         25,5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5" name="Google Shape;1425;p53"/>
          <p:cNvSpPr/>
          <p:nvPr/>
        </p:nvSpPr>
        <p:spPr>
          <a:xfrm>
            <a:off x="2087931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6" name="Google Shape;1426;p53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7" name="Google Shape;1427;p53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4,5         23,0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8" name="Google Shape;1428;p53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4,6         24,1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9" name="Google Shape;1429;p53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0" name="Google Shape;1430;p53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1" name="Google Shape;1431;p53"/>
          <p:cNvSpPr/>
          <p:nvPr/>
        </p:nvSpPr>
        <p:spPr>
          <a:xfrm>
            <a:off x="67775" y="3064753"/>
            <a:ext cx="2342050" cy="35193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>
                <a:solidFill>
                  <a:srgbClr val="002060"/>
                </a:solidFill>
              </a:rPr>
              <a:t>Мероприятия </a:t>
            </a:r>
            <a:r>
              <a:rPr lang="ru" sz="800" b="1" dirty="0" smtClean="0">
                <a:solidFill>
                  <a:srgbClr val="002060"/>
                </a:solidFill>
              </a:rPr>
              <a:t>проектной части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432" name="Google Shape;1432;p53"/>
          <p:cNvSpPr/>
          <p:nvPr/>
        </p:nvSpPr>
        <p:spPr>
          <a:xfrm>
            <a:off x="2465646" y="2819138"/>
            <a:ext cx="2139480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3" name="Google Shape;1433;p53"/>
          <p:cNvSpPr/>
          <p:nvPr/>
        </p:nvSpPr>
        <p:spPr>
          <a:xfrm>
            <a:off x="67775" y="3482340"/>
            <a:ext cx="2342050" cy="45473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700" b="1" dirty="0" smtClean="0">
                <a:solidFill>
                  <a:srgbClr val="002060"/>
                </a:solidFill>
              </a:rPr>
              <a:t> </a:t>
            </a:r>
            <a:r>
              <a:rPr lang="ru-RU" sz="800" b="1" dirty="0" smtClean="0">
                <a:solidFill>
                  <a:srgbClr val="002060"/>
                </a:solidFill>
              </a:rPr>
              <a:t>КМП «Управление </a:t>
            </a:r>
            <a:r>
              <a:rPr lang="ru-RU" sz="800" b="1" dirty="0">
                <a:solidFill>
                  <a:srgbClr val="002060"/>
                </a:solidFill>
              </a:rPr>
              <a:t>земельными ресурсами Няндомского муниципального округа»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434" name="Google Shape;1434;p53"/>
          <p:cNvSpPr/>
          <p:nvPr/>
        </p:nvSpPr>
        <p:spPr>
          <a:xfrm>
            <a:off x="67775" y="4457700"/>
            <a:ext cx="2342050" cy="43795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" sz="800" b="1" dirty="0" smtClean="0">
                <a:solidFill>
                  <a:srgbClr val="002060"/>
                </a:solidFill>
              </a:rPr>
              <a:t>КПМ</a:t>
            </a:r>
            <a:r>
              <a:rPr lang="ru-RU" sz="800" b="1" dirty="0" smtClean="0">
                <a:solidFill>
                  <a:srgbClr val="002060"/>
                </a:solidFill>
              </a:rPr>
              <a:t> </a:t>
            </a:r>
            <a:r>
              <a:rPr lang="ru-RU" sz="800" b="1" dirty="0">
                <a:solidFill>
                  <a:srgbClr val="002060"/>
                </a:solidFill>
              </a:rPr>
              <a:t>«Содержание Комитета по управлению муниципальным имуществом и </a:t>
            </a:r>
            <a:r>
              <a:rPr lang="ru-RU" sz="800" b="1" dirty="0" smtClean="0">
                <a:solidFill>
                  <a:srgbClr val="002060"/>
                </a:solidFill>
              </a:rPr>
              <a:t>земельными ресурсами</a:t>
            </a:r>
            <a:r>
              <a:rPr lang="ru-RU" sz="700" b="1" dirty="0" smtClean="0">
                <a:solidFill>
                  <a:srgbClr val="002060"/>
                </a:solidFill>
              </a:rPr>
              <a:t>»</a:t>
            </a:r>
            <a:endParaRPr sz="700" b="1" dirty="0">
              <a:solidFill>
                <a:srgbClr val="002060"/>
              </a:solidFill>
            </a:endParaRPr>
          </a:p>
        </p:txBody>
      </p:sp>
      <p:sp>
        <p:nvSpPr>
          <p:cNvPr id="1436" name="Google Shape;1436;p53"/>
          <p:cNvSpPr/>
          <p:nvPr/>
        </p:nvSpPr>
        <p:spPr>
          <a:xfrm>
            <a:off x="2582586" y="3114601"/>
            <a:ext cx="1905600" cy="351938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4,7            4,5          4,6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7" name="Google Shape;1437;p53"/>
          <p:cNvSpPr txBox="1"/>
          <p:nvPr/>
        </p:nvSpPr>
        <p:spPr>
          <a:xfrm>
            <a:off x="1295300" y="4852350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8" name="Google Shape;1438;p53"/>
          <p:cNvSpPr/>
          <p:nvPr/>
        </p:nvSpPr>
        <p:spPr>
          <a:xfrm>
            <a:off x="2582586" y="3502925"/>
            <a:ext cx="1905600" cy="4341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0,6          0,5           0,5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39" name="Google Shape;1439;p53"/>
          <p:cNvSpPr/>
          <p:nvPr/>
        </p:nvSpPr>
        <p:spPr>
          <a:xfrm>
            <a:off x="2582586" y="4457700"/>
            <a:ext cx="1905600" cy="35814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14,9       12,9         13,4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41" name="Google Shape;1441;p53"/>
          <p:cNvSpPr/>
          <p:nvPr/>
        </p:nvSpPr>
        <p:spPr>
          <a:xfrm>
            <a:off x="2582586" y="4895650"/>
            <a:ext cx="1905600" cy="1809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30,0        27,5        28,7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42" name="Google Shape;1442;p53"/>
          <p:cNvSpPr/>
          <p:nvPr/>
        </p:nvSpPr>
        <p:spPr>
          <a:xfrm>
            <a:off x="67775" y="3957661"/>
            <a:ext cx="2342050" cy="500039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>
                <a:solidFill>
                  <a:srgbClr val="002060"/>
                </a:solidFill>
              </a:rPr>
              <a:t> </a:t>
            </a:r>
            <a:r>
              <a:rPr lang="ru-RU" sz="800" b="1" dirty="0" smtClean="0">
                <a:solidFill>
                  <a:srgbClr val="002060"/>
                </a:solidFill>
              </a:rPr>
              <a:t> КМП «Управление </a:t>
            </a:r>
            <a:r>
              <a:rPr lang="ru-RU" sz="800" b="1" dirty="0">
                <a:solidFill>
                  <a:srgbClr val="002060"/>
                </a:solidFill>
              </a:rPr>
              <a:t>муниципальным имуществом Няндомского муниципального округа»</a:t>
            </a:r>
            <a:endParaRPr sz="800" b="1" dirty="0">
              <a:solidFill>
                <a:srgbClr val="002060"/>
              </a:solidFill>
            </a:endParaRPr>
          </a:p>
        </p:txBody>
      </p:sp>
      <p:sp>
        <p:nvSpPr>
          <p:cNvPr id="1443" name="Google Shape;1443;p53"/>
          <p:cNvSpPr/>
          <p:nvPr/>
        </p:nvSpPr>
        <p:spPr>
          <a:xfrm>
            <a:off x="2582586" y="4008516"/>
            <a:ext cx="1905600" cy="398328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9,8 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,6           10,2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053" name="Picture 5" descr="C:\Users\KazakovaEV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1260909"/>
            <a:ext cx="4105281" cy="34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4821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Google Shape;1448;p54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39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49" name="Google Shape;1449;p54"/>
          <p:cNvSpPr txBox="1"/>
          <p:nvPr/>
        </p:nvSpPr>
        <p:spPr>
          <a:xfrm>
            <a:off x="180800" y="-63625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Муниципальные программы в сфере общегосударственных вопросов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0" name="Google Shape;1450;p54"/>
          <p:cNvSpPr/>
          <p:nvPr/>
        </p:nvSpPr>
        <p:spPr>
          <a:xfrm>
            <a:off x="149724" y="1248415"/>
            <a:ext cx="2886000" cy="58936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“Управление муниципальными финансами и муниципальным долгом”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1" name="Google Shape;1451;p54"/>
          <p:cNvSpPr/>
          <p:nvPr/>
        </p:nvSpPr>
        <p:spPr>
          <a:xfrm>
            <a:off x="222150" y="6077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2" name="Google Shape;1452;p54"/>
          <p:cNvSpPr/>
          <p:nvPr/>
        </p:nvSpPr>
        <p:spPr>
          <a:xfrm>
            <a:off x="3548900" y="1229865"/>
            <a:ext cx="1254000" cy="607909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37,8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3" name="Google Shape;1453;p54"/>
          <p:cNvSpPr/>
          <p:nvPr/>
        </p:nvSpPr>
        <p:spPr>
          <a:xfrm>
            <a:off x="3619375" y="4238010"/>
            <a:ext cx="1254000" cy="286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128,3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4" name="Google Shape;1454;p54"/>
          <p:cNvSpPr/>
          <p:nvPr/>
        </p:nvSpPr>
        <p:spPr>
          <a:xfrm>
            <a:off x="5377225" y="4238010"/>
            <a:ext cx="1234200" cy="286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146,3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5" name="Google Shape;1455;p54"/>
          <p:cNvSpPr/>
          <p:nvPr/>
        </p:nvSpPr>
        <p:spPr>
          <a:xfrm>
            <a:off x="7101373" y="4238010"/>
            <a:ext cx="1254000" cy="286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127,8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6" name="Google Shape;1456;p54"/>
          <p:cNvSpPr/>
          <p:nvPr/>
        </p:nvSpPr>
        <p:spPr>
          <a:xfrm>
            <a:off x="154050" y="4238010"/>
            <a:ext cx="2922600" cy="286200"/>
          </a:xfrm>
          <a:prstGeom prst="roundRect">
            <a:avLst>
              <a:gd name="adj" fmla="val 16667"/>
            </a:avLst>
          </a:prstGeom>
          <a:solidFill>
            <a:srgbClr val="A2C4C9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7" name="Google Shape;1457;p54"/>
          <p:cNvSpPr/>
          <p:nvPr/>
        </p:nvSpPr>
        <p:spPr>
          <a:xfrm>
            <a:off x="5357425" y="1248415"/>
            <a:ext cx="1254000" cy="58936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8" name="Google Shape;1458;p54"/>
          <p:cNvSpPr/>
          <p:nvPr/>
        </p:nvSpPr>
        <p:spPr>
          <a:xfrm>
            <a:off x="5366287" y="2186968"/>
            <a:ext cx="1254000" cy="56602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6,3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59" name="Google Shape;1459;p54"/>
          <p:cNvSpPr/>
          <p:nvPr/>
        </p:nvSpPr>
        <p:spPr>
          <a:xfrm>
            <a:off x="3548900" y="2186967"/>
            <a:ext cx="1254000" cy="566019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0" name="Google Shape;1460;p54"/>
          <p:cNvSpPr/>
          <p:nvPr/>
        </p:nvSpPr>
        <p:spPr>
          <a:xfrm>
            <a:off x="3548900" y="643437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1" name="Google Shape;1461;p54"/>
          <p:cNvSpPr/>
          <p:nvPr/>
        </p:nvSpPr>
        <p:spPr>
          <a:xfrm>
            <a:off x="5376175" y="643437"/>
            <a:ext cx="1234224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2" name="Google Shape;1462;p54"/>
          <p:cNvSpPr/>
          <p:nvPr/>
        </p:nvSpPr>
        <p:spPr>
          <a:xfrm>
            <a:off x="7021115" y="643437"/>
            <a:ext cx="1253988" cy="320976"/>
          </a:xfrm>
          <a:prstGeom prst="flowChartTerminator">
            <a:avLst/>
          </a:prstGeom>
          <a:solidFill>
            <a:srgbClr val="F9CB9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3" name="Google Shape;1463;p54"/>
          <p:cNvSpPr/>
          <p:nvPr/>
        </p:nvSpPr>
        <p:spPr>
          <a:xfrm>
            <a:off x="154050" y="2186969"/>
            <a:ext cx="2886000" cy="566019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“Обеспечение безопасности населения”</a:t>
            </a:r>
            <a:endParaRPr sz="1100" b="1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5" name="Google Shape;1465;p54"/>
          <p:cNvSpPr/>
          <p:nvPr/>
        </p:nvSpPr>
        <p:spPr>
          <a:xfrm>
            <a:off x="154050" y="3133300"/>
            <a:ext cx="2922600" cy="5805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“Совершенствование муниципального управления в </a:t>
            </a:r>
            <a:r>
              <a:rPr lang="ru" sz="11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администрации”</a:t>
            </a:r>
            <a:endParaRPr sz="11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9" name="Google Shape;1469;p54"/>
          <p:cNvSpPr/>
          <p:nvPr/>
        </p:nvSpPr>
        <p:spPr>
          <a:xfrm>
            <a:off x="3619375" y="3133300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84,1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73" name="Google Shape;1473;p54"/>
          <p:cNvSpPr/>
          <p:nvPr/>
        </p:nvSpPr>
        <p:spPr>
          <a:xfrm>
            <a:off x="5356399" y="3133300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79,0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76" name="Google Shape;1476;p54"/>
          <p:cNvSpPr/>
          <p:nvPr/>
        </p:nvSpPr>
        <p:spPr>
          <a:xfrm>
            <a:off x="7021115" y="1248415"/>
            <a:ext cx="1254000" cy="58936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40,1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77" name="Google Shape;1477;p54"/>
          <p:cNvSpPr/>
          <p:nvPr/>
        </p:nvSpPr>
        <p:spPr>
          <a:xfrm>
            <a:off x="7101373" y="2186968"/>
            <a:ext cx="1254000" cy="566019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81" name="Google Shape;1481;p54"/>
          <p:cNvSpPr/>
          <p:nvPr/>
        </p:nvSpPr>
        <p:spPr>
          <a:xfrm>
            <a:off x="7101373" y="3133300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81,2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75" y="1707144"/>
            <a:ext cx="2515915" cy="310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6" name="Google Shape;356;p20"/>
          <p:cNvSpPr txBox="1"/>
          <p:nvPr/>
        </p:nvSpPr>
        <p:spPr>
          <a:xfrm>
            <a:off x="4643425" y="2250650"/>
            <a:ext cx="4148100" cy="20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357" name="Google Shape;357;p20"/>
          <p:cNvSpPr txBox="1"/>
          <p:nvPr/>
        </p:nvSpPr>
        <p:spPr>
          <a:xfrm>
            <a:off x="318475" y="1589750"/>
            <a:ext cx="5819100" cy="23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Дата создания округа– 1 июня 2022 года</a:t>
            </a:r>
            <a:endParaRPr sz="1200" b="1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002060"/>
                </a:solidFill>
              </a:rPr>
              <a:t>(областной закон от 30 мая 2022 г. № 576-35-ОЗ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002060"/>
                </a:solidFill>
              </a:rPr>
              <a:t>«О преобразовании городского и сельских поселений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002060"/>
                </a:solidFill>
              </a:rPr>
              <a:t>Няндомского муниципального района Архангельской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002060"/>
                </a:solidFill>
              </a:rPr>
              <a:t>области путем их объединения ….»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Площадь территории составляет </a:t>
            </a:r>
            <a:r>
              <a:rPr lang="ru" sz="1200" dirty="0">
                <a:solidFill>
                  <a:srgbClr val="002060"/>
                </a:solidFill>
              </a:rPr>
              <a:t>809 348 га или 1/50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rgbClr val="002060"/>
                </a:solidFill>
              </a:rPr>
              <a:t>часть территории Архангельской области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Число административных единиц:</a:t>
            </a:r>
            <a:endParaRPr sz="1200" b="1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  </a:t>
            </a:r>
            <a:r>
              <a:rPr lang="ru" sz="1200" dirty="0">
                <a:solidFill>
                  <a:srgbClr val="002060"/>
                </a:solidFill>
              </a:rPr>
              <a:t>городов районного подчинения  –  1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  </a:t>
            </a:r>
            <a:r>
              <a:rPr lang="ru" sz="1200" dirty="0">
                <a:solidFill>
                  <a:srgbClr val="002060"/>
                </a:solidFill>
              </a:rPr>
              <a:t>сельских населенных пунктов – 156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Количество жителей на </a:t>
            </a:r>
            <a:r>
              <a:rPr lang="ru" sz="1200" b="1" dirty="0" smtClean="0">
                <a:solidFill>
                  <a:srgbClr val="002060"/>
                </a:solidFill>
              </a:rPr>
              <a:t>1.01.2024 </a:t>
            </a:r>
            <a:r>
              <a:rPr lang="ru" sz="1200" b="1" dirty="0">
                <a:solidFill>
                  <a:srgbClr val="002060"/>
                </a:solidFill>
              </a:rPr>
              <a:t>-  </a:t>
            </a:r>
            <a:r>
              <a:rPr lang="ru" sz="1200" dirty="0" smtClean="0">
                <a:solidFill>
                  <a:srgbClr val="002060"/>
                </a:solidFill>
              </a:rPr>
              <a:t>22 613 человек</a:t>
            </a:r>
            <a:r>
              <a:rPr lang="ru" sz="1200" dirty="0">
                <a:solidFill>
                  <a:srgbClr val="002060"/>
                </a:solidFill>
              </a:rPr>
              <a:t>, 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02060"/>
                </a:solidFill>
              </a:rPr>
              <a:t>Граничащие муниципальные образования -  </a:t>
            </a:r>
            <a:r>
              <a:rPr lang="ru" sz="1200" dirty="0">
                <a:solidFill>
                  <a:srgbClr val="002060"/>
                </a:solidFill>
              </a:rPr>
              <a:t>Плесецкий, Коношский, Вельский, Каргопольский, Шенкурский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800" dirty="0"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358" name="Google Shape;358;p20"/>
          <p:cNvSpPr/>
          <p:nvPr/>
        </p:nvSpPr>
        <p:spPr>
          <a:xfrm>
            <a:off x="8193450" y="80925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9" name="Google Shape;359;p20"/>
          <p:cNvSpPr txBox="1"/>
          <p:nvPr/>
        </p:nvSpPr>
        <p:spPr>
          <a:xfrm>
            <a:off x="97900" y="27645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1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ПАСПОРТ  </a:t>
            </a:r>
            <a:endParaRPr sz="214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0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 муниципального округа Архангельской области</a:t>
            </a:r>
            <a:endParaRPr sz="21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0" name="Google Shape;360;p20"/>
          <p:cNvSpPr txBox="1"/>
          <p:nvPr/>
        </p:nvSpPr>
        <p:spPr>
          <a:xfrm>
            <a:off x="371174" y="1102538"/>
            <a:ext cx="7822275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6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Административным центром Няндомского </a:t>
            </a:r>
            <a:r>
              <a:rPr lang="ru" sz="1866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муниципального округа </a:t>
            </a:r>
            <a:r>
              <a:rPr lang="ru" sz="1866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является город Няндома </a:t>
            </a:r>
            <a:endParaRPr sz="2000" dirty="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p55"/>
          <p:cNvSpPr txBox="1">
            <a:spLocks noGrp="1"/>
          </p:cNvSpPr>
          <p:nvPr>
            <p:ph type="title" idx="2"/>
          </p:nvPr>
        </p:nvSpPr>
        <p:spPr>
          <a:xfrm>
            <a:off x="640125" y="-39625"/>
            <a:ext cx="39318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4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15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Управление муниципальными финансами и муниципальным долгом»</a:t>
            </a:r>
            <a:endParaRPr sz="15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Google Shape;1487;p55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8" name="Google Shape;1488;p55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40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89" name="Google Shape;1489;p55"/>
          <p:cNvSpPr/>
          <p:nvPr/>
        </p:nvSpPr>
        <p:spPr>
          <a:xfrm>
            <a:off x="143125" y="1315575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0" name="Google Shape;1490;p55"/>
          <p:cNvSpPr/>
          <p:nvPr/>
        </p:nvSpPr>
        <p:spPr>
          <a:xfrm>
            <a:off x="974475" y="137812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37,8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1" name="Google Shape;1491;p55"/>
          <p:cNvSpPr/>
          <p:nvPr/>
        </p:nvSpPr>
        <p:spPr>
          <a:xfrm>
            <a:off x="936425" y="937425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2" name="Google Shape;1492;p55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3" name="Google Shape;1493;p55"/>
          <p:cNvSpPr/>
          <p:nvPr/>
        </p:nvSpPr>
        <p:spPr>
          <a:xfrm>
            <a:off x="974475" y="1772063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61,0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4" name="Google Shape;1494;p55"/>
          <p:cNvSpPr/>
          <p:nvPr/>
        </p:nvSpPr>
        <p:spPr>
          <a:xfrm>
            <a:off x="974475" y="2165988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40,1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5" name="Google Shape;1495;p55"/>
          <p:cNvSpPr/>
          <p:nvPr/>
        </p:nvSpPr>
        <p:spPr>
          <a:xfrm rot="5400000">
            <a:off x="165650" y="2580400"/>
            <a:ext cx="316300" cy="298975"/>
          </a:xfrm>
          <a:prstGeom prst="flowChartExtra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6" name="Google Shape;1496;p55"/>
          <p:cNvSpPr txBox="1"/>
          <p:nvPr/>
        </p:nvSpPr>
        <p:spPr>
          <a:xfrm>
            <a:off x="519650" y="25301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на </a:t>
            </a:r>
            <a:r>
              <a:rPr lang="ru" sz="13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мероприятия</a:t>
            </a:r>
            <a:endParaRPr sz="13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7" name="Google Shape;1497;p55"/>
          <p:cNvSpPr/>
          <p:nvPr/>
        </p:nvSpPr>
        <p:spPr>
          <a:xfrm>
            <a:off x="105425" y="3103000"/>
            <a:ext cx="1784700" cy="723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chemeClr val="accent5">
                    <a:lumMod val="75000"/>
                  </a:schemeClr>
                </a:solidFill>
              </a:rPr>
              <a:t>КМП  </a:t>
            </a:r>
            <a:r>
              <a:rPr lang="ru-RU" sz="900" b="1" dirty="0">
                <a:solidFill>
                  <a:schemeClr val="accent5">
                    <a:lumMod val="75000"/>
                  </a:schemeClr>
                </a:solidFill>
              </a:rPr>
              <a:t>«Организация и обеспечение бюджетного процесса Няндомского муниципального округа»</a:t>
            </a:r>
            <a:endParaRPr sz="9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98" name="Google Shape;1498;p55"/>
          <p:cNvSpPr/>
          <p:nvPr/>
        </p:nvSpPr>
        <p:spPr>
          <a:xfrm>
            <a:off x="1838864" y="2884778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9" name="Google Shape;1499;p55"/>
          <p:cNvSpPr/>
          <p:nvPr/>
        </p:nvSpPr>
        <p:spPr>
          <a:xfrm>
            <a:off x="117317" y="3895337"/>
            <a:ext cx="1784700" cy="686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chemeClr val="accent5">
                    <a:lumMod val="75000"/>
                  </a:schemeClr>
                </a:solidFill>
              </a:rPr>
              <a:t>КМП «Управление </a:t>
            </a:r>
            <a:r>
              <a:rPr lang="ru-RU" sz="900" b="1" dirty="0">
                <a:solidFill>
                  <a:schemeClr val="accent5">
                    <a:lumMod val="75000"/>
                  </a:schemeClr>
                </a:solidFill>
              </a:rPr>
              <a:t>муниципальным долгом Няндомского муниципального округа»</a:t>
            </a:r>
            <a:endParaRPr sz="9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00" name="Google Shape;1500;p55"/>
          <p:cNvSpPr txBox="1"/>
          <p:nvPr/>
        </p:nvSpPr>
        <p:spPr>
          <a:xfrm>
            <a:off x="399275" y="476007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1" name="Google Shape;1501;p55"/>
          <p:cNvSpPr/>
          <p:nvPr/>
        </p:nvSpPr>
        <p:spPr>
          <a:xfrm>
            <a:off x="1964775" y="3123200"/>
            <a:ext cx="1905600" cy="7230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12,9       11,3         11,7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2" name="Google Shape;1502;p55"/>
          <p:cNvSpPr/>
          <p:nvPr/>
        </p:nvSpPr>
        <p:spPr>
          <a:xfrm>
            <a:off x="1964775" y="3904175"/>
            <a:ext cx="1905600" cy="6864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24,9       49,7        28,4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3" name="Google Shape;1503;p55"/>
          <p:cNvSpPr/>
          <p:nvPr/>
        </p:nvSpPr>
        <p:spPr>
          <a:xfrm>
            <a:off x="1964775" y="4797725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30,4        30,6       31,1</a:t>
            </a:r>
            <a:endParaRPr sz="12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4" name="Google Shape;1504;p55"/>
          <p:cNvSpPr/>
          <p:nvPr/>
        </p:nvSpPr>
        <p:spPr>
          <a:xfrm>
            <a:off x="469135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5" name="Google Shape;1505;p55"/>
          <p:cNvSpPr txBox="1">
            <a:spLocks noGrp="1"/>
          </p:cNvSpPr>
          <p:nvPr>
            <p:ph type="title" idx="2"/>
          </p:nvPr>
        </p:nvSpPr>
        <p:spPr>
          <a:xfrm>
            <a:off x="4571925" y="0"/>
            <a:ext cx="3659100" cy="5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91"/>
              <a:buNone/>
            </a:pPr>
            <a:r>
              <a:rPr lang="ru" sz="15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«обеспечение </a:t>
            </a:r>
            <a:endParaRPr sz="150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91"/>
              <a:buNone/>
            </a:pPr>
            <a:r>
              <a:rPr lang="ru" sz="150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безопасности населения»</a:t>
            </a:r>
            <a:endParaRPr sz="15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6" name="Google Shape;1506;p55"/>
          <p:cNvSpPr/>
          <p:nvPr/>
        </p:nvSpPr>
        <p:spPr>
          <a:xfrm>
            <a:off x="5630900" y="898550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7" name="Google Shape;1507;p55"/>
          <p:cNvSpPr/>
          <p:nvPr/>
        </p:nvSpPr>
        <p:spPr>
          <a:xfrm>
            <a:off x="4761450" y="1279700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8" name="Google Shape;1508;p55"/>
          <p:cNvSpPr/>
          <p:nvPr/>
        </p:nvSpPr>
        <p:spPr>
          <a:xfrm>
            <a:off x="5630900" y="130037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6,4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9" name="Google Shape;1509;p55"/>
          <p:cNvSpPr/>
          <p:nvPr/>
        </p:nvSpPr>
        <p:spPr>
          <a:xfrm>
            <a:off x="5677225" y="1706350"/>
            <a:ext cx="2226906" cy="298998"/>
          </a:xfrm>
          <a:prstGeom prst="flowChartTerminator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- 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6,3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0" name="Google Shape;1510;p55"/>
          <p:cNvSpPr/>
          <p:nvPr/>
        </p:nvSpPr>
        <p:spPr>
          <a:xfrm>
            <a:off x="5677225" y="2101263"/>
            <a:ext cx="2226906" cy="298998"/>
          </a:xfrm>
          <a:prstGeom prst="flowChartTerminator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     -               -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6,5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1" name="Google Shape;1511;p55"/>
          <p:cNvSpPr/>
          <p:nvPr/>
        </p:nvSpPr>
        <p:spPr>
          <a:xfrm rot="5400000">
            <a:off x="4987849" y="2516488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2" name="Google Shape;1512;p55"/>
          <p:cNvSpPr txBox="1"/>
          <p:nvPr/>
        </p:nvSpPr>
        <p:spPr>
          <a:xfrm>
            <a:off x="5899950" y="26512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на подпрограммы</a:t>
            </a:r>
            <a:endParaRPr sz="13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3" name="Google Shape;1513;p55"/>
          <p:cNvSpPr/>
          <p:nvPr/>
        </p:nvSpPr>
        <p:spPr>
          <a:xfrm>
            <a:off x="7049787" y="2749764"/>
            <a:ext cx="1953288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1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4" name="Google Shape;1514;p55"/>
          <p:cNvSpPr/>
          <p:nvPr/>
        </p:nvSpPr>
        <p:spPr>
          <a:xfrm>
            <a:off x="4761450" y="3280100"/>
            <a:ext cx="2172825" cy="408833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КПМ </a:t>
            </a:r>
            <a:r>
              <a:rPr lang="ru-RU" sz="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«Организация мероприятий по </a:t>
            </a:r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ГО, </a:t>
            </a:r>
            <a:r>
              <a:rPr lang="ru-RU" sz="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предупреждение </a:t>
            </a:r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ЧС </a:t>
            </a:r>
            <a:r>
              <a:rPr lang="ru-RU" sz="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и ликвидация их последствий, развитие </a:t>
            </a:r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ЕДДС»</a:t>
            </a:r>
            <a:endParaRPr sz="800" b="1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5" name="Google Shape;1515;p55"/>
          <p:cNvSpPr/>
          <p:nvPr/>
        </p:nvSpPr>
        <p:spPr>
          <a:xfrm>
            <a:off x="4761450" y="4590575"/>
            <a:ext cx="2200200" cy="25995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КПМ «Безопасность </a:t>
            </a:r>
            <a:r>
              <a:rPr lang="ru" sz="8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людей на водных </a:t>
            </a:r>
            <a:r>
              <a:rPr lang="ru" sz="8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объектах»</a:t>
            </a:r>
            <a:endParaRPr sz="8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6" name="Google Shape;1516;p55"/>
          <p:cNvSpPr/>
          <p:nvPr/>
        </p:nvSpPr>
        <p:spPr>
          <a:xfrm>
            <a:off x="7095225" y="3302273"/>
            <a:ext cx="1905600" cy="386659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4,2          4,4        4,6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7" name="Google Shape;1517;p55"/>
          <p:cNvSpPr/>
          <p:nvPr/>
        </p:nvSpPr>
        <p:spPr>
          <a:xfrm>
            <a:off x="7135225" y="4238537"/>
            <a:ext cx="1905600" cy="266832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0,9          0,9         0,9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8" name="Google Shape;1518;p55"/>
          <p:cNvSpPr/>
          <p:nvPr/>
        </p:nvSpPr>
        <p:spPr>
          <a:xfrm>
            <a:off x="7135225" y="4929574"/>
            <a:ext cx="1865600" cy="17507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6,4            6,3         6,5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19" name="Google Shape;1519;p55"/>
          <p:cNvSpPr txBox="1"/>
          <p:nvPr/>
        </p:nvSpPr>
        <p:spPr>
          <a:xfrm>
            <a:off x="6321450" y="4839125"/>
            <a:ext cx="640200" cy="2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20" name="Google Shape;1520;p55"/>
          <p:cNvSpPr txBox="1"/>
          <p:nvPr/>
        </p:nvSpPr>
        <p:spPr>
          <a:xfrm>
            <a:off x="5401650" y="2467875"/>
            <a:ext cx="2530200" cy="316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на </a:t>
            </a:r>
            <a:r>
              <a:rPr lang="ru" sz="1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мероприятия</a:t>
            </a:r>
            <a:endParaRPr sz="13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21" name="Google Shape;1521;p55"/>
          <p:cNvSpPr/>
          <p:nvPr/>
        </p:nvSpPr>
        <p:spPr>
          <a:xfrm>
            <a:off x="4761450" y="3765454"/>
            <a:ext cx="2172824" cy="378285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КПМ </a:t>
            </a:r>
            <a:r>
              <a:rPr lang="ru-RU" sz="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«Противодействие идеологии экстремизма, предупреждение терроризма» </a:t>
            </a:r>
            <a:endParaRPr sz="800" b="1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22" name="Google Shape;1522;p55"/>
          <p:cNvSpPr/>
          <p:nvPr/>
        </p:nvSpPr>
        <p:spPr>
          <a:xfrm>
            <a:off x="4761450" y="4238537"/>
            <a:ext cx="2172825" cy="261432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КПМ </a:t>
            </a:r>
            <a:r>
              <a:rPr lang="ru-RU" sz="800" b="1" dirty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"Пожарная </a:t>
            </a:r>
            <a:r>
              <a:rPr lang="ru-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безопасность"</a:t>
            </a:r>
            <a:endParaRPr sz="800" b="1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23" name="Google Shape;1523;p55"/>
          <p:cNvSpPr/>
          <p:nvPr/>
        </p:nvSpPr>
        <p:spPr>
          <a:xfrm>
            <a:off x="7122325" y="4590575"/>
            <a:ext cx="1905600" cy="25995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         </a:t>
            </a: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0,3         0,3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24" name="Google Shape;1524;p55"/>
          <p:cNvSpPr/>
          <p:nvPr/>
        </p:nvSpPr>
        <p:spPr>
          <a:xfrm>
            <a:off x="7122325" y="3765454"/>
            <a:ext cx="1905600" cy="378285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0,1          0,1         0,1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" name="Google Shape;1516;p55"/>
          <p:cNvSpPr/>
          <p:nvPr/>
        </p:nvSpPr>
        <p:spPr>
          <a:xfrm>
            <a:off x="7073631" y="3034250"/>
            <a:ext cx="1905600" cy="2232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0,6          0,6        0,6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" name="Google Shape;1522;p55"/>
          <p:cNvSpPr/>
          <p:nvPr/>
        </p:nvSpPr>
        <p:spPr>
          <a:xfrm>
            <a:off x="4760877" y="3034250"/>
            <a:ext cx="2173397" cy="2232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dirty="0" smtClean="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Мероприятий проектной части</a:t>
            </a:r>
            <a:endParaRPr sz="800" b="1" dirty="0">
              <a:solidFill>
                <a:srgbClr val="00206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p56"/>
          <p:cNvSpPr/>
          <p:nvPr/>
        </p:nvSpPr>
        <p:spPr>
          <a:xfrm flipH="1">
            <a:off x="3742342" y="1188897"/>
            <a:ext cx="1659300" cy="27657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1" name="Google Shape;1531;p56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41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47" name="Google Shape;1547;p56"/>
          <p:cNvSpPr/>
          <p:nvPr/>
        </p:nvSpPr>
        <p:spPr>
          <a:xfrm>
            <a:off x="469135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48" name="Google Shape;1548;p56"/>
          <p:cNvSpPr txBox="1">
            <a:spLocks noGrp="1"/>
          </p:cNvSpPr>
          <p:nvPr>
            <p:ph type="title" idx="2"/>
          </p:nvPr>
        </p:nvSpPr>
        <p:spPr>
          <a:xfrm>
            <a:off x="4571925" y="-7375"/>
            <a:ext cx="3659100" cy="6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91"/>
              <a:buNone/>
            </a:pPr>
            <a:r>
              <a:rPr lang="ru" sz="136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МП «</a:t>
            </a:r>
            <a:r>
              <a:rPr lang="ru" sz="1450">
                <a:solidFill>
                  <a:srgbClr val="002060"/>
                </a:solidFill>
                <a:latin typeface="Nunito"/>
                <a:ea typeface="Nunito"/>
                <a:cs typeface="Nunito"/>
                <a:sym typeface="Nunito"/>
              </a:rPr>
              <a:t>Совершенствование муниципального управления»</a:t>
            </a:r>
            <a:endParaRPr sz="145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9" name="Google Shape;1549;p56"/>
          <p:cNvSpPr/>
          <p:nvPr/>
        </p:nvSpPr>
        <p:spPr>
          <a:xfrm>
            <a:off x="5630900" y="898550"/>
            <a:ext cx="22269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федеральный   областной  местный           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бюджет          бюджет     бюджет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0" name="Google Shape;1550;p56"/>
          <p:cNvSpPr/>
          <p:nvPr/>
        </p:nvSpPr>
        <p:spPr>
          <a:xfrm>
            <a:off x="4761450" y="1279700"/>
            <a:ext cx="640200" cy="1152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1" name="Google Shape;1551;p56"/>
          <p:cNvSpPr/>
          <p:nvPr/>
        </p:nvSpPr>
        <p:spPr>
          <a:xfrm>
            <a:off x="5630900" y="1300375"/>
            <a:ext cx="2226906" cy="298998"/>
          </a:xfrm>
          <a:prstGeom prst="flowChartTerminator">
            <a:avLst/>
          </a:prstGeom>
          <a:solidFill>
            <a:srgbClr val="FFFFFF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0,7            3,3          80,1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2" name="Google Shape;1552;p56"/>
          <p:cNvSpPr/>
          <p:nvPr/>
        </p:nvSpPr>
        <p:spPr>
          <a:xfrm>
            <a:off x="5677225" y="1706350"/>
            <a:ext cx="2226906" cy="298998"/>
          </a:xfrm>
          <a:prstGeom prst="flowChartTerminator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1,0 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3,4         74,6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3" name="Google Shape;1553;p56"/>
          <p:cNvSpPr/>
          <p:nvPr/>
        </p:nvSpPr>
        <p:spPr>
          <a:xfrm>
            <a:off x="5677225" y="2101263"/>
            <a:ext cx="2226906" cy="298998"/>
          </a:xfrm>
          <a:prstGeom prst="flowChartTerminator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 0,8            </a:t>
            </a: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3,5         76,9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4" name="Google Shape;1554;p56"/>
          <p:cNvSpPr/>
          <p:nvPr/>
        </p:nvSpPr>
        <p:spPr>
          <a:xfrm rot="5400000">
            <a:off x="5002175" y="2606500"/>
            <a:ext cx="316300" cy="298975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5" name="Google Shape;1555;p56"/>
          <p:cNvSpPr txBox="1"/>
          <p:nvPr/>
        </p:nvSpPr>
        <p:spPr>
          <a:xfrm>
            <a:off x="5899950" y="2651200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расходы на подпрограммы</a:t>
            </a:r>
            <a:endParaRPr sz="13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6" name="Google Shape;1556;p56"/>
          <p:cNvSpPr/>
          <p:nvPr/>
        </p:nvSpPr>
        <p:spPr>
          <a:xfrm>
            <a:off x="6915012" y="2884063"/>
            <a:ext cx="2063016" cy="228528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rgbClr val="351C75"/>
                </a:solidFill>
                <a:latin typeface="Nunito"/>
                <a:ea typeface="Nunito"/>
                <a:cs typeface="Nunito"/>
                <a:sym typeface="Nunito"/>
              </a:rPr>
              <a:t>2025       2026       2027</a:t>
            </a:r>
            <a:endParaRPr sz="1200" b="1" dirty="0">
              <a:solidFill>
                <a:srgbClr val="351C7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7" name="Google Shape;1557;p56"/>
          <p:cNvSpPr/>
          <p:nvPr/>
        </p:nvSpPr>
        <p:spPr>
          <a:xfrm>
            <a:off x="4898550" y="3227375"/>
            <a:ext cx="2063100" cy="7230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chemeClr val="accent5">
                    <a:lumMod val="75000"/>
                  </a:schemeClr>
                </a:solidFill>
              </a:rPr>
              <a:t>КМП «Совершенствование </a:t>
            </a:r>
            <a:r>
              <a:rPr lang="ru-RU" sz="900" b="1" dirty="0">
                <a:solidFill>
                  <a:schemeClr val="accent5">
                    <a:lumMod val="75000"/>
                  </a:schemeClr>
                </a:solidFill>
              </a:rPr>
              <a:t>организации муниципального управления»</a:t>
            </a:r>
            <a:endParaRPr sz="9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58" name="Google Shape;1558;p56"/>
          <p:cNvSpPr/>
          <p:nvPr/>
        </p:nvSpPr>
        <p:spPr>
          <a:xfrm>
            <a:off x="4898550" y="3991300"/>
            <a:ext cx="2063100" cy="8064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900" b="1" dirty="0" smtClean="0">
                <a:solidFill>
                  <a:schemeClr val="accent5">
                    <a:lumMod val="75000"/>
                  </a:schemeClr>
                </a:solidFill>
              </a:rPr>
              <a:t> КМП «Обеспечение </a:t>
            </a:r>
            <a:r>
              <a:rPr lang="ru-RU" sz="900" b="1" dirty="0">
                <a:solidFill>
                  <a:schemeClr val="accent5">
                    <a:lumMod val="75000"/>
                  </a:schemeClr>
                </a:solidFill>
              </a:rPr>
              <a:t>деятельности администрации Няндомского муниципального округа»</a:t>
            </a:r>
            <a:endParaRPr sz="9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59" name="Google Shape;1559;p56"/>
          <p:cNvSpPr/>
          <p:nvPr/>
        </p:nvSpPr>
        <p:spPr>
          <a:xfrm>
            <a:off x="7072425" y="3271738"/>
            <a:ext cx="1905600" cy="6864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1,4        1,4           1,3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0" name="Google Shape;1560;p56"/>
          <p:cNvSpPr/>
          <p:nvPr/>
        </p:nvSpPr>
        <p:spPr>
          <a:xfrm>
            <a:off x="7072425" y="4005100"/>
            <a:ext cx="1905600" cy="8064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82,7      77,6        79,9 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1" name="Google Shape;1561;p56"/>
          <p:cNvSpPr/>
          <p:nvPr/>
        </p:nvSpPr>
        <p:spPr>
          <a:xfrm>
            <a:off x="7072425" y="4858450"/>
            <a:ext cx="1905600" cy="263700"/>
          </a:xfrm>
          <a:prstGeom prst="round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200" b="1" dirty="0" smtClean="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84,1      79,0         81,2</a:t>
            </a:r>
            <a:endParaRPr sz="1200" b="1" dirty="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2" name="Google Shape;1562;p56"/>
          <p:cNvSpPr txBox="1"/>
          <p:nvPr/>
        </p:nvSpPr>
        <p:spPr>
          <a:xfrm>
            <a:off x="5541300" y="4839125"/>
            <a:ext cx="978900" cy="1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ВСЕГО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3" name="Google Shape;1563;p56"/>
          <p:cNvSpPr txBox="1"/>
          <p:nvPr/>
        </p:nvSpPr>
        <p:spPr>
          <a:xfrm>
            <a:off x="5401650" y="2507825"/>
            <a:ext cx="2530200" cy="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расходы на мероприятия</a:t>
            </a:r>
            <a:endParaRPr sz="1300" b="1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4" name="Picture 2" descr="C:\Users\KazakovaEV\Desktop\direc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1" y="1650924"/>
            <a:ext cx="4000500" cy="245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Google Shape;1599;p58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42</a:t>
            </a:r>
            <a:endParaRPr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0" name="Google Shape;1600;p58"/>
          <p:cNvSpPr txBox="1"/>
          <p:nvPr/>
        </p:nvSpPr>
        <p:spPr>
          <a:xfrm>
            <a:off x="97825" y="41800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РАСХОДЫ ПО ЦЕЛЕВЫМ ГРУППАМ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1" name="Google Shape;1601;p58"/>
          <p:cNvSpPr/>
          <p:nvPr/>
        </p:nvSpPr>
        <p:spPr>
          <a:xfrm>
            <a:off x="227725" y="1070388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2" name="Google Shape;1602;p58"/>
          <p:cNvSpPr/>
          <p:nvPr/>
        </p:nvSpPr>
        <p:spPr>
          <a:xfrm>
            <a:off x="3594275" y="10990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38,4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3" name="Google Shape;1603;p58"/>
          <p:cNvSpPr/>
          <p:nvPr/>
        </p:nvSpPr>
        <p:spPr>
          <a:xfrm>
            <a:off x="5319775" y="11165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38,4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4" name="Google Shape;1604;p58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5" name="Google Shape;1605;p58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6" name="Google Shape;1606;p58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7" name="Google Shape;1607;p58"/>
          <p:cNvSpPr/>
          <p:nvPr/>
        </p:nvSpPr>
        <p:spPr>
          <a:xfrm>
            <a:off x="870600" y="1516875"/>
            <a:ext cx="7932900" cy="3210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Бесплатное горячее питание обучающимся общеобразовательных учреждений, получающим начальное общее образование (1-4 классы) (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1045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8" name="Google Shape;1608;p58"/>
          <p:cNvSpPr/>
          <p:nvPr/>
        </p:nvSpPr>
        <p:spPr>
          <a:xfrm>
            <a:off x="870600" y="1922188"/>
            <a:ext cx="7932900" cy="286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Бесплатное горячее питание отдельным категориям обучающихся в муниципальных общеобразовательных организациях (питание в интернатах)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(8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9" name="Google Shape;1609;p58"/>
          <p:cNvSpPr/>
          <p:nvPr/>
        </p:nvSpPr>
        <p:spPr>
          <a:xfrm>
            <a:off x="870600" y="2290888"/>
            <a:ext cx="7932900" cy="361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Ежедневное бесплатное двухразовое питание обучающихся с ограниченными возможностями здоровья в муниципальных общеобразовательных учреждения (охват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418 человек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0" name="Google Shape;1610;p58"/>
          <p:cNvSpPr/>
          <p:nvPr/>
        </p:nvSpPr>
        <p:spPr>
          <a:xfrm>
            <a:off x="873575" y="2703488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Предоставление бесплатной услуги по присмотру и уходу за отдельными категориями детей в муниципальных общеобразовательных учреждениях (дети-сироты, дети- инвалиды) (12 человек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1" name="Google Shape;1611;p58"/>
          <p:cNvSpPr/>
          <p:nvPr/>
        </p:nvSpPr>
        <p:spPr>
          <a:xfrm>
            <a:off x="870600" y="3129399"/>
            <a:ext cx="7932900" cy="3210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Компенсация родительской платы за присмотр и уход за ребенком в образовательных организациях, реализующих образовательную программу дошкольного образования (1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045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2" name="Google Shape;1612;p58"/>
          <p:cNvSpPr/>
          <p:nvPr/>
        </p:nvSpPr>
        <p:spPr>
          <a:xfrm>
            <a:off x="6933650" y="1116499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38,2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3" name="Google Shape;1613;p58"/>
          <p:cNvSpPr/>
          <p:nvPr/>
        </p:nvSpPr>
        <p:spPr>
          <a:xfrm>
            <a:off x="227725" y="1535872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4" name="Google Shape;1614;p58"/>
          <p:cNvSpPr/>
          <p:nvPr/>
        </p:nvSpPr>
        <p:spPr>
          <a:xfrm>
            <a:off x="227725" y="1884547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5" name="Google Shape;1615;p58"/>
          <p:cNvSpPr/>
          <p:nvPr/>
        </p:nvSpPr>
        <p:spPr>
          <a:xfrm>
            <a:off x="227725" y="529000"/>
            <a:ext cx="17754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ДЕТИ, ШКОЛЬНИКИ, МОЛОДЕЖЬ</a:t>
            </a:r>
            <a:endParaRPr sz="11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6" name="Google Shape;1616;p58"/>
          <p:cNvSpPr/>
          <p:nvPr/>
        </p:nvSpPr>
        <p:spPr>
          <a:xfrm>
            <a:off x="870600" y="3512413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Бесплатный подвоз к месту учебы и обратно учащихся муниципальных учреждений (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2025- 171 человек, 2026- 92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человека,  2027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92 человека)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7" name="Google Shape;1617;p58"/>
          <p:cNvSpPr/>
          <p:nvPr/>
        </p:nvSpPr>
        <p:spPr>
          <a:xfrm>
            <a:off x="870600" y="3911413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(2 помещения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8" name="Google Shape;1618;p58"/>
          <p:cNvSpPr/>
          <p:nvPr/>
        </p:nvSpPr>
        <p:spPr>
          <a:xfrm>
            <a:off x="870600" y="4310424"/>
            <a:ext cx="7932900" cy="313333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Выплаты вознаграждений профессиональным опекунам (1 получатель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0" name="Google Shape;1620;p58"/>
          <p:cNvSpPr/>
          <p:nvPr/>
        </p:nvSpPr>
        <p:spPr>
          <a:xfrm>
            <a:off x="870600" y="4727275"/>
            <a:ext cx="7932900" cy="276046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Финансовое обеспечение оплаты стоимости  питания детей в организациях отдыха детей  и их оздоровления с дневным пребыванием детей в каникулярное время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(1 357 получателей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1" name="Google Shape;1621;p58"/>
          <p:cNvSpPr/>
          <p:nvPr/>
        </p:nvSpPr>
        <p:spPr>
          <a:xfrm>
            <a:off x="227725" y="2701309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2" name="Google Shape;1622;p58"/>
          <p:cNvSpPr/>
          <p:nvPr/>
        </p:nvSpPr>
        <p:spPr>
          <a:xfrm>
            <a:off x="227725" y="3097484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3" name="Google Shape;1623;p58"/>
          <p:cNvSpPr/>
          <p:nvPr/>
        </p:nvSpPr>
        <p:spPr>
          <a:xfrm>
            <a:off x="227725" y="3518084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4" name="Google Shape;1624;p58"/>
          <p:cNvSpPr/>
          <p:nvPr/>
        </p:nvSpPr>
        <p:spPr>
          <a:xfrm>
            <a:off x="227725" y="3931222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5" name="Google Shape;1625;p58"/>
          <p:cNvSpPr/>
          <p:nvPr/>
        </p:nvSpPr>
        <p:spPr>
          <a:xfrm>
            <a:off x="227725" y="4310423"/>
            <a:ext cx="369000" cy="287455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7" name="Google Shape;1627;p58"/>
          <p:cNvSpPr/>
          <p:nvPr/>
        </p:nvSpPr>
        <p:spPr>
          <a:xfrm>
            <a:off x="227725" y="4682920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8" name="Google Shape;1628;p58"/>
          <p:cNvSpPr/>
          <p:nvPr/>
        </p:nvSpPr>
        <p:spPr>
          <a:xfrm>
            <a:off x="227725" y="2316684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3" name="Google Shape;1633;p59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43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4" name="Google Shape;1634;p59"/>
          <p:cNvSpPr txBox="1"/>
          <p:nvPr/>
        </p:nvSpPr>
        <p:spPr>
          <a:xfrm>
            <a:off x="97825" y="41800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РАСХОДЫ ПО ЦЕЛЕВЫМ ГРУППАМ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5" name="Google Shape;1635;p59"/>
          <p:cNvSpPr/>
          <p:nvPr/>
        </p:nvSpPr>
        <p:spPr>
          <a:xfrm>
            <a:off x="227725" y="1070388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6" name="Google Shape;1636;p59"/>
          <p:cNvSpPr/>
          <p:nvPr/>
        </p:nvSpPr>
        <p:spPr>
          <a:xfrm>
            <a:off x="3594275" y="10990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7" name="Google Shape;1637;p59"/>
          <p:cNvSpPr/>
          <p:nvPr/>
        </p:nvSpPr>
        <p:spPr>
          <a:xfrm>
            <a:off x="5319775" y="11165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8" name="Google Shape;1638;p59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9" name="Google Shape;1639;p59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0" name="Google Shape;1640;p59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1" name="Google Shape;1641;p59"/>
          <p:cNvSpPr/>
          <p:nvPr/>
        </p:nvSpPr>
        <p:spPr>
          <a:xfrm>
            <a:off x="772700" y="1678972"/>
            <a:ext cx="7932900" cy="433845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Субсидии социально ориентированным некоммерческим организациям на реализацию проектов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3" name="Google Shape;1643;p59"/>
          <p:cNvSpPr/>
          <p:nvPr/>
        </p:nvSpPr>
        <p:spPr>
          <a:xfrm>
            <a:off x="772700" y="2854653"/>
            <a:ext cx="7932900" cy="5433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Гранты в форме субсидии организациям, осуществляющим обучение в рамках дополнительных общеобразовательных программ, включенных в реестр поставщиков образовательных услуг в рамках системы социального заказа (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2025 -1023,4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тыс.рублей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                 2026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– 1070,4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тыс.рублей,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 – 1064,6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тыс.рублей)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4" name="Google Shape;1644;p59"/>
          <p:cNvSpPr/>
          <p:nvPr/>
        </p:nvSpPr>
        <p:spPr>
          <a:xfrm>
            <a:off x="6933650" y="1116499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5" name="Google Shape;1645;p59"/>
          <p:cNvSpPr/>
          <p:nvPr/>
        </p:nvSpPr>
        <p:spPr>
          <a:xfrm>
            <a:off x="265375" y="1752794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7" name="Google Shape;1647;p59"/>
          <p:cNvSpPr/>
          <p:nvPr/>
        </p:nvSpPr>
        <p:spPr>
          <a:xfrm>
            <a:off x="227725" y="529000"/>
            <a:ext cx="26037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НЕКОММЕРЧЕСКИЕ ОРГАНИЗАЦИИ, ОБЩЕСТВЕННЫЕ ОБЪЕДИНЕНИЯ</a:t>
            </a:r>
            <a:endParaRPr sz="10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8" name="Google Shape;1648;p59"/>
          <p:cNvSpPr/>
          <p:nvPr/>
        </p:nvSpPr>
        <p:spPr>
          <a:xfrm>
            <a:off x="870600" y="4431150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</a:t>
            </a: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оздание условий для обеспечения жителей отдаленных территорий  услугами торговли (1 поставщик - получатель субсидии ежегодно)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9" name="Google Shape;1649;p59"/>
          <p:cNvSpPr/>
          <p:nvPr/>
        </p:nvSpPr>
        <p:spPr>
          <a:xfrm>
            <a:off x="265375" y="2923159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0" name="Google Shape;1650;p59"/>
          <p:cNvSpPr/>
          <p:nvPr/>
        </p:nvSpPr>
        <p:spPr>
          <a:xfrm>
            <a:off x="227725" y="4477649"/>
            <a:ext cx="369000" cy="193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1" name="Google Shape;1651;p59"/>
          <p:cNvSpPr/>
          <p:nvPr/>
        </p:nvSpPr>
        <p:spPr>
          <a:xfrm>
            <a:off x="265375" y="2381650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2" name="Google Shape;1652;p59"/>
          <p:cNvSpPr/>
          <p:nvPr/>
        </p:nvSpPr>
        <p:spPr>
          <a:xfrm>
            <a:off x="772700" y="2281150"/>
            <a:ext cx="7932900" cy="487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Иные межбюджетные трансферты на развитие инициативных проектов в рамках регионального проекта «Комфортное Поморье»     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3" name="Google Shape;1653;p59"/>
          <p:cNvSpPr/>
          <p:nvPr/>
        </p:nvSpPr>
        <p:spPr>
          <a:xfrm>
            <a:off x="182525" y="3760238"/>
            <a:ext cx="26037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ЖИТЕЛИ ОТДАЛЕННЫХ ТЕРРИТОРИЙ</a:t>
            </a:r>
            <a:endParaRPr sz="10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4" name="Google Shape;1654;p59"/>
          <p:cNvSpPr/>
          <p:nvPr/>
        </p:nvSpPr>
        <p:spPr>
          <a:xfrm>
            <a:off x="3594275" y="38048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5" name="Google Shape;1655;p59"/>
          <p:cNvSpPr/>
          <p:nvPr/>
        </p:nvSpPr>
        <p:spPr>
          <a:xfrm>
            <a:off x="5319775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6" name="Google Shape;1656;p59"/>
          <p:cNvSpPr/>
          <p:nvPr/>
        </p:nvSpPr>
        <p:spPr>
          <a:xfrm>
            <a:off x="6933650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0,2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p60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44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2" name="Google Shape;1662;p60"/>
          <p:cNvSpPr txBox="1"/>
          <p:nvPr/>
        </p:nvSpPr>
        <p:spPr>
          <a:xfrm>
            <a:off x="97825" y="41800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РАСХОДЫ ПО ЦЕЛЕВЫМ ГРУППАМ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3" name="Google Shape;1663;p60"/>
          <p:cNvSpPr/>
          <p:nvPr/>
        </p:nvSpPr>
        <p:spPr>
          <a:xfrm>
            <a:off x="227725" y="1070388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4" name="Google Shape;1664;p60"/>
          <p:cNvSpPr/>
          <p:nvPr/>
        </p:nvSpPr>
        <p:spPr>
          <a:xfrm>
            <a:off x="3594275" y="10990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5" name="Google Shape;1665;p60"/>
          <p:cNvSpPr/>
          <p:nvPr/>
        </p:nvSpPr>
        <p:spPr>
          <a:xfrm>
            <a:off x="5319775" y="11165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6" name="Google Shape;1666;p60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7" name="Google Shape;1667;p60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8" name="Google Shape;1668;p60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9" name="Google Shape;1669;p60"/>
          <p:cNvSpPr/>
          <p:nvPr/>
        </p:nvSpPr>
        <p:spPr>
          <a:xfrm>
            <a:off x="870600" y="1516875"/>
            <a:ext cx="7932900" cy="3210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Социальные выплаты молодым семьям на приобретение жилья или строительство индивидуального жилого дома  (не менее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семей ежегодно получателей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0" name="Google Shape;1670;p60"/>
          <p:cNvSpPr/>
          <p:nvPr/>
        </p:nvSpPr>
        <p:spPr>
          <a:xfrm>
            <a:off x="870600" y="1922188"/>
            <a:ext cx="7932900" cy="286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Ежегодная денежная выплата гражданам, удостоенным звания «Почетный гражданин города Няндома» в размере 6,0 тыс.рублей            (7 получателей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1" name="Google Shape;1671;p60"/>
          <p:cNvSpPr/>
          <p:nvPr/>
        </p:nvSpPr>
        <p:spPr>
          <a:xfrm>
            <a:off x="772700" y="2854653"/>
            <a:ext cx="7932900" cy="5433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Улучшение жилищных условий граждан, проживающих на сельских территориях (не менее 1 семьи ежегодно)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2" name="Google Shape;1672;p60"/>
          <p:cNvSpPr/>
          <p:nvPr/>
        </p:nvSpPr>
        <p:spPr>
          <a:xfrm>
            <a:off x="6933650" y="1116499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3" name="Google Shape;1673;p60"/>
          <p:cNvSpPr/>
          <p:nvPr/>
        </p:nvSpPr>
        <p:spPr>
          <a:xfrm>
            <a:off x="227725" y="1518249"/>
            <a:ext cx="369000" cy="364208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4" name="Google Shape;1674;p60"/>
          <p:cNvSpPr/>
          <p:nvPr/>
        </p:nvSpPr>
        <p:spPr>
          <a:xfrm>
            <a:off x="227725" y="1897996"/>
            <a:ext cx="369000" cy="353497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5" name="Google Shape;1675;p60"/>
          <p:cNvSpPr/>
          <p:nvPr/>
        </p:nvSpPr>
        <p:spPr>
          <a:xfrm>
            <a:off x="227725" y="529000"/>
            <a:ext cx="26037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ОТДЕЛЬНЫЕ КАТЕГОРИИ ГРАЖДАН</a:t>
            </a:r>
            <a:endParaRPr sz="11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6" name="Google Shape;1676;p60"/>
          <p:cNvSpPr/>
          <p:nvPr/>
        </p:nvSpPr>
        <p:spPr>
          <a:xfrm>
            <a:off x="870600" y="4431150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Компенсация один раз в два года расходов на оплату стоимости проезда и провоза багажа к месту использования отпуска и обратно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(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215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человек, 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2026- 200 человек, 2027 </a:t>
            </a: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</a:t>
            </a: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216 человек)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7" name="Google Shape;1677;p60"/>
          <p:cNvSpPr/>
          <p:nvPr/>
        </p:nvSpPr>
        <p:spPr>
          <a:xfrm>
            <a:off x="265375" y="2923158"/>
            <a:ext cx="338474" cy="328999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8" name="Google Shape;1678;p60"/>
          <p:cNvSpPr/>
          <p:nvPr/>
        </p:nvSpPr>
        <p:spPr>
          <a:xfrm>
            <a:off x="227725" y="4477648"/>
            <a:ext cx="369000" cy="301385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9" name="Google Shape;1679;p60"/>
          <p:cNvSpPr/>
          <p:nvPr/>
        </p:nvSpPr>
        <p:spPr>
          <a:xfrm>
            <a:off x="227725" y="2403859"/>
            <a:ext cx="369000" cy="36522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80" name="Google Shape;1680;p60"/>
          <p:cNvSpPr/>
          <p:nvPr/>
        </p:nvSpPr>
        <p:spPr>
          <a:xfrm>
            <a:off x="832950" y="2281150"/>
            <a:ext cx="7932900" cy="487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Оказание ритуальных услуг и иных услуг по захоронению граждан Российской Федерации, принимавших участие в специальной военной операции в размере 50,0 тыс.рублей   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81" name="Google Shape;1681;p60"/>
          <p:cNvSpPr/>
          <p:nvPr/>
        </p:nvSpPr>
        <p:spPr>
          <a:xfrm>
            <a:off x="182525" y="3760238"/>
            <a:ext cx="26037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РАБОТНИКИ МУНИЦИПАЛЬНЫХ УЧРЕЖДЕНИЙ</a:t>
            </a:r>
            <a:endParaRPr sz="11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82" name="Google Shape;1682;p60"/>
          <p:cNvSpPr/>
          <p:nvPr/>
        </p:nvSpPr>
        <p:spPr>
          <a:xfrm>
            <a:off x="3594275" y="38048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83" name="Google Shape;1683;p60"/>
          <p:cNvSpPr/>
          <p:nvPr/>
        </p:nvSpPr>
        <p:spPr>
          <a:xfrm>
            <a:off x="5319775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84" name="Google Shape;1684;p60"/>
          <p:cNvSpPr/>
          <p:nvPr/>
        </p:nvSpPr>
        <p:spPr>
          <a:xfrm>
            <a:off x="6933650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2,4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" name="Google Shape;1689;p61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45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0" name="Google Shape;1690;p61"/>
          <p:cNvSpPr txBox="1"/>
          <p:nvPr/>
        </p:nvSpPr>
        <p:spPr>
          <a:xfrm>
            <a:off x="97825" y="41800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РАСХОДЫ ПО ЦЕЛЕВЫМ ГРУППАМ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1" name="Google Shape;1691;p61"/>
          <p:cNvSpPr/>
          <p:nvPr/>
        </p:nvSpPr>
        <p:spPr>
          <a:xfrm>
            <a:off x="227725" y="1070388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2" name="Google Shape;1692;p61"/>
          <p:cNvSpPr/>
          <p:nvPr/>
        </p:nvSpPr>
        <p:spPr>
          <a:xfrm>
            <a:off x="3594275" y="10990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3" name="Google Shape;1693;p61"/>
          <p:cNvSpPr/>
          <p:nvPr/>
        </p:nvSpPr>
        <p:spPr>
          <a:xfrm>
            <a:off x="5319775" y="11165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7,7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4" name="Google Shape;1694;p61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5" name="Google Shape;1695;p61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6" name="Google Shape;1696;p61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7" name="Google Shape;1697;p61"/>
          <p:cNvSpPr/>
          <p:nvPr/>
        </p:nvSpPr>
        <p:spPr>
          <a:xfrm>
            <a:off x="870600" y="1516875"/>
            <a:ext cx="7932900" cy="3210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Компенсация расходов на оплату жилых помещений, отопления и освещения педагогическим работникам образовательных организаций в сельских населенных пунктах, рабочих поселках (поселках городского типа)  (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166 получателей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8" name="Google Shape;1698;p61"/>
          <p:cNvSpPr/>
          <p:nvPr/>
        </p:nvSpPr>
        <p:spPr>
          <a:xfrm>
            <a:off x="870600" y="1922201"/>
            <a:ext cx="7932900" cy="3210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Оплата жилых помещений и коммунальных услуг отдельным категориям квалифицированных специалистов в сфере образования и культуры, работающих (работавших)и проживающих в сельской местности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(11 получателей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99" name="Google Shape;1699;p61"/>
          <p:cNvSpPr/>
          <p:nvPr/>
        </p:nvSpPr>
        <p:spPr>
          <a:xfrm>
            <a:off x="870600" y="2862865"/>
            <a:ext cx="7932900" cy="5433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Ежемесячные выплаты молодым специалистам из числа педагогических работников, впервые приступившим к работе по специальности в общеобразовательных учреждениях в течение первых 3-х лет работы (не менее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получателей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0" name="Google Shape;1700;p61"/>
          <p:cNvSpPr/>
          <p:nvPr/>
        </p:nvSpPr>
        <p:spPr>
          <a:xfrm>
            <a:off x="6933650" y="1116499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7,9</a:t>
            </a:r>
          </a:p>
        </p:txBody>
      </p:sp>
      <p:sp>
        <p:nvSpPr>
          <p:cNvPr id="1701" name="Google Shape;1701;p61"/>
          <p:cNvSpPr/>
          <p:nvPr/>
        </p:nvSpPr>
        <p:spPr>
          <a:xfrm>
            <a:off x="227725" y="1535872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2" name="Google Shape;1702;p61"/>
          <p:cNvSpPr/>
          <p:nvPr/>
        </p:nvSpPr>
        <p:spPr>
          <a:xfrm>
            <a:off x="227725" y="1897997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3" name="Google Shape;1703;p61"/>
          <p:cNvSpPr/>
          <p:nvPr/>
        </p:nvSpPr>
        <p:spPr>
          <a:xfrm>
            <a:off x="227725" y="529000"/>
            <a:ext cx="27018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ПЕДАГОГИЧЕСКИЕ РАБОТНИКИ</a:t>
            </a:r>
            <a:endParaRPr sz="12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4" name="Google Shape;1704;p61"/>
          <p:cNvSpPr/>
          <p:nvPr/>
        </p:nvSpPr>
        <p:spPr>
          <a:xfrm>
            <a:off x="870600" y="4431150"/>
            <a:ext cx="79329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Пенсии за выслугу лет лицам, замещавшим на постоянной основе муниципальные должности и должности муниципальной службы Няндомского муниципального округа Архангельской области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(9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человек ежегодно)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5" name="Google Shape;1705;p61"/>
          <p:cNvSpPr/>
          <p:nvPr/>
        </p:nvSpPr>
        <p:spPr>
          <a:xfrm>
            <a:off x="265375" y="2923159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6" name="Google Shape;1706;p61"/>
          <p:cNvSpPr/>
          <p:nvPr/>
        </p:nvSpPr>
        <p:spPr>
          <a:xfrm>
            <a:off x="227725" y="4477649"/>
            <a:ext cx="369000" cy="193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7" name="Google Shape;1707;p61"/>
          <p:cNvSpPr/>
          <p:nvPr/>
        </p:nvSpPr>
        <p:spPr>
          <a:xfrm>
            <a:off x="227725" y="2403859"/>
            <a:ext cx="369000" cy="286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8" name="Google Shape;1708;p61"/>
          <p:cNvSpPr/>
          <p:nvPr/>
        </p:nvSpPr>
        <p:spPr>
          <a:xfrm>
            <a:off x="870600" y="2305325"/>
            <a:ext cx="7932900" cy="487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Компенсация расходов педагогическим работникам муниципальных общеобразовательных учреждений за наем (поднаем), аренду жилого помещения на территории Няндомского округа (не менее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получателей ежегодно)     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09" name="Google Shape;1709;p61"/>
          <p:cNvSpPr/>
          <p:nvPr/>
        </p:nvSpPr>
        <p:spPr>
          <a:xfrm>
            <a:off x="182525" y="3760238"/>
            <a:ext cx="2603700" cy="41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rgbClr val="0000FF"/>
                </a:solidFill>
                <a:latin typeface="Nunito"/>
                <a:ea typeface="Nunito"/>
                <a:cs typeface="Nunito"/>
                <a:sym typeface="Nunito"/>
              </a:rPr>
              <a:t>ПЕНСИОНЕРЫ</a:t>
            </a:r>
            <a:endParaRPr sz="1200" b="1">
              <a:solidFill>
                <a:srgbClr val="0000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10" name="Google Shape;1710;p61"/>
          <p:cNvSpPr/>
          <p:nvPr/>
        </p:nvSpPr>
        <p:spPr>
          <a:xfrm>
            <a:off x="3594275" y="380480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11" name="Google Shape;1711;p61"/>
          <p:cNvSpPr/>
          <p:nvPr/>
        </p:nvSpPr>
        <p:spPr>
          <a:xfrm>
            <a:off x="5319775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12" name="Google Shape;1712;p61"/>
          <p:cNvSpPr/>
          <p:nvPr/>
        </p:nvSpPr>
        <p:spPr>
          <a:xfrm>
            <a:off x="6933650" y="3804812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281;p26"/>
          <p:cNvSpPr/>
          <p:nvPr/>
        </p:nvSpPr>
        <p:spPr>
          <a:xfrm rot="6536147">
            <a:off x="3171560" y="1653148"/>
            <a:ext cx="2787300" cy="2787300"/>
          </a:xfrm>
          <a:prstGeom prst="pie">
            <a:avLst>
              <a:gd name="adj1" fmla="val 12160156"/>
              <a:gd name="adj2" fmla="val 16201261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266" name="Google Shape;266;p26"/>
          <p:cNvSpPr txBox="1">
            <a:spLocks noGrp="1"/>
          </p:cNvSpPr>
          <p:nvPr>
            <p:ph type="title"/>
          </p:nvPr>
        </p:nvSpPr>
        <p:spPr>
          <a:xfrm>
            <a:off x="1297499" y="393750"/>
            <a:ext cx="7430573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ДОРОЖНЫЙ ФОНД НЯНДОМСКОГО МУНИЦИПАЛЬНОГО ОКРУГА НА </a:t>
            </a:r>
            <a:r>
              <a:rPr lang="ru" dirty="0" smtClean="0"/>
              <a:t>2025 </a:t>
            </a:r>
            <a:r>
              <a:rPr lang="ru" dirty="0"/>
              <a:t>ГОД </a:t>
            </a:r>
            <a:endParaRPr dirty="0">
              <a:latin typeface="HoloLens MDL2 Assets" panose="050A0102010101010101" pitchFamily="18" charset="0"/>
            </a:endParaRPr>
          </a:p>
        </p:txBody>
      </p:sp>
      <p:sp>
        <p:nvSpPr>
          <p:cNvPr id="267" name="Google Shape;267;p26"/>
          <p:cNvSpPr txBox="1"/>
          <p:nvPr/>
        </p:nvSpPr>
        <p:spPr>
          <a:xfrm>
            <a:off x="803329" y="2720790"/>
            <a:ext cx="19914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ЗА СЧЕТ ПОСТУПЛЕНИЯ АКЦИЗОВ</a:t>
            </a:r>
            <a:endParaRPr dirty="0"/>
          </a:p>
        </p:txBody>
      </p:sp>
      <p:sp>
        <p:nvSpPr>
          <p:cNvPr id="268" name="Google Shape;268;p26"/>
          <p:cNvSpPr txBox="1"/>
          <p:nvPr/>
        </p:nvSpPr>
        <p:spPr>
          <a:xfrm>
            <a:off x="812750" y="2515169"/>
            <a:ext cx="2057671" cy="768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000" dirty="0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9" name="Google Shape;269;p26"/>
          <p:cNvSpPr txBox="1"/>
          <p:nvPr/>
        </p:nvSpPr>
        <p:spPr>
          <a:xfrm>
            <a:off x="1110366" y="3835558"/>
            <a:ext cx="20640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ТРАНСПОРТНЫЙ НАЛОГ</a:t>
            </a:r>
            <a:endParaRPr dirty="0"/>
          </a:p>
        </p:txBody>
      </p:sp>
      <p:sp>
        <p:nvSpPr>
          <p:cNvPr id="270" name="Google Shape;270;p26"/>
          <p:cNvSpPr txBox="1"/>
          <p:nvPr/>
        </p:nvSpPr>
        <p:spPr>
          <a:xfrm>
            <a:off x="812750" y="3741478"/>
            <a:ext cx="1991400" cy="6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000" dirty="0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Google Shape;271;p26"/>
          <p:cNvSpPr txBox="1"/>
          <p:nvPr/>
        </p:nvSpPr>
        <p:spPr>
          <a:xfrm>
            <a:off x="6548573" y="1907325"/>
            <a:ext cx="21795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НАЛОГОВЫЕ И НЕНАЛОГОВЫЕ ДОХОДЫ</a:t>
            </a:r>
            <a:endParaRPr dirty="0"/>
          </a:p>
        </p:txBody>
      </p:sp>
      <p:sp>
        <p:nvSpPr>
          <p:cNvPr id="272" name="Google Shape;272;p26"/>
          <p:cNvSpPr txBox="1"/>
          <p:nvPr/>
        </p:nvSpPr>
        <p:spPr>
          <a:xfrm>
            <a:off x="6548585" y="2328678"/>
            <a:ext cx="1991400" cy="6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000" dirty="0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Google Shape;273;p26"/>
          <p:cNvSpPr txBox="1"/>
          <p:nvPr/>
        </p:nvSpPr>
        <p:spPr>
          <a:xfrm>
            <a:off x="5860829" y="3882000"/>
            <a:ext cx="1854000" cy="4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СУБСИДИИ</a:t>
            </a:r>
            <a:endParaRPr dirty="0"/>
          </a:p>
        </p:txBody>
      </p:sp>
      <p:sp>
        <p:nvSpPr>
          <p:cNvPr id="274" name="Google Shape;274;p26"/>
          <p:cNvSpPr txBox="1"/>
          <p:nvPr/>
        </p:nvSpPr>
        <p:spPr>
          <a:xfrm>
            <a:off x="6548585" y="3741478"/>
            <a:ext cx="1991400" cy="6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000" dirty="0">
              <a:solidFill>
                <a:srgbClr val="D9D9D9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75" name="Google Shape;275;p26"/>
          <p:cNvCxnSpPr/>
          <p:nvPr/>
        </p:nvCxnSpPr>
        <p:spPr>
          <a:xfrm flipH="1">
            <a:off x="780745" y="1641850"/>
            <a:ext cx="7596300" cy="1050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" name="Google Shape;276;p26"/>
          <p:cNvCxnSpPr/>
          <p:nvPr/>
        </p:nvCxnSpPr>
        <p:spPr>
          <a:xfrm flipH="1">
            <a:off x="780842" y="3294103"/>
            <a:ext cx="2275597" cy="2715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77" name="Google Shape;277;p26"/>
          <p:cNvCxnSpPr/>
          <p:nvPr/>
        </p:nvCxnSpPr>
        <p:spPr>
          <a:xfrm flipH="1">
            <a:off x="6101545" y="3093041"/>
            <a:ext cx="2275500" cy="1050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78" name="Google Shape;278;p26"/>
          <p:cNvCxnSpPr/>
          <p:nvPr/>
        </p:nvCxnSpPr>
        <p:spPr>
          <a:xfrm flipH="1">
            <a:off x="780745" y="4455175"/>
            <a:ext cx="7596300" cy="1050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9" name="Google Shape;279;p26"/>
          <p:cNvSpPr/>
          <p:nvPr/>
        </p:nvSpPr>
        <p:spPr>
          <a:xfrm rot="20979151">
            <a:off x="3171573" y="1660783"/>
            <a:ext cx="2787300" cy="2787300"/>
          </a:xfrm>
          <a:prstGeom prst="pie">
            <a:avLst>
              <a:gd name="adj1" fmla="val 10795717"/>
              <a:gd name="adj2" fmla="val 1493909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0" name="Google Shape;280;p26"/>
          <p:cNvSpPr/>
          <p:nvPr/>
        </p:nvSpPr>
        <p:spPr>
          <a:xfrm rot="3523577">
            <a:off x="3179180" y="1653163"/>
            <a:ext cx="2787300" cy="2787300"/>
          </a:xfrm>
          <a:prstGeom prst="pie">
            <a:avLst>
              <a:gd name="adj1" fmla="val 10795717"/>
              <a:gd name="adj2" fmla="val 15159259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1" name="Google Shape;281;p26"/>
          <p:cNvSpPr/>
          <p:nvPr/>
        </p:nvSpPr>
        <p:spPr>
          <a:xfrm rot="10800000">
            <a:off x="3171560" y="1660768"/>
            <a:ext cx="2787300" cy="2787300"/>
          </a:xfrm>
          <a:prstGeom prst="pie">
            <a:avLst>
              <a:gd name="adj1" fmla="val 11931094"/>
              <a:gd name="adj2" fmla="val 16201261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282" name="Google Shape;282;p26"/>
          <p:cNvSpPr/>
          <p:nvPr/>
        </p:nvSpPr>
        <p:spPr>
          <a:xfrm rot="-5400000">
            <a:off x="3171573" y="1660768"/>
            <a:ext cx="2787300" cy="2787300"/>
          </a:xfrm>
          <a:prstGeom prst="pie">
            <a:avLst>
              <a:gd name="adj1" fmla="val 10795717"/>
              <a:gd name="adj2" fmla="val 15576027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83" name="Google Shape;283;p26"/>
          <p:cNvGrpSpPr/>
          <p:nvPr/>
        </p:nvGrpSpPr>
        <p:grpSpPr>
          <a:xfrm>
            <a:off x="3093927" y="2883738"/>
            <a:ext cx="737729" cy="737729"/>
            <a:chOff x="2920647" y="2157958"/>
            <a:chExt cx="827700" cy="82770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84" name="Google Shape;284;p26"/>
            <p:cNvSpPr/>
            <p:nvPr/>
          </p:nvSpPr>
          <p:spPr>
            <a:xfrm rot="2368348">
              <a:off x="3040494" y="2277805"/>
              <a:ext cx="588007" cy="588007"/>
            </a:xfrm>
            <a:prstGeom prst="pie">
              <a:avLst>
                <a:gd name="adj1" fmla="val 18953478"/>
                <a:gd name="adj2" fmla="val 8381030"/>
              </a:avLst>
            </a:prstGeom>
            <a:grpFill/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5" name="Google Shape;285;p26"/>
            <p:cNvSpPr/>
            <p:nvPr/>
          </p:nvSpPr>
          <p:spPr>
            <a:xfrm rot="248723">
              <a:off x="3023158" y="2234335"/>
              <a:ext cx="655715" cy="655993"/>
            </a:xfrm>
            <a:prstGeom prst="chord">
              <a:avLst>
                <a:gd name="adj1" fmla="val 2500565"/>
                <a:gd name="adj2" fmla="val 1811979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86" name="Google Shape;286;p26"/>
          <p:cNvSpPr txBox="1"/>
          <p:nvPr/>
        </p:nvSpPr>
        <p:spPr>
          <a:xfrm>
            <a:off x="3174366" y="3054598"/>
            <a:ext cx="690000" cy="2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16,3</a:t>
            </a:r>
            <a:endParaRPr sz="1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87" name="Google Shape;287;p26"/>
          <p:cNvGrpSpPr/>
          <p:nvPr/>
        </p:nvGrpSpPr>
        <p:grpSpPr>
          <a:xfrm rot="-5400000">
            <a:off x="4225338" y="3795309"/>
            <a:ext cx="737729" cy="737729"/>
            <a:chOff x="2920647" y="2157958"/>
            <a:chExt cx="827700" cy="827700"/>
          </a:xfrm>
          <a:solidFill>
            <a:schemeClr val="bg1">
              <a:lumMod val="65000"/>
            </a:schemeClr>
          </a:solidFill>
        </p:grpSpPr>
        <p:sp>
          <p:nvSpPr>
            <p:cNvPr id="288" name="Google Shape;288;p26"/>
            <p:cNvSpPr/>
            <p:nvPr/>
          </p:nvSpPr>
          <p:spPr>
            <a:xfrm rot="2368348">
              <a:off x="3040494" y="2277805"/>
              <a:ext cx="588007" cy="588007"/>
            </a:xfrm>
            <a:prstGeom prst="pie">
              <a:avLst>
                <a:gd name="adj1" fmla="val 18953478"/>
                <a:gd name="adj2" fmla="val 8381030"/>
              </a:avLst>
            </a:prstGeom>
            <a:grpFill/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89;p26"/>
            <p:cNvSpPr/>
            <p:nvPr/>
          </p:nvSpPr>
          <p:spPr>
            <a:xfrm rot="248723">
              <a:off x="3023158" y="2234335"/>
              <a:ext cx="655715" cy="655993"/>
            </a:xfrm>
            <a:prstGeom prst="chord">
              <a:avLst>
                <a:gd name="adj1" fmla="val 2500565"/>
                <a:gd name="adj2" fmla="val 1811979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90" name="Google Shape;290;p26"/>
          <p:cNvSpPr txBox="1"/>
          <p:nvPr/>
        </p:nvSpPr>
        <p:spPr>
          <a:xfrm>
            <a:off x="4233895" y="3980383"/>
            <a:ext cx="690000" cy="2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lang="ru" sz="1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20,1</a:t>
            </a:r>
            <a:endParaRPr sz="1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91" name="Google Shape;291;p26"/>
          <p:cNvGrpSpPr/>
          <p:nvPr/>
        </p:nvGrpSpPr>
        <p:grpSpPr>
          <a:xfrm>
            <a:off x="5244513" y="3028315"/>
            <a:ext cx="737804" cy="737804"/>
            <a:chOff x="5428888" y="2158023"/>
            <a:chExt cx="828900" cy="828900"/>
          </a:xfrm>
          <a:solidFill>
            <a:schemeClr val="bg1">
              <a:lumMod val="50000"/>
            </a:schemeClr>
          </a:solidFill>
        </p:grpSpPr>
        <p:sp>
          <p:nvSpPr>
            <p:cNvPr id="292" name="Google Shape;292;p26"/>
            <p:cNvSpPr/>
            <p:nvPr/>
          </p:nvSpPr>
          <p:spPr>
            <a:xfrm rot="-8431175">
              <a:off x="5548912" y="2278047"/>
              <a:ext cx="588851" cy="588851"/>
            </a:xfrm>
            <a:prstGeom prst="pie">
              <a:avLst>
                <a:gd name="adj1" fmla="val 19686997"/>
                <a:gd name="adj2" fmla="val 7771013"/>
              </a:avLst>
            </a:prstGeom>
            <a:grpFill/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3" name="Google Shape;293;p26"/>
            <p:cNvSpPr/>
            <p:nvPr/>
          </p:nvSpPr>
          <p:spPr>
            <a:xfrm rot="-10551618">
              <a:off x="5498383" y="2253584"/>
              <a:ext cx="656613" cy="656891"/>
            </a:xfrm>
            <a:prstGeom prst="chord">
              <a:avLst>
                <a:gd name="adj1" fmla="val 2500565"/>
                <a:gd name="adj2" fmla="val 1811979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94" name="Google Shape;294;p26"/>
          <p:cNvSpPr txBox="1"/>
          <p:nvPr/>
        </p:nvSpPr>
        <p:spPr>
          <a:xfrm>
            <a:off x="5320254" y="3244156"/>
            <a:ext cx="597900" cy="2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57,2</a:t>
            </a:r>
            <a:endParaRPr sz="1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95" name="Google Shape;295;p26"/>
          <p:cNvGrpSpPr/>
          <p:nvPr/>
        </p:nvGrpSpPr>
        <p:grpSpPr>
          <a:xfrm rot="5400000">
            <a:off x="3560910" y="1752632"/>
            <a:ext cx="737729" cy="737729"/>
            <a:chOff x="2920647" y="2157958"/>
            <a:chExt cx="827700" cy="827700"/>
          </a:xfrm>
          <a:solidFill>
            <a:schemeClr val="bg1">
              <a:lumMod val="75000"/>
            </a:schemeClr>
          </a:solidFill>
        </p:grpSpPr>
        <p:sp>
          <p:nvSpPr>
            <p:cNvPr id="296" name="Google Shape;296;p26"/>
            <p:cNvSpPr/>
            <p:nvPr/>
          </p:nvSpPr>
          <p:spPr>
            <a:xfrm rot="2368348">
              <a:off x="3040494" y="2277805"/>
              <a:ext cx="588007" cy="588007"/>
            </a:xfrm>
            <a:prstGeom prst="pie">
              <a:avLst>
                <a:gd name="adj1" fmla="val 18953478"/>
                <a:gd name="adj2" fmla="val 8381030"/>
              </a:avLst>
            </a:prstGeom>
            <a:grpFill/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7" name="Google Shape;297;p26"/>
            <p:cNvSpPr/>
            <p:nvPr/>
          </p:nvSpPr>
          <p:spPr>
            <a:xfrm rot="248723">
              <a:off x="3023158" y="2234335"/>
              <a:ext cx="655715" cy="655993"/>
            </a:xfrm>
            <a:prstGeom prst="chord">
              <a:avLst>
                <a:gd name="adj1" fmla="val 2500565"/>
                <a:gd name="adj2" fmla="val 1811979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98" name="Google Shape;298;p26"/>
          <p:cNvSpPr txBox="1"/>
          <p:nvPr/>
        </p:nvSpPr>
        <p:spPr>
          <a:xfrm>
            <a:off x="3608265" y="1912198"/>
            <a:ext cx="507900" cy="26610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4,7</a:t>
            </a:r>
            <a:endParaRPr sz="1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9" name="Google Shape;299;p26"/>
          <p:cNvSpPr/>
          <p:nvPr/>
        </p:nvSpPr>
        <p:spPr>
          <a:xfrm>
            <a:off x="3746094" y="2227673"/>
            <a:ext cx="1623000" cy="1623000"/>
          </a:xfrm>
          <a:prstGeom prst="ellipse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>
                <a:solidFill>
                  <a:schemeClr val="lt1"/>
                </a:solidFill>
              </a:rPr>
              <a:t>  </a:t>
            </a:r>
            <a:r>
              <a:rPr lang="ru" sz="2800" b="1" dirty="0" smtClean="0">
                <a:solidFill>
                  <a:schemeClr val="lt1"/>
                </a:solidFill>
              </a:rPr>
              <a:t>99,1</a:t>
            </a:r>
            <a:endParaRPr sz="2800" b="1" dirty="0">
              <a:solidFill>
                <a:schemeClr val="lt1"/>
              </a:solidFill>
            </a:endParaRPr>
          </a:p>
        </p:txBody>
      </p:sp>
      <p:sp>
        <p:nvSpPr>
          <p:cNvPr id="300" name="Google Shape;300;p26"/>
          <p:cNvSpPr txBox="1">
            <a:spLocks noGrp="1"/>
          </p:cNvSpPr>
          <p:nvPr>
            <p:ph type="title"/>
          </p:nvPr>
        </p:nvSpPr>
        <p:spPr>
          <a:xfrm>
            <a:off x="7621075" y="1317500"/>
            <a:ext cx="1107000" cy="3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860"/>
              <a:t>МЛН.РУБЛЕЙ</a:t>
            </a:r>
            <a:endParaRPr sz="860" dirty="0"/>
          </a:p>
        </p:txBody>
      </p:sp>
      <p:grpSp>
        <p:nvGrpSpPr>
          <p:cNvPr id="38" name="Google Shape;295;p26"/>
          <p:cNvGrpSpPr/>
          <p:nvPr/>
        </p:nvGrpSpPr>
        <p:grpSpPr>
          <a:xfrm rot="5400000">
            <a:off x="4979502" y="1904836"/>
            <a:ext cx="584439" cy="584687"/>
            <a:chOff x="3040255" y="2225786"/>
            <a:chExt cx="655715" cy="655994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9" name="Google Shape;296;p26"/>
            <p:cNvSpPr/>
            <p:nvPr/>
          </p:nvSpPr>
          <p:spPr>
            <a:xfrm rot="2368348">
              <a:off x="3040494" y="2277805"/>
              <a:ext cx="588007" cy="588007"/>
            </a:xfrm>
            <a:prstGeom prst="pie">
              <a:avLst>
                <a:gd name="adj1" fmla="val 18953478"/>
                <a:gd name="adj2" fmla="val 8381030"/>
              </a:avLst>
            </a:prstGeom>
            <a:grpFill/>
            <a:ln>
              <a:noFill/>
            </a:ln>
            <a:effectLst>
              <a:outerShdw blurRad="228600" dist="50800" dir="5400000" algn="tl" rotWithShape="0">
                <a:srgbClr val="000000">
                  <a:alpha val="549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297;p26"/>
            <p:cNvSpPr/>
            <p:nvPr/>
          </p:nvSpPr>
          <p:spPr>
            <a:xfrm rot="248723">
              <a:off x="3040255" y="2225786"/>
              <a:ext cx="655715" cy="655994"/>
            </a:xfrm>
            <a:prstGeom prst="chord">
              <a:avLst>
                <a:gd name="adj1" fmla="val 2500565"/>
                <a:gd name="adj2" fmla="val 1811979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1" name="Google Shape;298;p26"/>
          <p:cNvSpPr txBox="1"/>
          <p:nvPr/>
        </p:nvSpPr>
        <p:spPr>
          <a:xfrm>
            <a:off x="5017771" y="2003169"/>
            <a:ext cx="507900" cy="2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0,8</a:t>
            </a:r>
            <a:endParaRPr sz="1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Google Shape;268;p26"/>
          <p:cNvSpPr txBox="1"/>
          <p:nvPr/>
        </p:nvSpPr>
        <p:spPr>
          <a:xfrm>
            <a:off x="1180159" y="1539240"/>
            <a:ext cx="2445360" cy="813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-RU" dirty="0" smtClean="0">
                <a:solidFill>
                  <a:schemeClr val="bg1"/>
                </a:solidFill>
                <a:latin typeface="Montserrat" charset="-52"/>
                <a:ea typeface="Lato"/>
                <a:cs typeface="Lato"/>
                <a:sym typeface="Lato"/>
              </a:rPr>
              <a:t>ПРОЧИЕ БЕЗВОЗМЕЗДНЫЕ ПОСТУПЛЕНИЯ</a:t>
            </a:r>
            <a:endParaRPr dirty="0">
              <a:solidFill>
                <a:schemeClr val="bg1"/>
              </a:solidFill>
              <a:latin typeface="Lato" charset="0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9476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5"/>
          <p:cNvSpPr/>
          <p:nvPr/>
        </p:nvSpPr>
        <p:spPr>
          <a:xfrm>
            <a:off x="7040600" y="3923575"/>
            <a:ext cx="2106350" cy="1222450"/>
          </a:xfrm>
          <a:custGeom>
            <a:avLst/>
            <a:gdLst/>
            <a:ahLst/>
            <a:cxnLst/>
            <a:rect l="l" t="t" r="r" b="b"/>
            <a:pathLst>
              <a:path w="84254" h="48898" extrusionOk="0">
                <a:moveTo>
                  <a:pt x="0" y="0"/>
                </a:moveTo>
                <a:lnTo>
                  <a:pt x="50319" y="0"/>
                </a:lnTo>
                <a:lnTo>
                  <a:pt x="84254" y="33935"/>
                </a:lnTo>
                <a:lnTo>
                  <a:pt x="84254" y="48898"/>
                </a:lnTo>
                <a:lnTo>
                  <a:pt x="48798" y="488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pic>
        <p:nvPicPr>
          <p:cNvPr id="260" name="Google Shape;260;p25"/>
          <p:cNvPicPr preferRelativeResize="0"/>
          <p:nvPr/>
        </p:nvPicPr>
        <p:blipFill rotWithShape="1">
          <a:blip r:embed="rId3">
            <a:alphaModFix/>
          </a:blip>
          <a:srcRect l="39320" t="103044"/>
          <a:stretch/>
        </p:blipFill>
        <p:spPr>
          <a:xfrm>
            <a:off x="1890225" y="1920346"/>
            <a:ext cx="2681775" cy="271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28;p22"/>
          <p:cNvSpPr txBox="1">
            <a:spLocks/>
          </p:cNvSpPr>
          <p:nvPr/>
        </p:nvSpPr>
        <p:spPr>
          <a:xfrm>
            <a:off x="1030778" y="0"/>
            <a:ext cx="8113222" cy="9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tabLst/>
              <a:defRPr/>
            </a:pPr>
            <a:r>
              <a:rPr lang="ru-RU" sz="19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АДРЕСНАЯ ИНВЕСТИЦИОННАЯ </a:t>
            </a:r>
            <a:r>
              <a:rPr kumimoji="0" lang="ru-RU" sz="19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ПРОГРАММА </a:t>
            </a:r>
            <a:br>
              <a:rPr kumimoji="0" lang="ru-RU" sz="19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</a:br>
            <a:r>
              <a:rPr kumimoji="0" lang="ru-RU" sz="19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НЯНДОМСКОГО МУНИЦИПАЛЬНОГО ОКРУГА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tabLst/>
              <a:defRPr/>
            </a:pPr>
            <a:r>
              <a:rPr kumimoji="0" lang="ru-RU" sz="19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НА 2025 ГОД И НА ПЛАНОВЫЙ ПЕРИОД 2026 И 2027 ГОДОВ</a:t>
            </a:r>
            <a:endParaRPr kumimoji="0" lang="ru-RU" sz="19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891491"/>
              </p:ext>
            </p:extLst>
          </p:nvPr>
        </p:nvGraphicFramePr>
        <p:xfrm>
          <a:off x="708660" y="1333500"/>
          <a:ext cx="7824223" cy="2866986"/>
        </p:xfrm>
        <a:graphic>
          <a:graphicData uri="http://schemas.openxmlformats.org/drawingml/2006/table">
            <a:tbl>
              <a:tblPr/>
              <a:tblGrid>
                <a:gridCol w="3372038"/>
                <a:gridCol w="1336824"/>
                <a:gridCol w="1112462"/>
                <a:gridCol w="1114798"/>
                <a:gridCol w="888101"/>
              </a:tblGrid>
              <a:tr h="448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Наименование объекта капитального строительства 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Общая</a:t>
                      </a:r>
                      <a:b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стоимость капитального строительства </a:t>
                      </a:r>
                      <a:b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за счет всех источников, </a:t>
                      </a:r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тыс.рублей 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Бюджетные ассигнования бюджета Няндомского муниципального округа, </a:t>
                      </a:r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тыс.рублей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4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2025 </a:t>
                      </a:r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год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2026 </a:t>
                      </a:r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год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2027 </a:t>
                      </a:r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год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65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Строительство, реконструкция, техническое перевооружение системы водоснабжения города Няндома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781 215,0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120,0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250 000,0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528 565,6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8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Авторский надзор по объекту: "Строительство, реконструкция, техническое перевооружение системы водоснабжения города Няндома"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-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130,0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280,0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590,0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Строительство линии освещения в городе Няндома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52 742,7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249,2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-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-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85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Реконструкция автомобильной дороги по ул. Октябрьская, ул. Первомайская, ул. Заводская, ул. Гагарина пос. Шалакуша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72 744,4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61 927,4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8629"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906 702,1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62 426,6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250 280,0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529 155,6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4549" marR="4549" marT="454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49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p64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48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2" name="Google Shape;1782;p64"/>
          <p:cNvSpPr txBox="1"/>
          <p:nvPr/>
        </p:nvSpPr>
        <p:spPr>
          <a:xfrm>
            <a:off x="180800" y="-63625"/>
            <a:ext cx="79902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ru" sz="193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Непрограммные расходы бюджета Няндомского округа</a:t>
            </a: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193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endParaRPr sz="7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3"/>
              <a:buNone/>
            </a:pPr>
            <a:endParaRPr sz="536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3" name="Google Shape;1783;p64"/>
          <p:cNvSpPr/>
          <p:nvPr/>
        </p:nvSpPr>
        <p:spPr>
          <a:xfrm>
            <a:off x="199100" y="1078175"/>
            <a:ext cx="2886000" cy="55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Обеспечение деятельности Собрания депутатов Няндомского муниципального округа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4" name="Google Shape;1784;p64"/>
          <p:cNvSpPr/>
          <p:nvPr/>
        </p:nvSpPr>
        <p:spPr>
          <a:xfrm>
            <a:off x="222150" y="607775"/>
            <a:ext cx="1370574" cy="286200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5" name="Google Shape;1785;p64"/>
          <p:cNvSpPr/>
          <p:nvPr/>
        </p:nvSpPr>
        <p:spPr>
          <a:xfrm>
            <a:off x="3594275" y="1098999"/>
            <a:ext cx="1254000" cy="51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6,7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6" name="Google Shape;1786;p64"/>
          <p:cNvSpPr/>
          <p:nvPr/>
        </p:nvSpPr>
        <p:spPr>
          <a:xfrm>
            <a:off x="5319775" y="1116500"/>
            <a:ext cx="1254000" cy="487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</a:t>
            </a: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,3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7" name="Google Shape;1787;p64"/>
          <p:cNvSpPr/>
          <p:nvPr/>
        </p:nvSpPr>
        <p:spPr>
          <a:xfrm>
            <a:off x="5319775" y="1731475"/>
            <a:ext cx="1254000" cy="550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8" name="Google Shape;1788;p64"/>
          <p:cNvSpPr/>
          <p:nvPr/>
        </p:nvSpPr>
        <p:spPr>
          <a:xfrm>
            <a:off x="3590050" y="1731475"/>
            <a:ext cx="1254000" cy="51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89" name="Google Shape;1789;p64"/>
          <p:cNvSpPr/>
          <p:nvPr/>
        </p:nvSpPr>
        <p:spPr>
          <a:xfrm>
            <a:off x="3619226" y="62792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0" name="Google Shape;1790;p64"/>
          <p:cNvSpPr/>
          <p:nvPr/>
        </p:nvSpPr>
        <p:spPr>
          <a:xfrm>
            <a:off x="5376175" y="616900"/>
            <a:ext cx="1234224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1" name="Google Shape;1791;p64"/>
          <p:cNvSpPr/>
          <p:nvPr/>
        </p:nvSpPr>
        <p:spPr>
          <a:xfrm>
            <a:off x="6933650" y="607775"/>
            <a:ext cx="1253988" cy="320976"/>
          </a:xfrm>
          <a:prstGeom prst="flowChartTerminator">
            <a:avLst/>
          </a:prstGeom>
          <a:solidFill>
            <a:srgbClr val="D0E0E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2" name="Google Shape;1792;p64"/>
          <p:cNvSpPr/>
          <p:nvPr/>
        </p:nvSpPr>
        <p:spPr>
          <a:xfrm>
            <a:off x="190650" y="1731475"/>
            <a:ext cx="2886000" cy="55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Обеспечение деятельности контрольно-счетной палаты Няндомского муниципального округа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3" name="Google Shape;1793;p64"/>
          <p:cNvSpPr/>
          <p:nvPr/>
        </p:nvSpPr>
        <p:spPr>
          <a:xfrm>
            <a:off x="190650" y="2383923"/>
            <a:ext cx="2886000" cy="4872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Доплаты к пенсиям муниципальных служащих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4" name="Google Shape;1794;p64"/>
          <p:cNvSpPr/>
          <p:nvPr/>
        </p:nvSpPr>
        <p:spPr>
          <a:xfrm>
            <a:off x="180800" y="2973063"/>
            <a:ext cx="2922600" cy="58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Резервный фонд администрации Няндомского муниципального округа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5" name="Google Shape;1795;p64"/>
          <p:cNvSpPr/>
          <p:nvPr/>
        </p:nvSpPr>
        <p:spPr>
          <a:xfrm>
            <a:off x="180800" y="3711599"/>
            <a:ext cx="2922600" cy="37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Исполнение судебных актов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6" name="Google Shape;1796;p64"/>
          <p:cNvSpPr/>
          <p:nvPr/>
        </p:nvSpPr>
        <p:spPr>
          <a:xfrm>
            <a:off x="172350" y="4240125"/>
            <a:ext cx="2922600" cy="580500"/>
          </a:xfrm>
          <a:prstGeom prst="roundRect">
            <a:avLst>
              <a:gd name="adj" fmla="val 16667"/>
            </a:avLst>
          </a:prstGeom>
          <a:solidFill>
            <a:srgbClr val="76A5A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1000" b="1" dirty="0">
                <a:solidFill>
                  <a:schemeClr val="bg1"/>
                </a:solidFill>
                <a:latin typeface="Nunito" charset="-52"/>
              </a:rPr>
              <a:t>Зарезервированные средства на повышение тарифов на коммунальные услуги</a:t>
            </a:r>
            <a:endParaRPr sz="1000" b="1" dirty="0">
              <a:solidFill>
                <a:schemeClr val="bg1"/>
              </a:solidFill>
              <a:latin typeface="Nunito" charset="-52"/>
              <a:ea typeface="Nunito"/>
              <a:cs typeface="Nunito"/>
              <a:sym typeface="Nunito"/>
            </a:endParaRPr>
          </a:p>
        </p:txBody>
      </p:sp>
      <p:sp>
        <p:nvSpPr>
          <p:cNvPr id="1797" name="Google Shape;1797;p64"/>
          <p:cNvSpPr/>
          <p:nvPr/>
        </p:nvSpPr>
        <p:spPr>
          <a:xfrm>
            <a:off x="3603413" y="3736350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8" name="Google Shape;1798;p64"/>
          <p:cNvSpPr/>
          <p:nvPr/>
        </p:nvSpPr>
        <p:spPr>
          <a:xfrm>
            <a:off x="3603425" y="2973075"/>
            <a:ext cx="1254000" cy="550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3,0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99" name="Google Shape;1799;p64"/>
          <p:cNvSpPr/>
          <p:nvPr/>
        </p:nvSpPr>
        <p:spPr>
          <a:xfrm>
            <a:off x="3619375" y="2398524"/>
            <a:ext cx="1254000" cy="47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0" name="Google Shape;1800;p64"/>
          <p:cNvSpPr/>
          <p:nvPr/>
        </p:nvSpPr>
        <p:spPr>
          <a:xfrm>
            <a:off x="3599188" y="4248675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10,8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1" name="Google Shape;1801;p64"/>
          <p:cNvSpPr/>
          <p:nvPr/>
        </p:nvSpPr>
        <p:spPr>
          <a:xfrm>
            <a:off x="5357450" y="2398526"/>
            <a:ext cx="1254000" cy="47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2" name="Google Shape;1802;p64"/>
          <p:cNvSpPr/>
          <p:nvPr/>
        </p:nvSpPr>
        <p:spPr>
          <a:xfrm>
            <a:off x="5357450" y="2998737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3" name="Google Shape;1803;p64"/>
          <p:cNvSpPr/>
          <p:nvPr/>
        </p:nvSpPr>
        <p:spPr>
          <a:xfrm>
            <a:off x="5357450" y="3736346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4" name="Google Shape;1804;p64"/>
          <p:cNvSpPr/>
          <p:nvPr/>
        </p:nvSpPr>
        <p:spPr>
          <a:xfrm>
            <a:off x="5357450" y="4231587"/>
            <a:ext cx="1254000" cy="580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5" name="Google Shape;1805;p64"/>
          <p:cNvSpPr/>
          <p:nvPr/>
        </p:nvSpPr>
        <p:spPr>
          <a:xfrm>
            <a:off x="6933650" y="1116498"/>
            <a:ext cx="1254000" cy="472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6,5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6" name="Google Shape;1806;p64"/>
          <p:cNvSpPr/>
          <p:nvPr/>
        </p:nvSpPr>
        <p:spPr>
          <a:xfrm>
            <a:off x="6917000" y="1744450"/>
            <a:ext cx="1254000" cy="51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3,1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7" name="Google Shape;1807;p64"/>
          <p:cNvSpPr/>
          <p:nvPr/>
        </p:nvSpPr>
        <p:spPr>
          <a:xfrm>
            <a:off x="6933650" y="3736374"/>
            <a:ext cx="12540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8" name="Google Shape;1808;p64"/>
          <p:cNvSpPr/>
          <p:nvPr/>
        </p:nvSpPr>
        <p:spPr>
          <a:xfrm>
            <a:off x="6965775" y="4240425"/>
            <a:ext cx="1254000" cy="550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</a:t>
            </a:r>
            <a:endParaRPr sz="15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09" name="Google Shape;1809;p64"/>
          <p:cNvSpPr/>
          <p:nvPr/>
        </p:nvSpPr>
        <p:spPr>
          <a:xfrm>
            <a:off x="6917000" y="2404650"/>
            <a:ext cx="1254000" cy="487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1,6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10" name="Google Shape;1810;p64"/>
          <p:cNvSpPr/>
          <p:nvPr/>
        </p:nvSpPr>
        <p:spPr>
          <a:xfrm>
            <a:off x="6933650" y="2989937"/>
            <a:ext cx="1254000" cy="563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3,0</a:t>
            </a:r>
            <a:endParaRPr sz="15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24472931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5" name="Google Shape;1815;p65"/>
          <p:cNvSpPr txBox="1">
            <a:spLocks noGrp="1"/>
          </p:cNvSpPr>
          <p:nvPr>
            <p:ph type="body" idx="1"/>
          </p:nvPr>
        </p:nvSpPr>
        <p:spPr>
          <a:xfrm>
            <a:off x="4742325" y="591825"/>
            <a:ext cx="2351700" cy="4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300" b="1">
                <a:solidFill>
                  <a:schemeClr val="lt2"/>
                </a:solidFill>
              </a:rPr>
              <a:t>ПРЕВЫШЕНИЕ РАСХОДОВ БЮДЖЕТА НАД ЕГО ДОХОДАМИ</a:t>
            </a:r>
            <a:endParaRPr sz="4300" b="1">
              <a:solidFill>
                <a:schemeClr val="lt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816" name="Google Shape;1816;p65"/>
          <p:cNvSpPr/>
          <p:nvPr/>
        </p:nvSpPr>
        <p:spPr>
          <a:xfrm flipH="1">
            <a:off x="3409382" y="979361"/>
            <a:ext cx="2351700" cy="30618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7" name="Google Shape;1817;p65"/>
          <p:cNvSpPr txBox="1">
            <a:spLocks noGrp="1"/>
          </p:cNvSpPr>
          <p:nvPr>
            <p:ph type="title" idx="2"/>
          </p:nvPr>
        </p:nvSpPr>
        <p:spPr>
          <a:xfrm>
            <a:off x="777875" y="80925"/>
            <a:ext cx="66474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ДЕФИЦИТ БЮДЖЕТА НЯНДОМСКОГО ОКРУГА</a:t>
            </a:r>
            <a:endParaRPr sz="2000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18" name="Google Shape;1818;p65"/>
          <p:cNvSpPr/>
          <p:nvPr/>
        </p:nvSpPr>
        <p:spPr>
          <a:xfrm>
            <a:off x="7199475" y="418725"/>
            <a:ext cx="617400" cy="6486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19" name="Google Shape;1819;p65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49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0" name="Google Shape;1820;p65"/>
          <p:cNvSpPr/>
          <p:nvPr/>
        </p:nvSpPr>
        <p:spPr>
          <a:xfrm>
            <a:off x="1252725" y="977788"/>
            <a:ext cx="3183000" cy="37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2025                  2026                 2027</a:t>
            </a:r>
            <a:endParaRPr sz="12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1" name="Google Shape;1821;p65"/>
          <p:cNvSpPr/>
          <p:nvPr/>
        </p:nvSpPr>
        <p:spPr>
          <a:xfrm>
            <a:off x="1252725" y="1458850"/>
            <a:ext cx="3183000" cy="375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- 40,5      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39,7     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42,7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2" name="Google Shape;1822;p65"/>
          <p:cNvSpPr/>
          <p:nvPr/>
        </p:nvSpPr>
        <p:spPr>
          <a:xfrm rot="5400000">
            <a:off x="3533875" y="2302550"/>
            <a:ext cx="753000" cy="643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3" name="Google Shape;1823;p65"/>
          <p:cNvSpPr txBox="1"/>
          <p:nvPr/>
        </p:nvSpPr>
        <p:spPr>
          <a:xfrm>
            <a:off x="271100" y="2093550"/>
            <a:ext cx="30726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источники финансирования </a:t>
            </a:r>
            <a:endParaRPr sz="13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                             дефицита бюджета</a:t>
            </a:r>
            <a:endParaRPr sz="13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4" name="Google Shape;1824;p65"/>
          <p:cNvSpPr/>
          <p:nvPr/>
        </p:nvSpPr>
        <p:spPr>
          <a:xfrm>
            <a:off x="434700" y="654550"/>
            <a:ext cx="1276452" cy="217782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 млн.рублей</a:t>
            </a:r>
            <a:endParaRPr sz="9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5" name="Google Shape;1825;p65"/>
          <p:cNvSpPr txBox="1"/>
          <p:nvPr/>
        </p:nvSpPr>
        <p:spPr>
          <a:xfrm>
            <a:off x="41550" y="2876750"/>
            <a:ext cx="12765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остатки на едином счете</a:t>
            </a:r>
            <a:endParaRPr sz="11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6" name="Google Shape;1826;p65"/>
          <p:cNvSpPr txBox="1"/>
          <p:nvPr/>
        </p:nvSpPr>
        <p:spPr>
          <a:xfrm>
            <a:off x="41550" y="3454625"/>
            <a:ext cx="14778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кредиты </a:t>
            </a:r>
            <a:endParaRPr sz="10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кредитных организаций</a:t>
            </a:r>
            <a:endParaRPr sz="10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7" name="Google Shape;1827;p65"/>
          <p:cNvSpPr txBox="1"/>
          <p:nvPr/>
        </p:nvSpPr>
        <p:spPr>
          <a:xfrm>
            <a:off x="41550" y="4243350"/>
            <a:ext cx="1276500" cy="2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бюджетные кредиты</a:t>
            </a:r>
            <a:endParaRPr sz="1100" b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8" name="Google Shape;1828;p65"/>
          <p:cNvSpPr/>
          <p:nvPr/>
        </p:nvSpPr>
        <p:spPr>
          <a:xfrm>
            <a:off x="1318050" y="3000950"/>
            <a:ext cx="3183000" cy="375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    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9,7        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                       -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29" name="Google Shape;1829;p65"/>
          <p:cNvSpPr/>
          <p:nvPr/>
        </p:nvSpPr>
        <p:spPr>
          <a:xfrm>
            <a:off x="1318050" y="3622150"/>
            <a:ext cx="3183000" cy="375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79,6               50,4                53,4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30" name="Google Shape;1830;p65"/>
          <p:cNvSpPr/>
          <p:nvPr/>
        </p:nvSpPr>
        <p:spPr>
          <a:xfrm>
            <a:off x="1318050" y="4340950"/>
            <a:ext cx="3183000" cy="375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     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- 10,7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-10,7              -10,7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31" name="Google Shape;183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6475" y="2017425"/>
            <a:ext cx="4192525" cy="269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1"/>
          <p:cNvSpPr txBox="1">
            <a:spLocks noGrp="1"/>
          </p:cNvSpPr>
          <p:nvPr>
            <p:ph type="title"/>
          </p:nvPr>
        </p:nvSpPr>
        <p:spPr>
          <a:xfrm>
            <a:off x="1056750" y="-10175"/>
            <a:ext cx="7030500" cy="7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Показатели прогноза социально-экономического развития Няндомского муниципального округа Архангельской области </a:t>
            </a:r>
            <a:endParaRPr sz="1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6" name="Google Shape;366;p21"/>
          <p:cNvSpPr/>
          <p:nvPr/>
        </p:nvSpPr>
        <p:spPr>
          <a:xfrm>
            <a:off x="8193450" y="80925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7" name="Google Shape;367;p21"/>
          <p:cNvSpPr txBox="1">
            <a:spLocks noGrp="1"/>
          </p:cNvSpPr>
          <p:nvPr>
            <p:ph type="title"/>
          </p:nvPr>
        </p:nvSpPr>
        <p:spPr>
          <a:xfrm>
            <a:off x="1244716" y="501750"/>
            <a:ext cx="7030500" cy="50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29845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"/>
              <a:buChar char="●"/>
            </a:pPr>
            <a:r>
              <a:rPr lang="ru" sz="11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</a:t>
            </a: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добрен постановлением администрации Няндомского муниципального округа Архангельской области от </a:t>
            </a:r>
            <a:r>
              <a:rPr lang="ru" sz="1000" b="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15 </a:t>
            </a: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ноября </a:t>
            </a:r>
            <a:r>
              <a:rPr lang="ru" sz="1000" b="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2024 </a:t>
            </a: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года № </a:t>
            </a:r>
            <a:r>
              <a:rPr lang="ru" sz="1000" b="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281-па</a:t>
            </a:r>
            <a:endParaRPr sz="11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8" name="Google Shape;368;p21"/>
          <p:cNvSpPr/>
          <p:nvPr/>
        </p:nvSpPr>
        <p:spPr>
          <a:xfrm>
            <a:off x="470475" y="1349425"/>
            <a:ext cx="3197100" cy="436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Численность постоянного населения (среднегодовая), тыс.человек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9" name="Google Shape;369;p21"/>
          <p:cNvSpPr/>
          <p:nvPr/>
        </p:nvSpPr>
        <p:spPr>
          <a:xfrm>
            <a:off x="470475" y="1844300"/>
            <a:ext cx="3197100" cy="436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Индекс-дефлятор оборота розничной торговли, % к предыдущему году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0" name="Google Shape;370;p21"/>
          <p:cNvSpPr/>
          <p:nvPr/>
        </p:nvSpPr>
        <p:spPr>
          <a:xfrm>
            <a:off x="470475" y="2339175"/>
            <a:ext cx="3197100" cy="639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Прибыль прибыльных организаций с учетом филиалов и структурных подразделений организаций, зарегистрированными за пределами области, млн.рублей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1" name="Google Shape;371;p21"/>
          <p:cNvSpPr/>
          <p:nvPr/>
        </p:nvSpPr>
        <p:spPr>
          <a:xfrm>
            <a:off x="432400" y="3110900"/>
            <a:ext cx="3235200" cy="375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Ввод в действие жилых домов, кв.м общей площади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2" name="Google Shape;372;p21"/>
          <p:cNvSpPr/>
          <p:nvPr/>
        </p:nvSpPr>
        <p:spPr>
          <a:xfrm>
            <a:off x="432400" y="3549725"/>
            <a:ext cx="3235200" cy="477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Среднесписочная численность работников организаций (без субъекта малого предпринимательства), человек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3" name="Google Shape;373;p21"/>
          <p:cNvSpPr/>
          <p:nvPr/>
        </p:nvSpPr>
        <p:spPr>
          <a:xfrm>
            <a:off x="432400" y="4135775"/>
            <a:ext cx="3235200" cy="375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Среднемесячная заработная плата одного работника, рублей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4" name="Google Shape;374;p21"/>
          <p:cNvSpPr/>
          <p:nvPr/>
        </p:nvSpPr>
        <p:spPr>
          <a:xfrm>
            <a:off x="432400" y="4619525"/>
            <a:ext cx="3235200" cy="436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Уровень регистрируемой безработицы                      (к численности населения в трудоспособном возрасте), %</a:t>
            </a:r>
            <a:endParaRPr sz="10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5" name="Google Shape;375;p21"/>
          <p:cNvSpPr/>
          <p:nvPr/>
        </p:nvSpPr>
        <p:spPr>
          <a:xfrm>
            <a:off x="3976750" y="1009650"/>
            <a:ext cx="783216" cy="339759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</a:t>
            </a: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отчет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6" name="Google Shape;376;p21"/>
          <p:cNvSpPr/>
          <p:nvPr/>
        </p:nvSpPr>
        <p:spPr>
          <a:xfrm>
            <a:off x="5069150" y="1009650"/>
            <a:ext cx="783216" cy="339759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2024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оценка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7" name="Google Shape;377;p21"/>
          <p:cNvSpPr/>
          <p:nvPr/>
        </p:nvSpPr>
        <p:spPr>
          <a:xfrm>
            <a:off x="6158750" y="1009650"/>
            <a:ext cx="783216" cy="339759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2025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прогноз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8" name="Google Shape;378;p21"/>
          <p:cNvSpPr/>
          <p:nvPr/>
        </p:nvSpPr>
        <p:spPr>
          <a:xfrm>
            <a:off x="7176100" y="1009650"/>
            <a:ext cx="783216" cy="339759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2026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прогноз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9" name="Google Shape;379;p21"/>
          <p:cNvSpPr/>
          <p:nvPr/>
        </p:nvSpPr>
        <p:spPr>
          <a:xfrm>
            <a:off x="8193450" y="1009650"/>
            <a:ext cx="783216" cy="339759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2027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прогноз</a:t>
            </a:r>
            <a:endParaRPr sz="10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0" name="Google Shape;380;p21"/>
          <p:cNvSpPr/>
          <p:nvPr/>
        </p:nvSpPr>
        <p:spPr>
          <a:xfrm>
            <a:off x="3976750" y="1400725"/>
            <a:ext cx="4999800" cy="4053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22,75              22,46             22,17             21,90           21,67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1" name="Google Shape;381;p21"/>
          <p:cNvSpPr/>
          <p:nvPr/>
        </p:nvSpPr>
        <p:spPr>
          <a:xfrm>
            <a:off x="3976750" y="1857350"/>
            <a:ext cx="4999800" cy="4053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104,6              107,3             104,3             104,2          104,1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2" name="Google Shape;382;p21"/>
          <p:cNvSpPr/>
          <p:nvPr/>
        </p:nvSpPr>
        <p:spPr>
          <a:xfrm>
            <a:off x="3976750" y="2346000"/>
            <a:ext cx="4999800" cy="6390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97,42           109,56              151,4          163,23         193,0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3" name="Google Shape;383;p21"/>
          <p:cNvSpPr/>
          <p:nvPr/>
        </p:nvSpPr>
        <p:spPr>
          <a:xfrm>
            <a:off x="3976750" y="3091775"/>
            <a:ext cx="4999800" cy="4053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11 455           3 480               3 500         13 867          3 500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4" name="Google Shape;384;p21"/>
          <p:cNvSpPr/>
          <p:nvPr/>
        </p:nvSpPr>
        <p:spPr>
          <a:xfrm>
            <a:off x="3976750" y="3574775"/>
            <a:ext cx="4999800" cy="4368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 </a:t>
            </a:r>
            <a:r>
              <a:rPr lang="ru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5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800  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5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580               5 470          5 440            </a:t>
            </a:r>
            <a:r>
              <a:rPr lang="ru" sz="1300" b="1" dirty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5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330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5" name="Google Shape;385;p21"/>
          <p:cNvSpPr/>
          <p:nvPr/>
        </p:nvSpPr>
        <p:spPr>
          <a:xfrm>
            <a:off x="3976750" y="4120775"/>
            <a:ext cx="4999800" cy="4053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68 439,08      78 935,9       86 840,34    93 519,0     98 789,71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6" name="Google Shape;386;p21"/>
          <p:cNvSpPr/>
          <p:nvPr/>
        </p:nvSpPr>
        <p:spPr>
          <a:xfrm>
            <a:off x="3976750" y="4635275"/>
            <a:ext cx="4999800" cy="4053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       </a:t>
            </a:r>
            <a:r>
              <a:rPr lang="ru" sz="1300" b="1" dirty="0" smtClean="0">
                <a:solidFill>
                  <a:srgbClr val="073763"/>
                </a:solidFill>
                <a:latin typeface="Nunito"/>
                <a:ea typeface="Nunito"/>
                <a:cs typeface="Nunito"/>
                <a:sym typeface="Nunito"/>
              </a:rPr>
              <a:t>1,6                  0,9                   1,0               1,1              1,1</a:t>
            </a:r>
            <a:endParaRPr sz="1300" b="1" dirty="0">
              <a:solidFill>
                <a:srgbClr val="07376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" name="Google Shape;1836;p66"/>
          <p:cNvSpPr txBox="1">
            <a:spLocks noGrp="1"/>
          </p:cNvSpPr>
          <p:nvPr>
            <p:ph type="title" idx="2"/>
          </p:nvPr>
        </p:nvSpPr>
        <p:spPr>
          <a:xfrm>
            <a:off x="777875" y="60375"/>
            <a:ext cx="49680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Nunito"/>
                <a:ea typeface="Nunito"/>
                <a:cs typeface="Nunito"/>
                <a:sym typeface="Nunito"/>
              </a:rPr>
              <a:t>МУНИЦИПАЛЬНЫЙ ДОЛГ</a:t>
            </a:r>
            <a:endParaRPr sz="19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38" name="Google Shape;1838;p66"/>
          <p:cNvSpPr txBox="1"/>
          <p:nvPr/>
        </p:nvSpPr>
        <p:spPr>
          <a:xfrm>
            <a:off x="5973600" y="1439100"/>
            <a:ext cx="3170400" cy="272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>
                <a:highlight>
                  <a:schemeClr val="lt2"/>
                </a:highlight>
                <a:latin typeface="Nunito"/>
                <a:ea typeface="Nunito"/>
                <a:cs typeface="Nunito"/>
                <a:sym typeface="Nunito"/>
              </a:rPr>
              <a:t>Муниципальный долг – это долг муниципального образования или местного самоуправления перед другими юридическими или физическими лицами. Он возникает в результате предоставления муниципальным образованиям кредитных средств, предоставленных ими в виде ссуд или займов, а также в результате передачи имущества, принадлежащего государственным или муниципальным образованиям</a:t>
            </a:r>
            <a:endParaRPr sz="1100" b="1">
              <a:highlight>
                <a:schemeClr val="lt2"/>
              </a:highlight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700" b="1">
              <a:highlight>
                <a:schemeClr val="lt2"/>
              </a:highlight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>
                <a:highlight>
                  <a:schemeClr val="lt2"/>
                </a:highlight>
                <a:latin typeface="Nunito"/>
                <a:ea typeface="Nunito"/>
                <a:cs typeface="Nunito"/>
                <a:sym typeface="Nunito"/>
              </a:rPr>
              <a:t>*Объем муниципального долга не должен превышать общий объем доходов местного бюджета по налоговым и неналоговым доходам п.5 ст. 107 БК РФ</a:t>
            </a:r>
            <a:endParaRPr sz="800" b="1">
              <a:solidFill>
                <a:schemeClr val="dk2"/>
              </a:solidFill>
              <a:highlight>
                <a:schemeClr val="lt2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39" name="Google Shape;1839;p66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50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968337"/>
              </p:ext>
            </p:extLst>
          </p:nvPr>
        </p:nvGraphicFramePr>
        <p:xfrm>
          <a:off x="310101" y="803926"/>
          <a:ext cx="5663499" cy="379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Google Shape;1844;p67"/>
          <p:cNvSpPr txBox="1">
            <a:spLocks noGrp="1"/>
          </p:cNvSpPr>
          <p:nvPr>
            <p:ph type="title"/>
          </p:nvPr>
        </p:nvSpPr>
        <p:spPr>
          <a:xfrm>
            <a:off x="169100" y="80925"/>
            <a:ext cx="7518000" cy="6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ОТКРЫТЫЕ ИНФОРМАЦИОННЫЕ РЕСУРСЫ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45" name="Google Shape;1845;p67"/>
          <p:cNvSpPr txBox="1">
            <a:spLocks noGrp="1"/>
          </p:cNvSpPr>
          <p:nvPr>
            <p:ph type="body" idx="1"/>
          </p:nvPr>
        </p:nvSpPr>
        <p:spPr>
          <a:xfrm>
            <a:off x="429775" y="3443350"/>
            <a:ext cx="4397400" cy="158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r>
              <a:rPr lang="ru" sz="1200" b="1" dirty="0">
                <a:solidFill>
                  <a:srgbClr val="002060"/>
                </a:solidFill>
              </a:rPr>
              <a:t>Управление финансов администрации Няндомского муниципального округа Архангельской области</a:t>
            </a:r>
            <a:endParaRPr sz="1200" b="1" dirty="0">
              <a:solidFill>
                <a:srgbClr val="002060"/>
              </a:solidFill>
            </a:endParaRPr>
          </a:p>
          <a:p>
            <a:pPr marL="0" lvl="0" indent="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r>
              <a:rPr lang="ru" sz="1200" b="1" dirty="0">
                <a:solidFill>
                  <a:srgbClr val="002060"/>
                </a:solidFill>
              </a:rPr>
              <a:t>Адрес:</a:t>
            </a:r>
            <a:r>
              <a:rPr lang="ru" sz="1200" dirty="0">
                <a:solidFill>
                  <a:srgbClr val="002060"/>
                </a:solidFill>
              </a:rPr>
              <a:t>  164200, Архангельская область, город Няндома, улица 60 лет Октября, дом 13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endParaRPr sz="1200" b="1" dirty="0">
              <a:solidFill>
                <a:srgbClr val="002060"/>
              </a:solidFill>
            </a:endParaRPr>
          </a:p>
          <a:p>
            <a:pPr marL="0" lvl="0" indent="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r>
              <a:rPr lang="ru" sz="1200" b="1" dirty="0">
                <a:solidFill>
                  <a:srgbClr val="002060"/>
                </a:solidFill>
              </a:rPr>
              <a:t>Телефон:</a:t>
            </a:r>
            <a:r>
              <a:rPr lang="ru" sz="1200" dirty="0">
                <a:solidFill>
                  <a:srgbClr val="002060"/>
                </a:solidFill>
              </a:rPr>
              <a:t>  8 (81838) 6 16 32, 6 30 05</a:t>
            </a:r>
            <a:endParaRPr sz="1200" dirty="0">
              <a:solidFill>
                <a:srgbClr val="002060"/>
              </a:solidFill>
            </a:endParaRPr>
          </a:p>
          <a:p>
            <a:pPr marL="0" lvl="0" indent="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r>
              <a:rPr lang="ru" sz="1200" dirty="0">
                <a:solidFill>
                  <a:srgbClr val="002060"/>
                </a:solidFill>
              </a:rPr>
              <a:t> </a:t>
            </a:r>
            <a:r>
              <a:rPr lang="ru" sz="1200" b="1" dirty="0">
                <a:solidFill>
                  <a:srgbClr val="002060"/>
                </a:solidFill>
              </a:rPr>
              <a:t>E-mail: </a:t>
            </a:r>
            <a:r>
              <a:rPr lang="ru" sz="1200" u="sng" dirty="0">
                <a:solidFill>
                  <a:srgbClr val="002060"/>
                </a:solidFill>
              </a:rPr>
              <a:t>nyanraifo@yandex.ru</a:t>
            </a:r>
            <a:endParaRPr sz="1200" u="sng" dirty="0">
              <a:solidFill>
                <a:srgbClr val="00206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SzPts val="275"/>
              <a:buNone/>
            </a:pPr>
            <a:endParaRPr sz="825" dirty="0"/>
          </a:p>
        </p:txBody>
      </p:sp>
      <p:sp>
        <p:nvSpPr>
          <p:cNvPr id="1856" name="Google Shape;1856;p67"/>
          <p:cNvSpPr/>
          <p:nvPr/>
        </p:nvSpPr>
        <p:spPr>
          <a:xfrm flipH="1">
            <a:off x="4114917" y="1606596"/>
            <a:ext cx="3063300" cy="17433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7" name="Google Shape;1857;p67"/>
          <p:cNvGrpSpPr/>
          <p:nvPr/>
        </p:nvGrpSpPr>
        <p:grpSpPr>
          <a:xfrm>
            <a:off x="6762480" y="2546254"/>
            <a:ext cx="1024386" cy="1522884"/>
            <a:chOff x="6505573" y="2745170"/>
            <a:chExt cx="1122000" cy="1668000"/>
          </a:xfrm>
        </p:grpSpPr>
        <p:sp>
          <p:nvSpPr>
            <p:cNvPr id="1858" name="Google Shape;1858;p67"/>
            <p:cNvSpPr/>
            <p:nvPr/>
          </p:nvSpPr>
          <p:spPr>
            <a:xfrm>
              <a:off x="6517841" y="2745170"/>
              <a:ext cx="1109700" cy="1668000"/>
            </a:xfrm>
            <a:prstGeom prst="roundRect">
              <a:avLst>
                <a:gd name="adj" fmla="val 5402"/>
              </a:avLst>
            </a:prstGeom>
            <a:solidFill>
              <a:srgbClr val="1B212C"/>
            </a:solidFill>
            <a:ln>
              <a:noFill/>
            </a:ln>
            <a:effectLst>
              <a:outerShdw blurRad="387350" dist="38100" dir="8100000" sx="107000" sy="107000" algn="tr" rotWithShape="0">
                <a:srgbClr val="000000">
                  <a:alpha val="498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67"/>
            <p:cNvSpPr/>
            <p:nvPr/>
          </p:nvSpPr>
          <p:spPr>
            <a:xfrm rot="-5400000">
              <a:off x="6238873" y="3024453"/>
              <a:ext cx="1655400" cy="1122000"/>
            </a:xfrm>
            <a:prstGeom prst="roundRect">
              <a:avLst>
                <a:gd name="adj" fmla="val 4551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67"/>
            <p:cNvSpPr/>
            <p:nvPr/>
          </p:nvSpPr>
          <p:spPr>
            <a:xfrm rot="-5400000">
              <a:off x="6238873" y="3012061"/>
              <a:ext cx="1655400" cy="1122000"/>
            </a:xfrm>
            <a:prstGeom prst="roundRect">
              <a:avLst>
                <a:gd name="adj" fmla="val 4551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67"/>
            <p:cNvSpPr/>
            <p:nvPr/>
          </p:nvSpPr>
          <p:spPr>
            <a:xfrm>
              <a:off x="6954127" y="4329594"/>
              <a:ext cx="224700" cy="315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62" name="Google Shape;1862;p67" descr="offset_comp_342327_edited.jpg"/>
          <p:cNvPicPr preferRelativeResize="0"/>
          <p:nvPr/>
        </p:nvPicPr>
        <p:blipFill rotWithShape="1">
          <a:blip r:embed="rId3">
            <a:alphaModFix/>
          </a:blip>
          <a:srcRect l="53168" t="53058" r="26238" b="16020"/>
          <a:stretch/>
        </p:blipFill>
        <p:spPr>
          <a:xfrm>
            <a:off x="6762097" y="2613771"/>
            <a:ext cx="1024200" cy="133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3" name="Google Shape;1863;p67"/>
          <p:cNvSpPr/>
          <p:nvPr/>
        </p:nvSpPr>
        <p:spPr>
          <a:xfrm flipH="1">
            <a:off x="6762011" y="2613990"/>
            <a:ext cx="1024200" cy="13332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4" name="Google Shape;1864;p67"/>
          <p:cNvGrpSpPr/>
          <p:nvPr/>
        </p:nvGrpSpPr>
        <p:grpSpPr>
          <a:xfrm>
            <a:off x="6405845" y="3121897"/>
            <a:ext cx="520684" cy="1036470"/>
            <a:chOff x="9543736" y="4486132"/>
            <a:chExt cx="570300" cy="1135235"/>
          </a:xfrm>
        </p:grpSpPr>
        <p:sp>
          <p:nvSpPr>
            <p:cNvPr id="1865" name="Google Shape;1865;p67"/>
            <p:cNvSpPr/>
            <p:nvPr/>
          </p:nvSpPr>
          <p:spPr>
            <a:xfrm>
              <a:off x="9543736" y="4487212"/>
              <a:ext cx="570300" cy="1132800"/>
            </a:xfrm>
            <a:prstGeom prst="roundRect">
              <a:avLst>
                <a:gd name="adj" fmla="val 5402"/>
              </a:avLst>
            </a:prstGeom>
            <a:solidFill>
              <a:srgbClr val="1B212C"/>
            </a:solidFill>
            <a:ln>
              <a:noFill/>
            </a:ln>
            <a:effectLst>
              <a:outerShdw blurRad="387350" dist="38100" dir="8100000" sx="107000" sy="107000" algn="tr" rotWithShape="0">
                <a:srgbClr val="000000">
                  <a:alpha val="498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67"/>
            <p:cNvSpPr/>
            <p:nvPr/>
          </p:nvSpPr>
          <p:spPr>
            <a:xfrm rot="-5400000">
              <a:off x="9265568" y="4772968"/>
              <a:ext cx="1126800" cy="570000"/>
            </a:xfrm>
            <a:prstGeom prst="roundRect">
              <a:avLst>
                <a:gd name="adj" fmla="val 4551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67"/>
            <p:cNvSpPr/>
            <p:nvPr/>
          </p:nvSpPr>
          <p:spPr>
            <a:xfrm rot="-5400000">
              <a:off x="9265568" y="4764532"/>
              <a:ext cx="1126800" cy="570000"/>
            </a:xfrm>
            <a:prstGeom prst="roundRect">
              <a:avLst>
                <a:gd name="adj" fmla="val 4551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67"/>
            <p:cNvSpPr/>
            <p:nvPr/>
          </p:nvSpPr>
          <p:spPr>
            <a:xfrm>
              <a:off x="9736876" y="5519757"/>
              <a:ext cx="186300" cy="303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69" name="Google Shape;1869;p67" descr="offset_comp_342327_edited.jpg"/>
          <p:cNvPicPr preferRelativeResize="0"/>
          <p:nvPr/>
        </p:nvPicPr>
        <p:blipFill rotWithShape="1">
          <a:blip r:embed="rId3">
            <a:alphaModFix/>
          </a:blip>
          <a:srcRect l="41330" t="42211" r="47980" b="36733"/>
          <a:stretch/>
        </p:blipFill>
        <p:spPr>
          <a:xfrm>
            <a:off x="6405412" y="3121559"/>
            <a:ext cx="520500" cy="888900"/>
          </a:xfrm>
          <a:prstGeom prst="round2SameRect">
            <a:avLst>
              <a:gd name="adj1" fmla="val 4129"/>
              <a:gd name="adj2" fmla="val 0"/>
            </a:avLst>
          </a:prstGeom>
          <a:noFill/>
          <a:ln>
            <a:noFill/>
          </a:ln>
        </p:spPr>
      </p:pic>
      <p:sp>
        <p:nvSpPr>
          <p:cNvPr id="1870" name="Google Shape;1870;p67"/>
          <p:cNvSpPr/>
          <p:nvPr/>
        </p:nvSpPr>
        <p:spPr>
          <a:xfrm flipH="1">
            <a:off x="6405284" y="3142709"/>
            <a:ext cx="520500" cy="867900"/>
          </a:xfrm>
          <a:prstGeom prst="rtTriangle">
            <a:avLst/>
          </a:prstGeom>
          <a:solidFill>
            <a:srgbClr val="000000">
              <a:alpha val="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71" name="Google Shape;1871;p67"/>
          <p:cNvGrpSpPr/>
          <p:nvPr/>
        </p:nvGrpSpPr>
        <p:grpSpPr>
          <a:xfrm>
            <a:off x="7564804" y="3443361"/>
            <a:ext cx="455496" cy="692277"/>
            <a:chOff x="7384375" y="3728000"/>
            <a:chExt cx="498900" cy="758244"/>
          </a:xfrm>
        </p:grpSpPr>
        <p:sp>
          <p:nvSpPr>
            <p:cNvPr id="1872" name="Google Shape;1872;p67"/>
            <p:cNvSpPr/>
            <p:nvPr/>
          </p:nvSpPr>
          <p:spPr>
            <a:xfrm rot="10800000">
              <a:off x="7475552" y="4233644"/>
              <a:ext cx="316500" cy="252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7E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67"/>
            <p:cNvSpPr/>
            <p:nvPr/>
          </p:nvSpPr>
          <p:spPr>
            <a:xfrm rot="5400000">
              <a:off x="7506587" y="4276887"/>
              <a:ext cx="140700" cy="201900"/>
            </a:xfrm>
            <a:prstGeom prst="triangle">
              <a:avLst>
                <a:gd name="adj" fmla="val 27359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67"/>
            <p:cNvSpPr/>
            <p:nvPr/>
          </p:nvSpPr>
          <p:spPr>
            <a:xfrm>
              <a:off x="7475548" y="3728000"/>
              <a:ext cx="316500" cy="252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7E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67"/>
            <p:cNvSpPr/>
            <p:nvPr/>
          </p:nvSpPr>
          <p:spPr>
            <a:xfrm>
              <a:off x="7384375" y="3860325"/>
              <a:ext cx="498900" cy="498900"/>
            </a:xfrm>
            <a:prstGeom prst="ellipse">
              <a:avLst/>
            </a:prstGeom>
            <a:solidFill>
              <a:srgbClr val="1B212C"/>
            </a:solidFill>
            <a:ln>
              <a:noFill/>
            </a:ln>
            <a:effectLst>
              <a:outerShdw blurRad="387350" dist="38100" dir="8100000" sx="107000" sy="107000" algn="tr" rotWithShape="0">
                <a:srgbClr val="000000">
                  <a:alpha val="498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6" name="Google Shape;1876;p67"/>
          <p:cNvGrpSpPr/>
          <p:nvPr/>
        </p:nvGrpSpPr>
        <p:grpSpPr>
          <a:xfrm>
            <a:off x="7564836" y="3561758"/>
            <a:ext cx="478081" cy="462776"/>
            <a:chOff x="7384385" y="3857442"/>
            <a:chExt cx="523637" cy="506874"/>
          </a:xfrm>
        </p:grpSpPr>
        <p:sp>
          <p:nvSpPr>
            <p:cNvPr id="1877" name="Google Shape;1877;p67"/>
            <p:cNvSpPr/>
            <p:nvPr/>
          </p:nvSpPr>
          <p:spPr>
            <a:xfrm>
              <a:off x="7384385" y="3865416"/>
              <a:ext cx="498900" cy="4989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78" name="Google Shape;1878;p67"/>
            <p:cNvGrpSpPr/>
            <p:nvPr/>
          </p:nvGrpSpPr>
          <p:grpSpPr>
            <a:xfrm>
              <a:off x="7384385" y="3857442"/>
              <a:ext cx="523637" cy="498900"/>
              <a:chOff x="7384385" y="3857442"/>
              <a:chExt cx="523637" cy="498900"/>
            </a:xfrm>
          </p:grpSpPr>
          <p:sp>
            <p:nvSpPr>
              <p:cNvPr id="1879" name="Google Shape;1879;p67"/>
              <p:cNvSpPr/>
              <p:nvPr/>
            </p:nvSpPr>
            <p:spPr>
              <a:xfrm>
                <a:off x="7384385" y="3857442"/>
                <a:ext cx="498900" cy="49890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0" name="Google Shape;1880;p67"/>
              <p:cNvSpPr/>
              <p:nvPr/>
            </p:nvSpPr>
            <p:spPr>
              <a:xfrm>
                <a:off x="7856422" y="4081138"/>
                <a:ext cx="51600" cy="51600"/>
              </a:xfrm>
              <a:prstGeom prst="flowChartDelay">
                <a:avLst/>
              </a:pr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881" name="Google Shape;1881;p67" descr="offset_comp_342327_edited.jpg"/>
          <p:cNvPicPr preferRelativeResize="0"/>
          <p:nvPr/>
        </p:nvPicPr>
        <p:blipFill rotWithShape="1">
          <a:blip r:embed="rId3">
            <a:alphaModFix/>
          </a:blip>
          <a:srcRect l="48584" t="47335" r="37425" b="36557"/>
          <a:stretch/>
        </p:blipFill>
        <p:spPr>
          <a:xfrm>
            <a:off x="7591905" y="3590541"/>
            <a:ext cx="400500" cy="399300"/>
          </a:xfrm>
          <a:prstGeom prst="ellipse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882" name="Google Shape;1882;p67"/>
          <p:cNvGrpSpPr/>
          <p:nvPr/>
        </p:nvGrpSpPr>
        <p:grpSpPr>
          <a:xfrm>
            <a:off x="8110843" y="3443361"/>
            <a:ext cx="435785" cy="692277"/>
            <a:chOff x="7982421" y="3727763"/>
            <a:chExt cx="477311" cy="758244"/>
          </a:xfrm>
        </p:grpSpPr>
        <p:sp>
          <p:nvSpPr>
            <p:cNvPr id="1883" name="Google Shape;1883;p67"/>
            <p:cNvSpPr/>
            <p:nvPr/>
          </p:nvSpPr>
          <p:spPr>
            <a:xfrm>
              <a:off x="8054507" y="3728825"/>
              <a:ext cx="316500" cy="756600"/>
            </a:xfrm>
            <a:prstGeom prst="roundRect">
              <a:avLst>
                <a:gd name="adj" fmla="val 15418"/>
              </a:avLst>
            </a:prstGeom>
            <a:solidFill>
              <a:srgbClr val="1B212C"/>
            </a:solidFill>
            <a:ln>
              <a:noFill/>
            </a:ln>
            <a:effectLst>
              <a:outerShdw blurRad="387350" dist="38100" dir="8100000" sx="107000" sy="107000" algn="tr" rotWithShape="0">
                <a:srgbClr val="000000">
                  <a:alpha val="498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67"/>
            <p:cNvSpPr/>
            <p:nvPr/>
          </p:nvSpPr>
          <p:spPr>
            <a:xfrm rot="10800000">
              <a:off x="8054264" y="4233407"/>
              <a:ext cx="316500" cy="252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7E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67"/>
            <p:cNvSpPr/>
            <p:nvPr/>
          </p:nvSpPr>
          <p:spPr>
            <a:xfrm rot="5400000">
              <a:off x="8085300" y="4276650"/>
              <a:ext cx="140700" cy="201900"/>
            </a:xfrm>
            <a:prstGeom prst="triangle">
              <a:avLst>
                <a:gd name="adj" fmla="val 27359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67"/>
            <p:cNvSpPr/>
            <p:nvPr/>
          </p:nvSpPr>
          <p:spPr>
            <a:xfrm>
              <a:off x="8054261" y="3727763"/>
              <a:ext cx="316500" cy="252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E7E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67"/>
            <p:cNvSpPr/>
            <p:nvPr/>
          </p:nvSpPr>
          <p:spPr>
            <a:xfrm>
              <a:off x="7991115" y="3866003"/>
              <a:ext cx="434400" cy="486900"/>
            </a:xfrm>
            <a:prstGeom prst="roundRect">
              <a:avLst>
                <a:gd name="adj" fmla="val 12273"/>
              </a:avLst>
            </a:prstGeom>
            <a:solidFill>
              <a:srgbClr val="1B212C"/>
            </a:solidFill>
            <a:ln>
              <a:noFill/>
            </a:ln>
            <a:effectLst>
              <a:outerShdw blurRad="387350" dist="38100" dir="8100000" sx="107000" sy="107000" algn="tr" rotWithShape="0">
                <a:srgbClr val="000000">
                  <a:alpha val="498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67"/>
            <p:cNvSpPr/>
            <p:nvPr/>
          </p:nvSpPr>
          <p:spPr>
            <a:xfrm>
              <a:off x="7982425" y="3884047"/>
              <a:ext cx="451800" cy="499800"/>
            </a:xfrm>
            <a:prstGeom prst="roundRect">
              <a:avLst>
                <a:gd name="adj" fmla="val 10240"/>
              </a:avLst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67"/>
            <p:cNvSpPr/>
            <p:nvPr/>
          </p:nvSpPr>
          <p:spPr>
            <a:xfrm>
              <a:off x="8408132" y="4081081"/>
              <a:ext cx="51600" cy="51600"/>
            </a:xfrm>
            <a:prstGeom prst="flowChartDelay">
              <a:avLst/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67"/>
            <p:cNvSpPr/>
            <p:nvPr/>
          </p:nvSpPr>
          <p:spPr>
            <a:xfrm>
              <a:off x="7982421" y="3863888"/>
              <a:ext cx="451800" cy="513900"/>
            </a:xfrm>
            <a:prstGeom prst="roundRect">
              <a:avLst>
                <a:gd name="adj" fmla="val 1024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91" name="Google Shape;1891;p67" descr="offset_comp_342327_edited.jpg"/>
          <p:cNvPicPr preferRelativeResize="0"/>
          <p:nvPr/>
        </p:nvPicPr>
        <p:blipFill rotWithShape="1">
          <a:blip r:embed="rId3">
            <a:alphaModFix/>
          </a:blip>
          <a:srcRect l="49668" t="55915" r="37351" b="27092"/>
          <a:stretch/>
        </p:blipFill>
        <p:spPr>
          <a:xfrm>
            <a:off x="8127235" y="3586562"/>
            <a:ext cx="379200" cy="429900"/>
          </a:xfrm>
          <a:prstGeom prst="roundRect">
            <a:avLst>
              <a:gd name="adj" fmla="val 7794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92" name="Google Shape;1892;p67"/>
          <p:cNvSpPr txBox="1"/>
          <p:nvPr/>
        </p:nvSpPr>
        <p:spPr>
          <a:xfrm>
            <a:off x="88525" y="1229925"/>
            <a:ext cx="2088000" cy="20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Единый портал бюджетной системы РФ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Общая информация о деятельности учреждений по видам и типам учреждений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Официальный сайт Министерства финансов Архангельской области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Информация о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бюджете и финансах </a:t>
            </a:r>
            <a:r>
              <a:rPr lang="ru" sz="9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на официальном сайте администрации Няндомского </a:t>
            </a:r>
            <a:r>
              <a:rPr lang="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муниципального округа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3" name="Google Shape;1893;p67"/>
          <p:cNvSpPr txBox="1"/>
          <p:nvPr/>
        </p:nvSpPr>
        <p:spPr>
          <a:xfrm>
            <a:off x="572325" y="1739625"/>
            <a:ext cx="1302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4" name="Google Shape;1894;p67"/>
          <p:cNvSpPr txBox="1"/>
          <p:nvPr/>
        </p:nvSpPr>
        <p:spPr>
          <a:xfrm>
            <a:off x="2641050" y="10942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5" name="Google Shape;1895;p67"/>
          <p:cNvSpPr/>
          <p:nvPr/>
        </p:nvSpPr>
        <p:spPr>
          <a:xfrm>
            <a:off x="2176525" y="1243475"/>
            <a:ext cx="1774500" cy="35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WWW.BUDGET.GOV.RU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6" name="Google Shape;1896;p67"/>
          <p:cNvSpPr/>
          <p:nvPr/>
        </p:nvSpPr>
        <p:spPr>
          <a:xfrm>
            <a:off x="2176525" y="1757025"/>
            <a:ext cx="1774500" cy="350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B5394"/>
                </a:solidFill>
                <a:latin typeface="Nunito"/>
                <a:ea typeface="Nunito"/>
                <a:cs typeface="Nunito"/>
                <a:sym typeface="Nunito"/>
              </a:rPr>
              <a:t>WWW.BUS.GOV.RU</a:t>
            </a:r>
            <a:endParaRPr sz="1000" b="1">
              <a:solidFill>
                <a:srgbClr val="0B539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7" name="Google Shape;1897;p67"/>
          <p:cNvSpPr/>
          <p:nvPr/>
        </p:nvSpPr>
        <p:spPr>
          <a:xfrm>
            <a:off x="2176525" y="2265616"/>
            <a:ext cx="1774500" cy="46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u="sng" dirty="0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4"/>
              </a:rPr>
              <a:t>https://dvinaland.ru/gov/iogv/minfin/</a:t>
            </a:r>
            <a:endParaRPr sz="10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8" name="Google Shape;1898;p67"/>
          <p:cNvSpPr/>
          <p:nvPr/>
        </p:nvSpPr>
        <p:spPr>
          <a:xfrm>
            <a:off x="2176525" y="2813978"/>
            <a:ext cx="1774500" cy="46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b="1" u="sng" dirty="0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5"/>
              </a:rPr>
              <a:t>https://nyandoma.gosuslugi.ru/deyatelnost/napravleniya-deyatelnosti/byudzhet-i-finansy/</a:t>
            </a:r>
            <a:r>
              <a:rPr lang="ru" sz="800" b="1" dirty="0">
                <a:solidFill>
                  <a:schemeClr val="lt2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000" b="1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99" name="Google Shape;1899;p67"/>
          <p:cNvSpPr/>
          <p:nvPr/>
        </p:nvSpPr>
        <p:spPr>
          <a:xfrm>
            <a:off x="8088025" y="80925"/>
            <a:ext cx="9399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51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27" name="Picture 3" descr="C:\Users\KazakovaEV\Desktop\1701687920662.p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133" y="627403"/>
            <a:ext cx="1555300" cy="155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углом вверх 3"/>
          <p:cNvSpPr/>
          <p:nvPr/>
        </p:nvSpPr>
        <p:spPr>
          <a:xfrm>
            <a:off x="4141050" y="3142709"/>
            <a:ext cx="390007" cy="13416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Google Shape;1892;p67"/>
          <p:cNvSpPr txBox="1"/>
          <p:nvPr/>
        </p:nvSpPr>
        <p:spPr>
          <a:xfrm>
            <a:off x="3951025" y="673816"/>
            <a:ext cx="2088000" cy="37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Сайт администрации </a:t>
            </a:r>
            <a:r>
              <a:rPr lang="ru-RU" sz="900" b="1" dirty="0" err="1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Няндомского</a:t>
            </a:r>
            <a:r>
              <a:rPr lang="ru-RU" sz="900" b="1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муниципального округа Архангельской области в социальной сети «ВКОНТАКТЕ»</a:t>
            </a:r>
            <a:endParaRPr sz="9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022327" y="1099130"/>
            <a:ext cx="559855" cy="1443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056" y="1471215"/>
            <a:ext cx="1525317" cy="165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2"/>
          <p:cNvSpPr txBox="1">
            <a:spLocks noGrp="1"/>
          </p:cNvSpPr>
          <p:nvPr>
            <p:ph type="title"/>
          </p:nvPr>
        </p:nvSpPr>
        <p:spPr>
          <a:xfrm>
            <a:off x="1160700" y="176850"/>
            <a:ext cx="67470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0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Показатели бюджета на душу населения Няндомского округа</a:t>
            </a:r>
            <a:endParaRPr b="0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92" name="Google Shape;392;p22"/>
          <p:cNvSpPr txBox="1"/>
          <p:nvPr/>
        </p:nvSpPr>
        <p:spPr>
          <a:xfrm>
            <a:off x="352450" y="2467850"/>
            <a:ext cx="834600" cy="4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 smtClean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2025</a:t>
            </a:r>
            <a:endParaRPr sz="1800" b="1" dirty="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93" name="Google Shape;393;p22"/>
          <p:cNvSpPr txBox="1">
            <a:spLocks noGrp="1"/>
          </p:cNvSpPr>
          <p:nvPr>
            <p:ph type="body" idx="1"/>
          </p:nvPr>
        </p:nvSpPr>
        <p:spPr>
          <a:xfrm>
            <a:off x="2030400" y="1176150"/>
            <a:ext cx="1238100" cy="6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ru" sz="1107" b="1">
                <a:solidFill>
                  <a:srgbClr val="FFFFFF"/>
                </a:solidFill>
              </a:rPr>
              <a:t>Доходы              на 1 жителя, тыс.рублей</a:t>
            </a:r>
            <a:endParaRPr sz="1107" b="1">
              <a:solidFill>
                <a:srgbClr val="FFFFFF"/>
              </a:solidFill>
            </a:endParaRPr>
          </a:p>
        </p:txBody>
      </p:sp>
      <p:sp>
        <p:nvSpPr>
          <p:cNvPr id="394" name="Google Shape;394;p22"/>
          <p:cNvSpPr txBox="1"/>
          <p:nvPr/>
        </p:nvSpPr>
        <p:spPr>
          <a:xfrm>
            <a:off x="371200" y="3208650"/>
            <a:ext cx="797100" cy="4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 smtClean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2026</a:t>
            </a:r>
            <a:endParaRPr sz="800" b="1" dirty="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dirty="0">
              <a:solidFill>
                <a:srgbClr val="FFFFFF"/>
              </a:solidFill>
            </a:endParaRPr>
          </a:p>
        </p:txBody>
      </p:sp>
      <p:sp>
        <p:nvSpPr>
          <p:cNvPr id="395" name="Google Shape;395;p22"/>
          <p:cNvSpPr txBox="1"/>
          <p:nvPr/>
        </p:nvSpPr>
        <p:spPr>
          <a:xfrm>
            <a:off x="371200" y="3976550"/>
            <a:ext cx="834600" cy="4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 smtClean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2027</a:t>
            </a:r>
            <a:endParaRPr sz="700" b="1" dirty="0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96" name="Google Shape;396;p22"/>
          <p:cNvSpPr/>
          <p:nvPr/>
        </p:nvSpPr>
        <p:spPr>
          <a:xfrm>
            <a:off x="8193450" y="80925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6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7" name="Google Shape;397;p22"/>
          <p:cNvSpPr txBox="1">
            <a:spLocks noGrp="1"/>
          </p:cNvSpPr>
          <p:nvPr>
            <p:ph type="body" idx="1"/>
          </p:nvPr>
        </p:nvSpPr>
        <p:spPr>
          <a:xfrm>
            <a:off x="3915150" y="1176150"/>
            <a:ext cx="1238100" cy="6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ru" sz="1107" b="1">
                <a:solidFill>
                  <a:srgbClr val="FFFFFF"/>
                </a:solidFill>
              </a:rPr>
              <a:t>Расходы             на 1 жителя, тыс.рублей</a:t>
            </a:r>
            <a:endParaRPr sz="1107" b="1">
              <a:solidFill>
                <a:srgbClr val="FFFFFF"/>
              </a:solidFill>
            </a:endParaRPr>
          </a:p>
        </p:txBody>
      </p:sp>
      <p:sp>
        <p:nvSpPr>
          <p:cNvPr id="398" name="Google Shape;398;p22"/>
          <p:cNvSpPr txBox="1">
            <a:spLocks noGrp="1"/>
          </p:cNvSpPr>
          <p:nvPr>
            <p:ph type="body" idx="1"/>
          </p:nvPr>
        </p:nvSpPr>
        <p:spPr>
          <a:xfrm>
            <a:off x="5550825" y="1176150"/>
            <a:ext cx="1701300" cy="6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ru" sz="1110" b="1">
                <a:solidFill>
                  <a:srgbClr val="FFFFFF"/>
                </a:solidFill>
              </a:rPr>
              <a:t>Муниципальный долг на 1 жителя, тыс.рублей</a:t>
            </a:r>
            <a:endParaRPr sz="1110" b="1">
              <a:solidFill>
                <a:srgbClr val="FFFFFF"/>
              </a:solidFill>
            </a:endParaRPr>
          </a:p>
        </p:txBody>
      </p:sp>
      <p:sp>
        <p:nvSpPr>
          <p:cNvPr id="399" name="Google Shape;399;p22"/>
          <p:cNvSpPr txBox="1"/>
          <p:nvPr/>
        </p:nvSpPr>
        <p:spPr>
          <a:xfrm>
            <a:off x="2030400" y="2167350"/>
            <a:ext cx="1096500" cy="8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>
                <a:solidFill>
                  <a:srgbClr val="FFFFFF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 sz="2200" b="1">
              <a:solidFill>
                <a:srgbClr val="FFFFFF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00" name="Google Shape;400;p22"/>
          <p:cNvSpPr/>
          <p:nvPr/>
        </p:nvSpPr>
        <p:spPr>
          <a:xfrm>
            <a:off x="2077800" y="2432150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Maven Pro"/>
                <a:ea typeface="Maven Pro"/>
                <a:cs typeface="Maven Pro"/>
                <a:sym typeface="Maven Pro"/>
              </a:rPr>
              <a:t>64,7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1" name="Google Shape;401;p22"/>
          <p:cNvSpPr/>
          <p:nvPr/>
        </p:nvSpPr>
        <p:spPr>
          <a:xfrm>
            <a:off x="2077800" y="3123675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86,5</a:t>
            </a:r>
            <a:endParaRPr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2" name="Google Shape;402;p22"/>
          <p:cNvSpPr/>
          <p:nvPr/>
        </p:nvSpPr>
        <p:spPr>
          <a:xfrm>
            <a:off x="2077800" y="3940850"/>
            <a:ext cx="1238100" cy="479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92,3</a:t>
            </a:r>
            <a:endParaRPr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3" name="Google Shape;403;p22"/>
          <p:cNvSpPr/>
          <p:nvPr/>
        </p:nvSpPr>
        <p:spPr>
          <a:xfrm>
            <a:off x="3768500" y="2432150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66,5</a:t>
            </a:r>
            <a:endParaRPr sz="1500" b="1" dirty="0">
              <a:solidFill>
                <a:schemeClr val="lt2"/>
              </a:solidFill>
              <a:latin typeface="Maven Pro" panose="020B0604020202020204" charset="0"/>
              <a:ea typeface="Nunito"/>
              <a:cs typeface="Nunito"/>
              <a:sym typeface="Nunito"/>
            </a:endParaRPr>
          </a:p>
        </p:txBody>
      </p:sp>
      <p:sp>
        <p:nvSpPr>
          <p:cNvPr id="404" name="Google Shape;404;p22"/>
          <p:cNvSpPr/>
          <p:nvPr/>
        </p:nvSpPr>
        <p:spPr>
          <a:xfrm>
            <a:off x="3768500" y="3162175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88,3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5" name="Google Shape;405;p22"/>
          <p:cNvSpPr/>
          <p:nvPr/>
        </p:nvSpPr>
        <p:spPr>
          <a:xfrm>
            <a:off x="3768500" y="3967350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94,3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6" name="Google Shape;406;p22"/>
          <p:cNvSpPr/>
          <p:nvPr/>
        </p:nvSpPr>
        <p:spPr>
          <a:xfrm>
            <a:off x="5576250" y="2432150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9,7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7" name="Google Shape;407;p22"/>
          <p:cNvSpPr/>
          <p:nvPr/>
        </p:nvSpPr>
        <p:spPr>
          <a:xfrm>
            <a:off x="5576250" y="3162175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11,6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8" name="Google Shape;408;p22"/>
          <p:cNvSpPr/>
          <p:nvPr/>
        </p:nvSpPr>
        <p:spPr>
          <a:xfrm>
            <a:off x="5576250" y="3967350"/>
            <a:ext cx="1238100" cy="447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dirty="0" smtClean="0">
                <a:solidFill>
                  <a:schemeClr val="lt2"/>
                </a:solidFill>
                <a:latin typeface="Nunito"/>
                <a:ea typeface="Nunito"/>
                <a:cs typeface="Nunito"/>
                <a:sym typeface="Maven Pro"/>
              </a:rPr>
              <a:t>13,7</a:t>
            </a:r>
            <a:endParaRPr sz="1500" dirty="0">
              <a:solidFill>
                <a:schemeClr val="lt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3"/>
          <p:cNvSpPr txBox="1"/>
          <p:nvPr/>
        </p:nvSpPr>
        <p:spPr>
          <a:xfrm>
            <a:off x="393775" y="1672600"/>
            <a:ext cx="5819100" cy="23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206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800">
              <a:solidFill>
                <a:srgbClr val="FFFFFF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414" name="Google Shape;414;p23"/>
          <p:cNvSpPr/>
          <p:nvPr/>
        </p:nvSpPr>
        <p:spPr>
          <a:xfrm>
            <a:off x="8193450" y="80925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7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5" name="Google Shape;415;p23"/>
          <p:cNvSpPr txBox="1"/>
          <p:nvPr/>
        </p:nvSpPr>
        <p:spPr>
          <a:xfrm>
            <a:off x="97900" y="74600"/>
            <a:ext cx="84936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2546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СЕТЬ МУНИЦИПАЛЬНЫХ УЧРЕЖДЕНИЙ</a:t>
            </a:r>
            <a:endParaRPr sz="2550"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6" name="Google Shape;416;p23"/>
          <p:cNvSpPr/>
          <p:nvPr/>
        </p:nvSpPr>
        <p:spPr>
          <a:xfrm>
            <a:off x="97925" y="707500"/>
            <a:ext cx="2763900" cy="9651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ОБРАЗОВАНИЕ</a:t>
            </a:r>
            <a:endParaRPr b="1"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 smtClean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3</a:t>
            </a:r>
            <a:r>
              <a:rPr lang="ru-RU" sz="1900" b="1" dirty="0" smtClean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</a:t>
            </a:r>
            <a:endParaRPr sz="1900" b="1"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УЧРЕЖДЕНИЙ</a:t>
            </a:r>
            <a:endParaRPr b="1"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7" name="Google Shape;417;p23"/>
          <p:cNvSpPr/>
          <p:nvPr/>
        </p:nvSpPr>
        <p:spPr>
          <a:xfrm>
            <a:off x="97900" y="1967750"/>
            <a:ext cx="2763900" cy="9651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КУЛЬТУРА И МОЛОДЕЖНАЯ ПОЛИТИКА</a:t>
            </a:r>
            <a:endParaRPr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3</a:t>
            </a:r>
            <a:endParaRPr sz="2000"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УЧРЕЖДЕНИЯ</a:t>
            </a:r>
            <a:endParaRPr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8" name="Google Shape;418;p23"/>
          <p:cNvSpPr/>
          <p:nvPr/>
        </p:nvSpPr>
        <p:spPr>
          <a:xfrm>
            <a:off x="97900" y="3301475"/>
            <a:ext cx="2553000" cy="9651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ПРОЧИЕ УЧРЕЖДЕНИЯ</a:t>
            </a:r>
            <a:endParaRPr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2</a:t>
            </a:r>
            <a:endParaRPr sz="2000"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УЧРЕЖДЕНИЯ</a:t>
            </a:r>
            <a:endParaRPr b="1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9" name="Google Shape;419;p23"/>
          <p:cNvSpPr/>
          <p:nvPr/>
        </p:nvSpPr>
        <p:spPr>
          <a:xfrm>
            <a:off x="4051550" y="724750"/>
            <a:ext cx="4239900" cy="10191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13</a:t>
            </a:r>
            <a:r>
              <a:rPr lang="ru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 образовательных учреждений </a:t>
            </a:r>
            <a:endParaRPr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 smtClean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15</a:t>
            </a:r>
            <a:r>
              <a:rPr lang="ru" b="1" dirty="0" smtClean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дошкольных учреждений</a:t>
            </a:r>
            <a:endParaRPr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3 </a:t>
            </a:r>
            <a:r>
              <a:rPr lang="ru" dirty="0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учреждения дополнительного образования</a:t>
            </a:r>
            <a:endParaRPr dirty="0"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0" name="Google Shape;420;p23"/>
          <p:cNvSpPr/>
          <p:nvPr/>
        </p:nvSpPr>
        <p:spPr>
          <a:xfrm>
            <a:off x="3134713" y="936450"/>
            <a:ext cx="723000" cy="361500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1" name="Google Shape;421;p23"/>
          <p:cNvSpPr/>
          <p:nvPr/>
        </p:nvSpPr>
        <p:spPr>
          <a:xfrm>
            <a:off x="3134725" y="2195788"/>
            <a:ext cx="723000" cy="361500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2" name="Google Shape;422;p23"/>
          <p:cNvSpPr/>
          <p:nvPr/>
        </p:nvSpPr>
        <p:spPr>
          <a:xfrm>
            <a:off x="2833513" y="3527975"/>
            <a:ext cx="723000" cy="361500"/>
          </a:xfrm>
          <a:prstGeom prst="homePlat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3" name="Google Shape;423;p23"/>
          <p:cNvSpPr/>
          <p:nvPr/>
        </p:nvSpPr>
        <p:spPr>
          <a:xfrm>
            <a:off x="4051550" y="2019500"/>
            <a:ext cx="3050100" cy="930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lang="ru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 досуговое учреждение </a:t>
            </a:r>
            <a:endParaRPr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 </a:t>
            </a:r>
            <a:r>
              <a:rPr lang="ru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центральная библиотека </a:t>
            </a:r>
            <a:endParaRPr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lang="ru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 молодежный центр</a:t>
            </a:r>
            <a:endParaRPr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4" name="Google Shape;424;p23"/>
          <p:cNvSpPr/>
          <p:nvPr/>
        </p:nvSpPr>
        <p:spPr>
          <a:xfrm>
            <a:off x="3693950" y="3318725"/>
            <a:ext cx="3466200" cy="930600"/>
          </a:xfrm>
          <a:prstGeom prst="snip1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МАУ “Расчетно-кассовый центр жилищно-коммунального хозяйства”</a:t>
            </a:r>
            <a:endParaRPr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3D85C6"/>
                </a:solidFill>
                <a:latin typeface="Nunito"/>
                <a:ea typeface="Nunito"/>
                <a:cs typeface="Nunito"/>
                <a:sym typeface="Nunito"/>
              </a:rPr>
              <a:t>МКУ “Эксплуатационно-техническое управление”</a:t>
            </a:r>
            <a:endParaRPr>
              <a:solidFill>
                <a:srgbClr val="3D85C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"/>
          <p:cNvSpPr txBox="1">
            <a:spLocks noGrp="1"/>
          </p:cNvSpPr>
          <p:nvPr>
            <p:ph type="ctrTitle"/>
          </p:nvPr>
        </p:nvSpPr>
        <p:spPr>
          <a:xfrm>
            <a:off x="183900" y="85075"/>
            <a:ext cx="8107500" cy="5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55">
                <a:latin typeface="Nunito"/>
                <a:ea typeface="Nunito"/>
                <a:cs typeface="Nunito"/>
                <a:sym typeface="Nunito"/>
              </a:rPr>
              <a:t>ЭТАПЫ БЮДЖЕТНОГО</a:t>
            </a:r>
            <a:r>
              <a:rPr lang="ru" sz="2800"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ru" sz="2355">
                <a:latin typeface="Nunito"/>
                <a:ea typeface="Nunito"/>
                <a:cs typeface="Nunito"/>
                <a:sym typeface="Nunito"/>
              </a:rPr>
              <a:t>ПРОЦЕССА НЯНДОМСКОГО МУНИЦИПАЛЬНОГО ОКРУГА АРХАНГЕЛЬСКОЙ ОБЛАСТИ</a:t>
            </a:r>
            <a:endParaRPr sz="1855"/>
          </a:p>
        </p:txBody>
      </p:sp>
      <p:sp>
        <p:nvSpPr>
          <p:cNvPr id="430" name="Google Shape;430;p24"/>
          <p:cNvSpPr txBox="1"/>
          <p:nvPr/>
        </p:nvSpPr>
        <p:spPr>
          <a:xfrm>
            <a:off x="0" y="4349400"/>
            <a:ext cx="9144000" cy="7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Бюджетный процесс - регламентируемая деятельность участников бюджетного процесса по составлению и рассмотрению проекта бюджета, утверждению и исполнению бюджета, контроль за его исполнением, осуществлению бюджетного учета, составлению, внешней проверке, рассмотрению и утверждению бюджетной отчетности</a:t>
            </a:r>
            <a:endParaRPr sz="800"/>
          </a:p>
        </p:txBody>
      </p:sp>
      <p:sp>
        <p:nvSpPr>
          <p:cNvPr id="431" name="Google Shape;431;p24"/>
          <p:cNvSpPr txBox="1"/>
          <p:nvPr/>
        </p:nvSpPr>
        <p:spPr>
          <a:xfrm>
            <a:off x="183900" y="807575"/>
            <a:ext cx="8679900" cy="5472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Финансовый контроль</a:t>
            </a:r>
            <a:endParaRPr/>
          </a:p>
        </p:txBody>
      </p:sp>
      <p:sp>
        <p:nvSpPr>
          <p:cNvPr id="432" name="Google Shape;432;p24"/>
          <p:cNvSpPr txBox="1"/>
          <p:nvPr/>
        </p:nvSpPr>
        <p:spPr>
          <a:xfrm>
            <a:off x="183900" y="1522275"/>
            <a:ext cx="1811700" cy="5403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Публичные слушания по проекту бюджета</a:t>
            </a:r>
            <a:endParaRPr sz="400"/>
          </a:p>
        </p:txBody>
      </p:sp>
      <p:sp>
        <p:nvSpPr>
          <p:cNvPr id="433" name="Google Shape;433;p24"/>
          <p:cNvSpPr/>
          <p:nvPr/>
        </p:nvSpPr>
        <p:spPr>
          <a:xfrm>
            <a:off x="504575" y="2230075"/>
            <a:ext cx="986400" cy="9111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Nunito"/>
                <a:ea typeface="Nunito"/>
                <a:cs typeface="Nunito"/>
                <a:sym typeface="Nunito"/>
              </a:rPr>
              <a:t>1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4" name="Google Shape;434;p24"/>
          <p:cNvSpPr/>
          <p:nvPr/>
        </p:nvSpPr>
        <p:spPr>
          <a:xfrm>
            <a:off x="3999775" y="2230075"/>
            <a:ext cx="986400" cy="91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Nunito"/>
                <a:ea typeface="Nunito"/>
                <a:cs typeface="Nunito"/>
                <a:sym typeface="Nunito"/>
              </a:rPr>
              <a:t>3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5" name="Google Shape;435;p24"/>
          <p:cNvSpPr/>
          <p:nvPr/>
        </p:nvSpPr>
        <p:spPr>
          <a:xfrm>
            <a:off x="5779700" y="2287175"/>
            <a:ext cx="986400" cy="91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Nunito"/>
                <a:ea typeface="Nunito"/>
                <a:cs typeface="Nunito"/>
                <a:sym typeface="Nunito"/>
              </a:rPr>
              <a:t>4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6" name="Google Shape;436;p24"/>
          <p:cNvSpPr/>
          <p:nvPr/>
        </p:nvSpPr>
        <p:spPr>
          <a:xfrm>
            <a:off x="7635800" y="2287175"/>
            <a:ext cx="986400" cy="91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Nunito"/>
                <a:ea typeface="Nunito"/>
                <a:cs typeface="Nunito"/>
                <a:sym typeface="Nunito"/>
              </a:rPr>
              <a:t>5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7" name="Google Shape;437;p24"/>
          <p:cNvSpPr/>
          <p:nvPr/>
        </p:nvSpPr>
        <p:spPr>
          <a:xfrm>
            <a:off x="2252175" y="2230075"/>
            <a:ext cx="986400" cy="91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Nunito"/>
                <a:ea typeface="Nunito"/>
                <a:cs typeface="Nunito"/>
                <a:sym typeface="Nunito"/>
              </a:rPr>
              <a:t>2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38" name="Google Shape;438;p24"/>
          <p:cNvCxnSpPr>
            <a:stCxn id="433" idx="6"/>
            <a:endCxn id="437" idx="2"/>
          </p:cNvCxnSpPr>
          <p:nvPr/>
        </p:nvCxnSpPr>
        <p:spPr>
          <a:xfrm>
            <a:off x="1490975" y="2685625"/>
            <a:ext cx="7611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9" name="Google Shape;439;p24"/>
          <p:cNvCxnSpPr/>
          <p:nvPr/>
        </p:nvCxnSpPr>
        <p:spPr>
          <a:xfrm>
            <a:off x="3254788" y="2685625"/>
            <a:ext cx="7611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0" name="Google Shape;440;p24"/>
          <p:cNvCxnSpPr/>
          <p:nvPr/>
        </p:nvCxnSpPr>
        <p:spPr>
          <a:xfrm>
            <a:off x="4986163" y="2685625"/>
            <a:ext cx="7611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Google Shape;441;p24"/>
          <p:cNvCxnSpPr/>
          <p:nvPr/>
        </p:nvCxnSpPr>
        <p:spPr>
          <a:xfrm>
            <a:off x="6820388" y="2685625"/>
            <a:ext cx="7611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2" name="Google Shape;442;p24"/>
          <p:cNvSpPr txBox="1"/>
          <p:nvPr/>
        </p:nvSpPr>
        <p:spPr>
          <a:xfrm>
            <a:off x="362225" y="3242413"/>
            <a:ext cx="1271100" cy="4788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Составление проекта бюджета</a:t>
            </a:r>
            <a:endParaRPr sz="200"/>
          </a:p>
        </p:txBody>
      </p:sp>
      <p:sp>
        <p:nvSpPr>
          <p:cNvPr id="443" name="Google Shape;443;p24"/>
          <p:cNvSpPr txBox="1"/>
          <p:nvPr/>
        </p:nvSpPr>
        <p:spPr>
          <a:xfrm>
            <a:off x="2148475" y="3250975"/>
            <a:ext cx="1271100" cy="4617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Рассмотрение проекта бюджета</a:t>
            </a:r>
            <a:endParaRPr sz="900"/>
          </a:p>
        </p:txBody>
      </p:sp>
      <p:sp>
        <p:nvSpPr>
          <p:cNvPr id="444" name="Google Shape;444;p24"/>
          <p:cNvSpPr txBox="1"/>
          <p:nvPr/>
        </p:nvSpPr>
        <p:spPr>
          <a:xfrm>
            <a:off x="3934713" y="3250975"/>
            <a:ext cx="1271100" cy="4617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Утверждение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бюджета</a:t>
            </a:r>
            <a:endParaRPr sz="900"/>
          </a:p>
        </p:txBody>
      </p:sp>
      <p:sp>
        <p:nvSpPr>
          <p:cNvPr id="445" name="Google Shape;445;p24"/>
          <p:cNvSpPr txBox="1"/>
          <p:nvPr/>
        </p:nvSpPr>
        <p:spPr>
          <a:xfrm>
            <a:off x="5759619" y="3267125"/>
            <a:ext cx="986400" cy="4617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Исполнение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бюджета</a:t>
            </a:r>
            <a:endParaRPr sz="900"/>
          </a:p>
        </p:txBody>
      </p:sp>
      <p:sp>
        <p:nvSpPr>
          <p:cNvPr id="446" name="Google Shape;446;p24"/>
          <p:cNvSpPr txBox="1"/>
          <p:nvPr/>
        </p:nvSpPr>
        <p:spPr>
          <a:xfrm>
            <a:off x="7634950" y="3267125"/>
            <a:ext cx="1047900" cy="4617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Составление </a:t>
            </a:r>
            <a:endParaRPr sz="900" b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отчетности</a:t>
            </a:r>
            <a:endParaRPr sz="900"/>
          </a:p>
        </p:txBody>
      </p:sp>
      <p:sp>
        <p:nvSpPr>
          <p:cNvPr id="447" name="Google Shape;447;p24"/>
          <p:cNvSpPr/>
          <p:nvPr/>
        </p:nvSpPr>
        <p:spPr>
          <a:xfrm>
            <a:off x="1694375" y="3308675"/>
            <a:ext cx="354300" cy="3615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8" name="Google Shape;448;p24"/>
          <p:cNvSpPr/>
          <p:nvPr/>
        </p:nvSpPr>
        <p:spPr>
          <a:xfrm>
            <a:off x="3500000" y="3301075"/>
            <a:ext cx="354300" cy="3615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9" name="Google Shape;449;p24"/>
          <p:cNvSpPr/>
          <p:nvPr/>
        </p:nvSpPr>
        <p:spPr>
          <a:xfrm>
            <a:off x="5305575" y="3301075"/>
            <a:ext cx="354300" cy="3615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0" name="Google Shape;450;p24"/>
          <p:cNvSpPr/>
          <p:nvPr/>
        </p:nvSpPr>
        <p:spPr>
          <a:xfrm>
            <a:off x="6978800" y="3336763"/>
            <a:ext cx="354300" cy="3615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1" name="Google Shape;451;p24"/>
          <p:cNvSpPr txBox="1"/>
          <p:nvPr/>
        </p:nvSpPr>
        <p:spPr>
          <a:xfrm>
            <a:off x="362225" y="3795900"/>
            <a:ext cx="1332300" cy="4788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Администрация округа, ОМСУ, КСП</a:t>
            </a:r>
            <a:endParaRPr sz="200"/>
          </a:p>
        </p:txBody>
      </p:sp>
      <p:sp>
        <p:nvSpPr>
          <p:cNvPr id="452" name="Google Shape;452;p24"/>
          <p:cNvSpPr txBox="1"/>
          <p:nvPr/>
        </p:nvSpPr>
        <p:spPr>
          <a:xfrm>
            <a:off x="2148500" y="3791638"/>
            <a:ext cx="3057300" cy="4788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Собрание депутатов Няндомского муниципального округа</a:t>
            </a:r>
            <a:endParaRPr sz="200"/>
          </a:p>
        </p:txBody>
      </p:sp>
      <p:sp>
        <p:nvSpPr>
          <p:cNvPr id="453" name="Google Shape;453;p24"/>
          <p:cNvSpPr txBox="1"/>
          <p:nvPr/>
        </p:nvSpPr>
        <p:spPr>
          <a:xfrm>
            <a:off x="5779700" y="3873625"/>
            <a:ext cx="2955900" cy="3318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9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Администрация округа, ОМСУ, КСП</a:t>
            </a:r>
            <a:endParaRPr sz="200"/>
          </a:p>
        </p:txBody>
      </p:sp>
      <p:sp>
        <p:nvSpPr>
          <p:cNvPr id="454" name="Google Shape;454;p24"/>
          <p:cNvSpPr/>
          <p:nvPr/>
        </p:nvSpPr>
        <p:spPr>
          <a:xfrm>
            <a:off x="8291400" y="35750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8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5" name="Google Shape;455;p24"/>
          <p:cNvSpPr txBox="1"/>
          <p:nvPr/>
        </p:nvSpPr>
        <p:spPr>
          <a:xfrm>
            <a:off x="6766100" y="1494175"/>
            <a:ext cx="2052600" cy="5403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155" b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Публичные слушания по отчету об исполнении</a:t>
            </a:r>
            <a:endParaRPr sz="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5"/>
          <p:cNvSpPr txBox="1">
            <a:spLocks noGrp="1"/>
          </p:cNvSpPr>
          <p:nvPr>
            <p:ph type="title" idx="2"/>
          </p:nvPr>
        </p:nvSpPr>
        <p:spPr>
          <a:xfrm>
            <a:off x="700375" y="90500"/>
            <a:ext cx="38106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СОСТАВЛЕНИЕ ПРОЕКТА БЮДЖЕТА НЯНДОМСКОГО ОКРУГА</a:t>
            </a:r>
            <a:endParaRPr sz="14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1" name="Google Shape;461;p25"/>
          <p:cNvSpPr txBox="1">
            <a:spLocks noGrp="1"/>
          </p:cNvSpPr>
          <p:nvPr>
            <p:ph type="title"/>
          </p:nvPr>
        </p:nvSpPr>
        <p:spPr>
          <a:xfrm>
            <a:off x="4812150" y="1190626"/>
            <a:ext cx="3991200" cy="85725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Положения послания Президента Российской Федерации Федеральному Собранию Российской Федерации, определяющих бюджетную политику (требования к бюджетной политике) в Российской Федерации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2" name="Google Shape;462;p25"/>
          <p:cNvSpPr txBox="1">
            <a:spLocks noGrp="1"/>
          </p:cNvSpPr>
          <p:nvPr>
            <p:ph type="title" idx="2"/>
          </p:nvPr>
        </p:nvSpPr>
        <p:spPr>
          <a:xfrm>
            <a:off x="830175" y="770050"/>
            <a:ext cx="38106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Бюджет округа ежегодно утверждается на трехлетний период: очередной финансовый год и два года планового периода</a:t>
            </a:r>
            <a:endParaRPr sz="14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25"/>
          <p:cNvSpPr/>
          <p:nvPr/>
        </p:nvSpPr>
        <p:spPr>
          <a:xfrm>
            <a:off x="8291400" y="35750"/>
            <a:ext cx="834600" cy="723000"/>
          </a:xfrm>
          <a:prstGeom prst="hexagon">
            <a:avLst>
              <a:gd name="adj" fmla="val 57718"/>
              <a:gd name="vf" fmla="val 11547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9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4" name="Google Shape;464;p25"/>
          <p:cNvSpPr txBox="1">
            <a:spLocks noGrp="1"/>
          </p:cNvSpPr>
          <p:nvPr>
            <p:ph type="title" idx="2"/>
          </p:nvPr>
        </p:nvSpPr>
        <p:spPr>
          <a:xfrm>
            <a:off x="4812150" y="503300"/>
            <a:ext cx="3810600" cy="510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ОСНОВА СОСТАВЛЕНИЯ ПРОЕКТА БЮДЖЕТА ОКРУГА</a:t>
            </a:r>
            <a:endParaRPr sz="14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5" name="Google Shape;465;p25"/>
          <p:cNvSpPr txBox="1">
            <a:spLocks noGrp="1"/>
          </p:cNvSpPr>
          <p:nvPr>
            <p:ph type="title"/>
          </p:nvPr>
        </p:nvSpPr>
        <p:spPr>
          <a:xfrm>
            <a:off x="4812150" y="2112300"/>
            <a:ext cx="3991200" cy="927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9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Положения ежегодного послания Губернатора Архангельской области о социально-экономическом и общественно-политическом положении в Архангельской области, определяющих бюджетную и налоговую политику (требования к бюджетной и налоговой политике) Архангельской области</a:t>
            </a:r>
            <a:endParaRPr sz="9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6" name="Google Shape;466;p25"/>
          <p:cNvSpPr txBox="1">
            <a:spLocks noGrp="1"/>
          </p:cNvSpPr>
          <p:nvPr>
            <p:ph type="title"/>
          </p:nvPr>
        </p:nvSpPr>
        <p:spPr>
          <a:xfrm>
            <a:off x="4812150" y="3104925"/>
            <a:ext cx="3991200" cy="510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Прогноз социально-экономического развития Няндомского муниципального округа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7" name="Google Shape;467;p25"/>
          <p:cNvSpPr txBox="1">
            <a:spLocks noGrp="1"/>
          </p:cNvSpPr>
          <p:nvPr>
            <p:ph type="title"/>
          </p:nvPr>
        </p:nvSpPr>
        <p:spPr>
          <a:xfrm>
            <a:off x="4812150" y="3669728"/>
            <a:ext cx="3991200" cy="494772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Основные направления бюджетной и налоговой и политики Няндомского муниципального округа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8" name="Google Shape;468;p25"/>
          <p:cNvSpPr txBox="1">
            <a:spLocks noGrp="1"/>
          </p:cNvSpPr>
          <p:nvPr>
            <p:ph type="title"/>
          </p:nvPr>
        </p:nvSpPr>
        <p:spPr>
          <a:xfrm>
            <a:off x="4812150" y="4243849"/>
            <a:ext cx="3991200" cy="556751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000" b="0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Муниципальные программы Няндомского муниципального </a:t>
            </a:r>
            <a:r>
              <a:rPr lang="ru" sz="1000" b="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округа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9" name="Google Shape;469;p25"/>
          <p:cNvSpPr/>
          <p:nvPr/>
        </p:nvSpPr>
        <p:spPr>
          <a:xfrm>
            <a:off x="4593750" y="1385625"/>
            <a:ext cx="218400" cy="4821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0" name="Google Shape;470;p25"/>
          <p:cNvSpPr/>
          <p:nvPr/>
        </p:nvSpPr>
        <p:spPr>
          <a:xfrm>
            <a:off x="4593750" y="2330700"/>
            <a:ext cx="218400" cy="4821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1" name="Google Shape;471;p25"/>
          <p:cNvSpPr/>
          <p:nvPr/>
        </p:nvSpPr>
        <p:spPr>
          <a:xfrm>
            <a:off x="4593750" y="3119325"/>
            <a:ext cx="218400" cy="4821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2" name="Google Shape;472;p25"/>
          <p:cNvSpPr/>
          <p:nvPr/>
        </p:nvSpPr>
        <p:spPr>
          <a:xfrm>
            <a:off x="4593750" y="3761698"/>
            <a:ext cx="218400" cy="40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3" name="Google Shape;473;p25"/>
          <p:cNvSpPr/>
          <p:nvPr/>
        </p:nvSpPr>
        <p:spPr>
          <a:xfrm>
            <a:off x="4593750" y="4234250"/>
            <a:ext cx="218400" cy="4821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4" name="Google Shape;474;p25"/>
          <p:cNvSpPr txBox="1">
            <a:spLocks noGrp="1"/>
          </p:cNvSpPr>
          <p:nvPr>
            <p:ph type="title" idx="2"/>
          </p:nvPr>
        </p:nvSpPr>
        <p:spPr>
          <a:xfrm>
            <a:off x="700375" y="1555125"/>
            <a:ext cx="3810600" cy="3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i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ПРИНЦИП “СКОЛЬЗЯЩЕЙ ТРЕХЛЕТКИ”</a:t>
            </a:r>
            <a:endParaRPr sz="1400" i="1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5" name="Google Shape;475;p25"/>
          <p:cNvSpPr/>
          <p:nvPr/>
        </p:nvSpPr>
        <p:spPr>
          <a:xfrm>
            <a:off x="1059675" y="2269925"/>
            <a:ext cx="1252260" cy="4044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Очередной 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год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6" name="Google Shape;476;p25"/>
          <p:cNvSpPr/>
          <p:nvPr/>
        </p:nvSpPr>
        <p:spPr>
          <a:xfrm>
            <a:off x="2419350" y="2269925"/>
            <a:ext cx="1946353" cy="4044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Плановый период, 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2 года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7" name="Google Shape;477;p25"/>
          <p:cNvSpPr/>
          <p:nvPr/>
        </p:nvSpPr>
        <p:spPr>
          <a:xfrm>
            <a:off x="1587951" y="3459053"/>
            <a:ext cx="2157084" cy="4044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Плановый период, 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2 года</a:t>
            </a:r>
            <a:endParaRPr sz="13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8" name="Google Shape;478;p25"/>
          <p:cNvSpPr/>
          <p:nvPr/>
        </p:nvSpPr>
        <p:spPr>
          <a:xfrm>
            <a:off x="163525" y="3437400"/>
            <a:ext cx="1361900" cy="4044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Очередной </a:t>
            </a:r>
            <a:endParaRPr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год</a:t>
            </a:r>
            <a:endParaRPr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9" name="Google Shape;479;p25"/>
          <p:cNvSpPr/>
          <p:nvPr/>
        </p:nvSpPr>
        <p:spPr>
          <a:xfrm>
            <a:off x="1698225" y="2953175"/>
            <a:ext cx="1157700" cy="235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корректировка</a:t>
            </a:r>
            <a:endParaRPr sz="1000" b="1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0" name="Google Shape;480;p25"/>
          <p:cNvSpPr/>
          <p:nvPr/>
        </p:nvSpPr>
        <p:spPr>
          <a:xfrm>
            <a:off x="3078263" y="2953175"/>
            <a:ext cx="960000" cy="235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b="1" dirty="0">
                <a:solidFill>
                  <a:srgbClr val="0D47A1"/>
                </a:solidFill>
                <a:latin typeface="Nunito"/>
                <a:ea typeface="Nunito"/>
                <a:cs typeface="Nunito"/>
                <a:sym typeface="Nunito"/>
              </a:rPr>
              <a:t>разработка</a:t>
            </a:r>
            <a:endParaRPr sz="1000" b="1" dirty="0">
              <a:solidFill>
                <a:srgbClr val="0D47A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81" name="Google Shape;481;p25"/>
          <p:cNvCxnSpPr/>
          <p:nvPr/>
        </p:nvCxnSpPr>
        <p:spPr>
          <a:xfrm rot="10800000" flipH="1">
            <a:off x="1580450" y="2805050"/>
            <a:ext cx="7500" cy="4821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2" name="Google Shape;482;p25"/>
          <p:cNvCxnSpPr/>
          <p:nvPr/>
        </p:nvCxnSpPr>
        <p:spPr>
          <a:xfrm rot="10800000" flipH="1">
            <a:off x="2966200" y="2794550"/>
            <a:ext cx="1800" cy="5031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3" name="Google Shape;483;p25"/>
          <p:cNvCxnSpPr/>
          <p:nvPr/>
        </p:nvCxnSpPr>
        <p:spPr>
          <a:xfrm rot="10800000">
            <a:off x="4148550" y="2771150"/>
            <a:ext cx="11400" cy="5499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5636</Words>
  <Application>Microsoft Office PowerPoint</Application>
  <PresentationFormat>Экран (16:9)</PresentationFormat>
  <Paragraphs>1542</Paragraphs>
  <Slides>51</Slides>
  <Notes>51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62" baseType="lpstr">
      <vt:lpstr>Arial</vt:lpstr>
      <vt:lpstr>Nunito ExtraBold</vt:lpstr>
      <vt:lpstr>HoloLens MDL2 Assets</vt:lpstr>
      <vt:lpstr>Average</vt:lpstr>
      <vt:lpstr>Times New Roman</vt:lpstr>
      <vt:lpstr>Lato</vt:lpstr>
      <vt:lpstr>Montserrat</vt:lpstr>
      <vt:lpstr>Roboto</vt:lpstr>
      <vt:lpstr>Nunito</vt:lpstr>
      <vt:lpstr>Maven Pro</vt:lpstr>
      <vt:lpstr>Momentum</vt:lpstr>
      <vt:lpstr>Администрация Няндомского муниципального округа Архангельской области</vt:lpstr>
      <vt:lpstr>ОГЛАВЛЕНИЕ</vt:lpstr>
      <vt:lpstr>  Уважаемые  жители  Няндомского  муниципального округа! </vt:lpstr>
      <vt:lpstr>Презентация PowerPoint</vt:lpstr>
      <vt:lpstr>Показатели прогноза социально-экономического развития Няндомского муниципального округа Архангельской области </vt:lpstr>
      <vt:lpstr>Показатели бюджета на душу населения Няндомского округа</vt:lpstr>
      <vt:lpstr>Презентация PowerPoint</vt:lpstr>
      <vt:lpstr>ЭТАПЫ БЮДЖЕТНОГО ПРОЦЕССА НЯНДОМСКОГО МУНИЦИПАЛЬНОГО ОКРУГА АРХАНГЕЛЬСКОЙ ОБЛАСТИ</vt:lpstr>
      <vt:lpstr>СОСТАВЛЕНИЕ ПРОЕКТА БЮДЖЕТА НЯНДОМСКОГО ОКРУГА</vt:lpstr>
      <vt:lpstr>БЮДЖЕТНАЯ И НАЛОГОВАЯ ПОЛИТИКА НА 2025 ГОД И НА ПЛАНОВЫЙ ПЕРИОД 2026 И 2027 ГОДОВ</vt:lpstr>
      <vt:lpstr>Презентация PowerPoint</vt:lpstr>
      <vt:lpstr>НАЛОГОВЫЕ И  НЕНАЛОГОВЫЕ ДОХОДЫ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НЯНДОМСКОГО МУНИЦИПАЛЬНОГО ОКРУГА</vt:lpstr>
      <vt:lpstr>ОСНОВНЫЕ ОБЩИЕ ПОДХОДЫ К ФОРМИРОВАНИЮ РАСХОДОВ БЮДЖЕТА НЯНДОМСКОГО МУНИЦИПАЛЬНОГО ОКРУГА</vt:lpstr>
      <vt:lpstr>НАЦИОНАЛЬНЫЕ ПРОЕКТЫ</vt:lpstr>
      <vt:lpstr>ВЕДОМСТВЕННАЯ СТРУКТУРА РАСХОДОВ БЮДЖЕТА НЯНДОМСКОГО МУНИЦИПАЛЬНОГО ОКРУГА</vt:lpstr>
      <vt:lpstr>“ОТРАСЛЕВАЯ” СТРУКТУРА РАСХОДОВ БЮДЖЕТА НЯНДОМСКОГО МУНИЦИПАЛЬНОГО ОКРУГА</vt:lpstr>
      <vt:lpstr>“ПРОГРАММНАЯ” СТРУКТУРА РАСХОДОВ БЮДЖЕТА НЯНДОМСКОГО МУНИЦИПАЛЬНОГО ОКРУГА</vt:lpstr>
      <vt:lpstr>Презентация PowerPoint</vt:lpstr>
      <vt:lpstr>МП «Развитие образования» </vt:lpstr>
      <vt:lpstr>МП «Организация оздоровления и отдыха детей»</vt:lpstr>
      <vt:lpstr>МП «Молодежь Няндомского муниципального округа»</vt:lpstr>
      <vt:lpstr>МП «Развитие сферы культуры и туризма»  </vt:lpstr>
      <vt:lpstr>МП «Содействие развитию институтов гражданского общества» </vt:lpstr>
      <vt:lpstr>МП «Профилактика безнадзорности и правонарушений несовершеннолетних» </vt:lpstr>
      <vt:lpstr>МП «Совершенствование деятельности по опеке и попечительству» </vt:lpstr>
      <vt:lpstr>Презентация PowerPoint</vt:lpstr>
      <vt:lpstr>МП «Формирование современной городской среды» </vt:lpstr>
      <vt:lpstr>МП «Развитие сельского хозяйства»</vt:lpstr>
      <vt:lpstr>МП «Строительство, ремонт и содержание автомобильных дорог» </vt:lpstr>
      <vt:lpstr>МП «Энергосбережение»</vt:lpstr>
      <vt:lpstr>МП «Развитие транспортной системы»</vt:lpstr>
      <vt:lpstr>МП «Комплексное развитие сельских территорий» </vt:lpstr>
      <vt:lpstr>МП «Управление муниципальным имуществом и земельными ресурсами» </vt:lpstr>
      <vt:lpstr>Презентация PowerPoint</vt:lpstr>
      <vt:lpstr>МП «Управление муниципальными финансами и муниципальным долгом»</vt:lpstr>
      <vt:lpstr>МП «Совершенствование муниципального управления»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ДОРОЖНЫЙ ФОНД НЯНДОМСКОГО МУНИЦИПАЛЬНОГО ОКРУГА НА 2025 ГОД </vt:lpstr>
      <vt:lpstr>Презентация PowerPoint</vt:lpstr>
      <vt:lpstr>Презентация PowerPoint</vt:lpstr>
      <vt:lpstr>ДЕФИЦИТ БЮДЖЕТА НЯНДОМСКОГО ОКРУГА</vt:lpstr>
      <vt:lpstr>МУНИЦИПАЛЬНЫЙ ДОЛГ</vt:lpstr>
      <vt:lpstr>ОТКРЫТЫЕ ИНФОРМАЦИОННЫЕ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Няндомского муниципального округа Архангельской области</dc:title>
  <cp:lastModifiedBy>KazakovaEV</cp:lastModifiedBy>
  <cp:revision>114</cp:revision>
  <cp:lastPrinted>2024-12-05T05:31:54Z</cp:lastPrinted>
  <dcterms:modified xsi:type="dcterms:W3CDTF">2024-12-05T06:37:25Z</dcterms:modified>
</cp:coreProperties>
</file>