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3"/>
  </p:notesMasterIdLst>
  <p:sldIdLst>
    <p:sldId id="256" r:id="rId2"/>
    <p:sldId id="514" r:id="rId3"/>
    <p:sldId id="476" r:id="rId4"/>
    <p:sldId id="520" r:id="rId5"/>
    <p:sldId id="480" r:id="rId6"/>
    <p:sldId id="521" r:id="rId7"/>
    <p:sldId id="526" r:id="rId8"/>
    <p:sldId id="527" r:id="rId9"/>
    <p:sldId id="528" r:id="rId10"/>
    <p:sldId id="517" r:id="rId11"/>
    <p:sldId id="518" r:id="rId12"/>
    <p:sldId id="370" r:id="rId13"/>
    <p:sldId id="525" r:id="rId14"/>
    <p:sldId id="274" r:id="rId15"/>
    <p:sldId id="538" r:id="rId16"/>
    <p:sldId id="278" r:id="rId17"/>
    <p:sldId id="363" r:id="rId18"/>
    <p:sldId id="468" r:id="rId19"/>
    <p:sldId id="539" r:id="rId20"/>
    <p:sldId id="512" r:id="rId21"/>
    <p:sldId id="465" r:id="rId22"/>
    <p:sldId id="453" r:id="rId23"/>
    <p:sldId id="533" r:id="rId24"/>
    <p:sldId id="455" r:id="rId25"/>
    <p:sldId id="454" r:id="rId26"/>
    <p:sldId id="489" r:id="rId27"/>
    <p:sldId id="490" r:id="rId28"/>
    <p:sldId id="491" r:id="rId29"/>
    <p:sldId id="492" r:id="rId30"/>
    <p:sldId id="493" r:id="rId31"/>
    <p:sldId id="536" r:id="rId32"/>
    <p:sldId id="495" r:id="rId33"/>
    <p:sldId id="496" r:id="rId34"/>
    <p:sldId id="497" r:id="rId35"/>
    <p:sldId id="498" r:id="rId36"/>
    <p:sldId id="499" r:id="rId37"/>
    <p:sldId id="500" r:id="rId38"/>
    <p:sldId id="501" r:id="rId39"/>
    <p:sldId id="502" r:id="rId40"/>
    <p:sldId id="281" r:id="rId41"/>
    <p:sldId id="282" r:id="rId42"/>
    <p:sldId id="462" r:id="rId43"/>
    <p:sldId id="474" r:id="rId44"/>
    <p:sldId id="470" r:id="rId45"/>
    <p:sldId id="471" r:id="rId46"/>
    <p:sldId id="293" r:id="rId47"/>
    <p:sldId id="524" r:id="rId48"/>
    <p:sldId id="286" r:id="rId49"/>
    <p:sldId id="287" r:id="rId50"/>
    <p:sldId id="288" r:id="rId51"/>
    <p:sldId id="523" r:id="rId52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CC"/>
    <a:srgbClr val="FFCCFF"/>
    <a:srgbClr val="CCFF99"/>
    <a:srgbClr val="00CC99"/>
    <a:srgbClr val="FF66FF"/>
    <a:srgbClr val="FFFF99"/>
    <a:srgbClr val="AAEC34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28375" autoAdjust="0"/>
  </p:normalViewPr>
  <p:slideViewPr>
    <p:cSldViewPr>
      <p:cViewPr varScale="1">
        <p:scale>
          <a:sx n="110" d="100"/>
          <a:sy n="110" d="100"/>
        </p:scale>
        <p:origin x="171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09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6"/>
    </mc:Choice>
    <mc:Fallback>
      <c:style val="4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8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066-4706-ADA2-3A52F14E242F}"/>
                </c:ext>
              </c:extLst>
            </c:dLbl>
            <c:dLbl>
              <c:idx val="1"/>
              <c:layout>
                <c:manualLayout>
                  <c:x val="-5.8399781646618822E-3"/>
                  <c:y val="-0.64217383965884534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/>
                      <a:t>90 %</a:t>
                    </a:r>
                    <a:endParaRPr lang="en-US" sz="11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066-4706-ADA2-3A52F14E24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66-4706-ADA2-3A52F14E24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98"/>
      </c:pieChart>
    </c:plotArea>
    <c:plotVisOnly val="1"/>
    <c:dispBlanksAs val="zero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8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6036755724654971E-2"/>
          <c:w val="1"/>
          <c:h val="0.9715810795843649"/>
        </c:manualLayout>
      </c:layout>
      <c:pie3DChart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44450"/>
            <a:scene3d>
              <a:camera prst="orthographicFront"/>
              <a:lightRig rig="threePt" dir="t"/>
            </a:scene3d>
            <a:sp3d>
              <a:bevelT w="0" h="0"/>
              <a:bevelB w="152400" h="50800" prst="softRound"/>
            </a:sp3d>
          </c:spPr>
          <c:explosion val="18"/>
          <c:dPt>
            <c:idx val="0"/>
            <c:bubble3D val="0"/>
            <c:explosion val="38"/>
            <c:spPr>
              <a:solidFill>
                <a:srgbClr val="FFCCFF"/>
              </a:solidFill>
              <a:ln w="44450"/>
              <a:scene3d>
                <a:camera prst="orthographicFront"/>
                <a:lightRig rig="threePt" dir="t"/>
              </a:scene3d>
              <a:sp3d>
                <a:bevelT w="0" h="0"/>
                <a:bevelB w="152400" h="50800" prst="softRound"/>
              </a:sp3d>
            </c:spPr>
            <c:extLst>
              <c:ext xmlns:c16="http://schemas.microsoft.com/office/drawing/2014/chart" uri="{C3380CC4-5D6E-409C-BE32-E72D297353CC}">
                <c16:uniqueId val="{00000000-0E0F-4338-97F8-FAE7428B920D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44450"/>
              <a:scene3d>
                <a:camera prst="orthographicFront"/>
                <a:lightRig rig="threePt" dir="t"/>
              </a:scene3d>
              <a:sp3d>
                <a:bevelT w="0" h="0"/>
                <a:bevelB w="152400" h="50800" prst="softRound"/>
              </a:sp3d>
            </c:spPr>
            <c:extLst>
              <c:ext xmlns:c16="http://schemas.microsoft.com/office/drawing/2014/chart" uri="{C3380CC4-5D6E-409C-BE32-E72D297353CC}">
                <c16:uniqueId val="{00000001-0E0F-4338-97F8-FAE7428B920D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44450"/>
              <a:scene3d>
                <a:camera prst="orthographicFront"/>
                <a:lightRig rig="threePt" dir="t"/>
              </a:scene3d>
              <a:sp3d>
                <a:bevelT w="0" h="0"/>
                <a:bevelB w="152400" h="50800" prst="softRound"/>
              </a:sp3d>
            </c:spPr>
            <c:extLst>
              <c:ext xmlns:c16="http://schemas.microsoft.com/office/drawing/2014/chart" uri="{C3380CC4-5D6E-409C-BE32-E72D297353CC}">
                <c16:uniqueId val="{00000002-0E0F-4338-97F8-FAE7428B920D}"/>
              </c:ext>
            </c:extLst>
          </c:dPt>
          <c:dLbls>
            <c:dLbl>
              <c:idx val="0"/>
              <c:layout>
                <c:manualLayout>
                  <c:x val="0.17997210549590403"/>
                  <c:y val="-0.27858174100645444"/>
                </c:manualLayout>
              </c:layout>
              <c:tx>
                <c:rich>
                  <a:bodyPr rot="0"/>
                  <a:lstStyle/>
                  <a:p>
                    <a:pPr>
                      <a:defRPr sz="1200" b="1">
                        <a:solidFill>
                          <a:schemeClr val="bg1"/>
                        </a:solidFill>
                      </a:defRPr>
                    </a:pPr>
                    <a:r>
                      <a: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У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правление Федеральной налоговой службы  по АО и НАО -     </a:t>
                    </a:r>
                  </a:p>
                  <a:p>
                    <a:pPr>
                      <a:defRPr sz="1200" b="1">
                        <a:solidFill>
                          <a:schemeClr val="bg1"/>
                        </a:solidFill>
                      </a:defRPr>
                    </a:pP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386</a:t>
                    </a:r>
                    <a:r>
                      <a:rPr lang="ru-RU" sz="1600" baseline="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млн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.рублей </a:t>
                    </a:r>
                  </a:p>
                  <a:p>
                    <a:pPr>
                      <a:defRPr sz="1200" b="1">
                        <a:solidFill>
                          <a:schemeClr val="bg1"/>
                        </a:solidFill>
                      </a:defRPr>
                    </a:pP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91%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E0F-4338-97F8-FAE7428B920D}"/>
                </c:ext>
              </c:extLst>
            </c:dLbl>
            <c:dLbl>
              <c:idx val="1"/>
              <c:layout>
                <c:manualLayout>
                  <c:x val="-0.23898764216972909"/>
                  <c:y val="-5.4605932979307832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/>
                      <a:t> 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Органы местного самоуправления-</a:t>
                    </a:r>
                    <a:r>
                      <a:rPr lang="ru-RU" sz="1600" baseline="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36</a:t>
                    </a:r>
                    <a:r>
                      <a:rPr lang="ru-RU" sz="1600" baseline="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млн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.рублей</a:t>
                    </a:r>
                  </a:p>
                  <a:p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E0F-4338-97F8-FAE7428B920D}"/>
                </c:ext>
              </c:extLst>
            </c:dLbl>
            <c:dLbl>
              <c:idx val="2"/>
              <c:layout>
                <c:manualLayout>
                  <c:x val="-6.5741141732283362E-2"/>
                  <c:y val="0.32698223768540691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О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рганы государственной власти Архангельской</a:t>
                    </a:r>
                    <a:r>
                      <a:rPr lang="ru-RU" sz="1600" baseline="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области 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–</a:t>
                    </a:r>
                  </a:p>
                  <a:p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4</a:t>
                    </a:r>
                    <a:r>
                      <a:rPr lang="ru-RU" sz="1600" baseline="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 млн</a:t>
                    </a:r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.рублей</a:t>
                    </a:r>
                  </a:p>
                  <a:p>
                    <a:r>
                      <a: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</a:rPr>
                      <a:t>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E0F-4338-97F8-FAE7428B920D}"/>
                </c:ext>
              </c:extLst>
            </c:dLbl>
            <c:dLbl>
              <c:idx val="5"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E0F-4338-97F8-FAE7428B920D}"/>
                </c:ext>
              </c:extLst>
            </c:dLbl>
            <c:dLbl>
              <c:idx val="6"/>
              <c:layout>
                <c:manualLayout>
                  <c:x val="0.30458918235664639"/>
                  <c:y val="-0.1064698467965487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E0F-4338-97F8-FAE7428B920D}"/>
                </c:ext>
              </c:extLst>
            </c:dLbl>
            <c:dLbl>
              <c:idx val="7"/>
              <c:layout>
                <c:manualLayout>
                  <c:x val="4.1133024979795423E-2"/>
                  <c:y val="7.616727739012849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E0F-4338-97F8-FAE7428B920D}"/>
                </c:ext>
              </c:extLst>
            </c:dLbl>
            <c:dLbl>
              <c:idx val="8"/>
              <c:layout>
                <c:manualLayout>
                  <c:x val="0.21325748664091843"/>
                  <c:y val="4.3505271877237574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E0F-4338-97F8-FAE7428B9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Управление Федеральной налоговой службы  по АО и НАО</c:v>
                </c:pt>
                <c:pt idx="1">
                  <c:v>Органы местного самоуправления</c:v>
                </c:pt>
                <c:pt idx="2">
                  <c:v>Органы государственной власти АО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385995.4</c:v>
                </c:pt>
                <c:pt idx="1">
                  <c:v>35842.300000000003</c:v>
                </c:pt>
                <c:pt idx="2">
                  <c:v>4418.3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E0F-4338-97F8-FAE7428B9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E2043D2-2CE4-4927-AFEE-936D68E842D4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B5C6883-5A75-4E22-8C1D-79189E802A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957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5C6883-5A75-4E22-8C1D-79189E802A64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504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5C6883-5A75-4E22-8C1D-79189E802A64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5C6883-5A75-4E22-8C1D-79189E802A64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846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5C6883-5A75-4E22-8C1D-79189E802A64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2649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DFCD7-1A6B-45B8-A944-772474ADE982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C7F07-7FDA-471E-9DCE-F39F8F3F9D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AFF04-C685-4F00-86CE-6176C6AB6CDC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4D0A7-A3E8-4445-A1A4-913741A0D5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C65B9-132D-4017-BF9F-8B77FEE02083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A43FB-AEB4-470C-A343-005ABC4291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D1D2B-AF6C-47CB-A94E-D3060DBA4E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F9E3F-72C8-403E-B5FD-1FE0F78952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3A9CE-8296-4CCE-AF49-5A9C29E23345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A57EC-8881-4914-A8E7-3471ACCE89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7BD66-A46B-48D7-8786-53A2B40D0413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C0AF3-6D05-45E4-908E-70E2D9D88E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7AFCD-B5CF-4B30-A7DA-CEB6361243CB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24085-D445-4FFE-8EE1-504BEC8B72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D2F16-E036-4AA7-B692-305054D6B451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904D1-4F70-4246-8389-F7D8B71739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2608E-3764-45CB-98E6-4C8ACCC3910F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85A3-0FDD-44C1-B567-E9593B1100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CB5C7-28D7-4423-89F2-D3FE193FE495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E2BE5-29F4-489C-A772-76B7DCBE4F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DC8E7-4464-44D7-A629-446A9DBD5F16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87AD-9342-4CE1-ABDA-596BF21AE8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82C19-074E-41D3-9AC0-FD660D5266A9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64C25-8687-4521-A5C8-6846DA21EA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420E31-EDB9-4419-9297-8BECE7473A31}" type="datetimeFigureOut">
              <a:rPr lang="ru-RU"/>
              <a:pPr>
                <a:defRPr/>
              </a:pPr>
              <a:t>22.04.2025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DDF1DC-2DE9-4E42-A03D-D3F1744D19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6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  <p:sldLayoutId id="2147483687" r:id="rId12"/>
    <p:sldLayoutId id="214748368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jpeg"/><Relationship Id="rId10" Type="http://schemas.openxmlformats.org/officeDocument/2006/relationships/image" Target="../media/image77.pn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hyperlink" Target="mailto:nyanraifo@yandex.r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1" name="Picture 1" descr="C:\Users\acer\Desktop\42084392952_b3acaa8f89_b.jpg"/>
          <p:cNvPicPr>
            <a:picLocks noChangeAspect="1" noChangeArrowheads="1"/>
          </p:cNvPicPr>
          <p:nvPr/>
        </p:nvPicPr>
        <p:blipFill>
          <a:blip r:embed="rId2" cstate="print"/>
          <a:srcRect t="10529" b="17734"/>
          <a:stretch>
            <a:fillRect/>
          </a:stretch>
        </p:blipFill>
        <p:spPr bwMode="auto">
          <a:xfrm>
            <a:off x="0" y="2485301"/>
            <a:ext cx="9144000" cy="43726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2232248"/>
          </a:xfrm>
        </p:spPr>
        <p:txBody>
          <a:bodyPr anchor="t" anchorCtr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Отчет об исполнении бюджета Няндомского муниципального округа архангельской области </a:t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 2024 год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pPr algn="ctr">
              <a:defRPr/>
            </a:pPr>
            <a:fld id="{D3400720-728D-4964-8211-1B3188BB3C71}" type="slidenum">
              <a:rPr lang="ru-RU"/>
              <a:pPr algn="ctr">
                <a:defRPr/>
              </a:pPr>
              <a:t>10</a:t>
            </a:fld>
            <a:endParaRPr lang="ru-RU" dirty="0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1584325"/>
          </a:xfrm>
        </p:spPr>
        <p:txBody>
          <a:bodyPr/>
          <a:lstStyle/>
          <a:p>
            <a:pPr marL="0" indent="176213" algn="ctr" eaLnBrk="1" hangingPunct="1">
              <a:buFont typeface="Wingdings" pitchFamily="2" charset="2"/>
              <a:buNone/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– выплачиваемые из бюджета денежные средства</a:t>
            </a:r>
          </a:p>
        </p:txBody>
      </p:sp>
      <p:sp>
        <p:nvSpPr>
          <p:cNvPr id="219141" name="AutoShape 5"/>
          <p:cNvSpPr>
            <a:spLocks noChangeArrowheads="1"/>
          </p:cNvSpPr>
          <p:nvPr/>
        </p:nvSpPr>
        <p:spPr bwMode="auto">
          <a:xfrm>
            <a:off x="3492500" y="1697038"/>
            <a:ext cx="2160588" cy="1096962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lIns="126000" rIns="12600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Распределение расходов в бюджете</a:t>
            </a:r>
          </a:p>
        </p:txBody>
      </p:sp>
      <p:sp>
        <p:nvSpPr>
          <p:cNvPr id="219142" name="Rectangle 6"/>
          <p:cNvSpPr>
            <a:spLocks noChangeArrowheads="1"/>
          </p:cNvSpPr>
          <p:nvPr/>
        </p:nvSpPr>
        <p:spPr bwMode="auto">
          <a:xfrm>
            <a:off x="311150" y="3386138"/>
            <a:ext cx="2586038" cy="2613025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По функциям местного самоуправления – </a:t>
            </a:r>
            <a:r>
              <a:rPr lang="ru-RU" dirty="0">
                <a:solidFill>
                  <a:schemeClr val="bg1"/>
                </a:solidFill>
                <a:latin typeface="+mn-lt"/>
                <a:cs typeface="+mn-cs"/>
              </a:rPr>
              <a:t>«отраслевая» структура расходов</a:t>
            </a:r>
          </a:p>
        </p:txBody>
      </p:sp>
      <p:sp>
        <p:nvSpPr>
          <p:cNvPr id="219143" name="Rectangle 7"/>
          <p:cNvSpPr>
            <a:spLocks noChangeArrowheads="1"/>
          </p:cNvSpPr>
          <p:nvPr/>
        </p:nvSpPr>
        <p:spPr bwMode="auto">
          <a:xfrm>
            <a:off x="3152775" y="3425825"/>
            <a:ext cx="2586038" cy="26130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По органам местного самоуправления – </a:t>
            </a:r>
            <a:r>
              <a:rPr lang="ru-RU" dirty="0">
                <a:solidFill>
                  <a:schemeClr val="bg1"/>
                </a:solidFill>
                <a:latin typeface="+mn-lt"/>
                <a:cs typeface="+mn-cs"/>
              </a:rPr>
              <a:t>«ведомственная» структура расходов</a:t>
            </a:r>
          </a:p>
        </p:txBody>
      </p:sp>
      <p:sp>
        <p:nvSpPr>
          <p:cNvPr id="219144" name="Rectangle 8"/>
          <p:cNvSpPr>
            <a:spLocks noChangeArrowheads="1"/>
          </p:cNvSpPr>
          <p:nvPr/>
        </p:nvSpPr>
        <p:spPr bwMode="auto">
          <a:xfrm>
            <a:off x="5919788" y="3435350"/>
            <a:ext cx="2870200" cy="26130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По муниципальным программам – 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+mn-lt"/>
                <a:cs typeface="+mn-cs"/>
              </a:rPr>
              <a:t>«программная» структура расходов</a:t>
            </a:r>
          </a:p>
        </p:txBody>
      </p:sp>
      <p:sp>
        <p:nvSpPr>
          <p:cNvPr id="219145" name="AutoShape 9"/>
          <p:cNvSpPr>
            <a:spLocks noChangeArrowheads="1"/>
          </p:cNvSpPr>
          <p:nvPr/>
        </p:nvSpPr>
        <p:spPr bwMode="auto">
          <a:xfrm rot="7897213">
            <a:off x="1570037" y="2135188"/>
            <a:ext cx="1611313" cy="814388"/>
          </a:xfrm>
          <a:prstGeom prst="curvedUpArrow">
            <a:avLst>
              <a:gd name="adj1" fmla="val 33800"/>
              <a:gd name="adj2" fmla="val 72730"/>
              <a:gd name="adj3" fmla="val 74671"/>
            </a:avLst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9146" name="AutoShape 10"/>
          <p:cNvSpPr>
            <a:spLocks noChangeArrowheads="1"/>
          </p:cNvSpPr>
          <p:nvPr/>
        </p:nvSpPr>
        <p:spPr bwMode="auto">
          <a:xfrm rot="2313247">
            <a:off x="5891213" y="2165350"/>
            <a:ext cx="1570037" cy="609600"/>
          </a:xfrm>
          <a:prstGeom prst="curvedDownArrow">
            <a:avLst>
              <a:gd name="adj1" fmla="val 49229"/>
              <a:gd name="adj2" fmla="val 98704"/>
              <a:gd name="adj3" fmla="val 83417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219147" name="AutoShape 11"/>
          <p:cNvSpPr>
            <a:spLocks noChangeArrowheads="1"/>
          </p:cNvSpPr>
          <p:nvPr/>
        </p:nvSpPr>
        <p:spPr bwMode="auto">
          <a:xfrm>
            <a:off x="4194175" y="2860675"/>
            <a:ext cx="708025" cy="4921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99"/>
          </a:solidFill>
          <a:ln w="1587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175A5AE-865C-4321-9BED-FBE92B8A4B2C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graphicFrame>
        <p:nvGraphicFramePr>
          <p:cNvPr id="278531" name="Group 3"/>
          <p:cNvGraphicFramePr>
            <a:graphicFrameLocks noGrp="1"/>
          </p:cNvGraphicFramePr>
          <p:nvPr>
            <p:ph idx="1"/>
          </p:nvPr>
        </p:nvGraphicFramePr>
        <p:xfrm>
          <a:off x="323528" y="1268760"/>
          <a:ext cx="8496945" cy="5161920"/>
        </p:xfrm>
        <a:graphic>
          <a:graphicData uri="http://schemas.openxmlformats.org/drawingml/2006/table">
            <a:tbl>
              <a:tblPr/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722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Расходная часть бюджета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2024 год,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% к плану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2024 года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к показателям 2023 года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171 340,4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94,2 %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+ 4,0 %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684,2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90,8 %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+ 9,5 %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534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4 994,2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80,7 %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+ 5,4 %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191 279,1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97,5 %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+ 107,4 %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335 783,4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95,8 %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+ 59,1 %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13 862,2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100 %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+ 12,9 %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Образование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884 426,9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98,3 %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- 0,8 %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150 703,6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98,6 %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- 48,5 %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52 288,0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99,7 %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- 4,8 %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137 256,4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96,9 %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+ 264,4 %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Обслуживание муниципального долга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1 148,6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10,5 %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- 57,0 %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06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1 943 766,9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96,8 %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+ 10,1 %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29614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Отраслевая структура расходов </a:t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местного бюджета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E21149C-1EB2-49C4-A436-8F6BA64395C6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Ведомственная структура  расходов местного бюджета за 2024 год</a:t>
            </a:r>
          </a:p>
        </p:txBody>
      </p:sp>
      <p:graphicFrame>
        <p:nvGraphicFramePr>
          <p:cNvPr id="71741" name="Object 6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1166060"/>
              </p:ext>
            </p:extLst>
          </p:nvPr>
        </p:nvGraphicFramePr>
        <p:xfrm>
          <a:off x="0" y="1125538"/>
          <a:ext cx="9144000" cy="573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5" name="Лист" r:id="rId2" imgW="8991600" imgH="5381447" progId="Excel.Sheet.8">
                  <p:embed/>
                </p:oleObj>
              </mc:Choice>
              <mc:Fallback>
                <p:oleObj name="Лист" r:id="rId2" imgW="8991600" imgH="5381447" progId="Excel.Sheet.8">
                  <p:embed/>
                  <p:pic>
                    <p:nvPicPr>
                      <p:cNvPr id="0" name="Picture 305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25538"/>
                        <a:ext cx="9144000" cy="5732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1" name="Group 3"/>
          <p:cNvGraphicFramePr>
            <a:graphicFrameLocks noGrp="1"/>
          </p:cNvGraphicFramePr>
          <p:nvPr>
            <p:ph idx="1"/>
          </p:nvPr>
        </p:nvGraphicFramePr>
        <p:xfrm>
          <a:off x="0" y="1844824"/>
          <a:ext cx="9144000" cy="1504096"/>
        </p:xfrm>
        <a:graphic>
          <a:graphicData uri="http://schemas.openxmlformats.org/drawingml/2006/table">
            <a:tbl>
              <a:tblPr/>
              <a:tblGrid>
                <a:gridCol w="6095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8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3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3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Строительство, реконструкция, техническое перевооружение системы водоснабжения в сельском поселении «Мошинское»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174,4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100 %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87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Модернизация скважин питьевого водоснабжения в городе Няндома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7,0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100 %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87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проектно-сметной и рабочей документации по объектам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6,0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92 %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Инвестиционные расходы за 2024 год</a:t>
            </a:r>
          </a:p>
        </p:txBody>
      </p:sp>
      <p:sp>
        <p:nvSpPr>
          <p:cNvPr id="5" name="Line 16"/>
          <p:cNvSpPr>
            <a:spLocks noChangeShapeType="1"/>
          </p:cNvSpPr>
          <p:nvPr/>
        </p:nvSpPr>
        <p:spPr bwMode="auto">
          <a:xfrm>
            <a:off x="899592" y="1556792"/>
            <a:ext cx="7128792" cy="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>
            <a:off x="8028384" y="1268760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6516216" y="1556792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4716016" y="1268760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395536" y="692696"/>
            <a:ext cx="2088232" cy="570706"/>
          </a:xfrm>
          <a:prstGeom prst="rect">
            <a:avLst/>
          </a:prstGeom>
          <a:solidFill>
            <a:srgbClr val="FFCCFF"/>
          </a:solidFill>
          <a:ln w="15875">
            <a:solidFill>
              <a:srgbClr val="FF99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Федеральный бюджет - 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170,5 млн.рублей</a:t>
            </a: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3635896" y="692696"/>
            <a:ext cx="2232248" cy="570706"/>
          </a:xfrm>
          <a:prstGeom prst="rect">
            <a:avLst/>
          </a:prstGeom>
          <a:solidFill>
            <a:srgbClr val="FFCCFF"/>
          </a:solidFill>
          <a:ln w="15875">
            <a:solidFill>
              <a:srgbClr val="FF99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Областной бюджет –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13,6 млн.рублей</a:t>
            </a: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6804248" y="692696"/>
            <a:ext cx="2016224" cy="570706"/>
          </a:xfrm>
          <a:prstGeom prst="rect">
            <a:avLst/>
          </a:prstGeom>
          <a:solidFill>
            <a:srgbClr val="FFCCFF"/>
          </a:solidFill>
          <a:ln w="15875">
            <a:solidFill>
              <a:srgbClr val="FF99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Местный бюджет –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3,3 млн.рублей</a:t>
            </a: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899592" y="1268760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588224" y="3933056"/>
            <a:ext cx="2555776" cy="2808312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lvl="0" fontAlgn="ctr">
              <a:buClr>
                <a:schemeClr val="bg2"/>
              </a:buClr>
              <a:buSzPct val="75000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  <a:t>Объект «Реконструкция автомобильных дорог поселка Шалакуша»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включен в инвестиционную программу на 2025 год с объемом финансирования </a:t>
            </a: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62,0 млн.рублей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3347864" y="3933056"/>
            <a:ext cx="2664296" cy="2808312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lvl="0" fontAlgn="ctr">
              <a:buClr>
                <a:schemeClr val="bg2"/>
              </a:buClr>
              <a:buSzPct val="75000"/>
            </a:pPr>
            <a:endParaRPr lang="ru-RU" sz="13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ctr">
              <a:buClr>
                <a:schemeClr val="bg2"/>
              </a:buClr>
              <a:buSzPct val="75000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«Строительство, реконструкция, техническое перевооружение системы водоснабжения города Няндома» включен в инвестиционную программу на 2025-2027 гг. с объемом финансирования </a:t>
            </a:r>
          </a:p>
          <a:p>
            <a:pPr lvl="0" fontAlgn="ctr">
              <a:buClr>
                <a:schemeClr val="bg2"/>
              </a:buClr>
              <a:buSzPct val="75000"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782,0 млн.рублей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</a:endParaRPr>
          </a:p>
          <a:p>
            <a:pPr lvl="0" fontAlgn="ctr">
              <a:buClr>
                <a:schemeClr val="bg2"/>
              </a:buClr>
              <a:buSzPct val="75000"/>
            </a:pPr>
            <a:endParaRPr lang="ru-RU" sz="1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3933056"/>
            <a:ext cx="2699792" cy="2808312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lvl="0" fontAlgn="ctr">
              <a:buClr>
                <a:schemeClr val="bg2"/>
              </a:buClr>
              <a:buSzPct val="75000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«Строительство линии освещения в городе Няндома»</a:t>
            </a:r>
          </a:p>
          <a:p>
            <a:pPr lvl="0" fontAlgn="ctr">
              <a:buClr>
                <a:schemeClr val="bg2"/>
              </a:buClr>
              <a:buSzPct val="75000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включен в инвестиционную программу на 2025 год с объемом финансирования </a:t>
            </a: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53,0 млн.рублей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6804248" y="3429000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24" name="Line 16"/>
          <p:cNvSpPr>
            <a:spLocks noChangeShapeType="1"/>
          </p:cNvSpPr>
          <p:nvPr/>
        </p:nvSpPr>
        <p:spPr bwMode="auto">
          <a:xfrm>
            <a:off x="755576" y="3717032"/>
            <a:ext cx="7128792" cy="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755576" y="3717032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>
            <a:off x="4427984" y="3717032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>
            <a:off x="7884368" y="3717032"/>
            <a:ext cx="0" cy="28803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Реализация мероприятий национальных проектов и государственных программ РФ</a:t>
            </a:r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436306"/>
              </p:ext>
            </p:extLst>
          </p:nvPr>
        </p:nvGraphicFramePr>
        <p:xfrm>
          <a:off x="0" y="764704"/>
          <a:ext cx="9108504" cy="6272979"/>
        </p:xfrm>
        <a:graphic>
          <a:graphicData uri="http://schemas.openxmlformats.org/drawingml/2006/table">
            <a:tbl>
              <a:tblPr/>
              <a:tblGrid>
                <a:gridCol w="817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Федеральный проект, государственная программа РФ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Исполнено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за 2024 год, тыс.рублей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9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«Обеспечение устойчивого сокращения непригодного для проживания жилищного фонда»</a:t>
                      </a:r>
                      <a:r>
                        <a:rPr kumimoji="0" lang="ru-RU" sz="1500" i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(в составе национального проекта «Жилье и городская среда») </a:t>
                      </a: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8 073,1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9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«Формирование комфортной городской среды»</a:t>
                      </a:r>
                      <a:r>
                        <a:rPr kumimoji="0" lang="ru-RU" sz="1500" i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(в составе национального проекта «Жилье и городская среда») </a:t>
                      </a: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135 613,7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767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«Чистая вода» </a:t>
                      </a:r>
                      <a:r>
                        <a:rPr kumimoji="0" lang="ru-RU" sz="1500" i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(в составе национального проекта «Жилье и городская среда») </a:t>
                      </a: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174 203,8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45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«Творческие люди» (в составе национального проекта «Культура»)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187,3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9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«Безопасность дорожного движения» (в составе национального проекта «Безопасные и качественные автомобильные дороги»)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5 451,2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767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«Успех каждого ребёнка» </a:t>
                      </a:r>
                      <a:r>
                        <a:rPr kumimoji="0" lang="ru-RU" sz="1500" i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(в составе национального проекта «Образование») </a:t>
                      </a: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1 741,0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05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«Патриотическое воспитание граждан РФ» </a:t>
                      </a:r>
                      <a:r>
                        <a:rPr kumimoji="0" lang="ru-RU" sz="1500" i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(в составе национального проекта «Образование») </a:t>
                      </a: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1 832,1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89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«Развитие системы поддержки молодежи» («Молодежь России») </a:t>
                      </a:r>
                      <a:r>
                        <a:rPr kumimoji="0" lang="ru-RU" sz="1500" i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(в составе национального проекта «Образование») </a:t>
                      </a: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1 834,7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89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Улучшение жилищных условий </a:t>
                      </a: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(в рамках ГП РФ "Обеспечение доступным и комфортным жильем и коммунальными услугами граждан РФ")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3 844,8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89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Обеспечение комплексного развития сельских территорий (в рамках ГП РФ «Комплексное развитие сельских территорий»)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91 923,0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73017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Обеспечение благоприятных условий для повышения доступности и улучшения качества предоставления услуг, предоставляемых учреждениями культуры (в рамках ГП РФ "Развитие культуры")</a:t>
                      </a: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1 564,1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89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Восстановление воинских захоронений (в рамках ФП «Увековечивание памяти погибших при защите Отечества»)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322,0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772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ИТОГО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426 590,8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Лебедева\Desktop\КГС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60848"/>
            <a:ext cx="3347993" cy="223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DC5372C-2742-4F48-A99B-87FB6427BA6A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3923928" y="0"/>
            <a:ext cx="5220072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ФП «Обеспечение устойчивого сокращения непригодного для проживания жилищного фонда»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3356992"/>
            <a:ext cx="269979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Меры поддержки по обеспечению жилыми помещениями - 7 семей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362501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24744"/>
            <a:ext cx="2664297" cy="226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>
          <a:xfrm>
            <a:off x="0" y="1268760"/>
            <a:ext cx="5724128" cy="64807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Федеральный проект «Формирование комфортной городской среды</a:t>
            </a: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»</a:t>
            </a:r>
          </a:p>
        </p:txBody>
      </p:sp>
      <p:pic>
        <p:nvPicPr>
          <p:cNvPr id="416771" name="Picture 3" descr="C:\Users\acer\Desktop\ea40998d-c14f-4309-9ed5-c957a8b9326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44310" cy="1224136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48880"/>
            <a:ext cx="2915816" cy="218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0" y="4725144"/>
            <a:ext cx="43559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Благоустройство 2-х территорий:</a:t>
            </a:r>
          </a:p>
          <a:p>
            <a:pPr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от детской поликлиники до улицы Ленина</a:t>
            </a:r>
          </a:p>
          <a:p>
            <a:pPr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центральный сквер в мкр.Каргополь-2</a:t>
            </a:r>
          </a:p>
          <a:p>
            <a:pPr fontAlgn="ctr">
              <a:buClr>
                <a:schemeClr val="bg2"/>
              </a:buClr>
              <a:buSzPct val="75000"/>
              <a:defRPr/>
            </a:pPr>
            <a:endParaRPr lang="ru-RU" sz="1700" b="1" dirty="0">
              <a:solidFill>
                <a:srgbClr val="002060"/>
              </a:solidFill>
              <a:latin typeface="+mn-lt"/>
            </a:endParaRPr>
          </a:p>
          <a:p>
            <a:pPr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Благоустройство городского парка «Стрелка» </a:t>
            </a:r>
          </a:p>
        </p:txBody>
      </p:sp>
      <p:pic>
        <p:nvPicPr>
          <p:cNvPr id="416772" name="Picture 4" descr="C:\Users\acer\Desktop\1mgJY2LQ9k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1672" y="4643754"/>
            <a:ext cx="2952328" cy="2214246"/>
          </a:xfrm>
          <a:prstGeom prst="rect">
            <a:avLst/>
          </a:prstGeom>
          <a:noFill/>
        </p:spPr>
      </p:pic>
      <p:pic>
        <p:nvPicPr>
          <p:cNvPr id="416773" name="Picture 5" descr="C:\Users\acer\Desktop\ENHRCQudmU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4314395"/>
            <a:ext cx="1907704" cy="25436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E5ACA98-F907-4972-8FD1-33DC68EFAC9F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283968" y="0"/>
            <a:ext cx="4680520" cy="76470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Федеральный проект </a:t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«Чистая вода»</a:t>
            </a:r>
          </a:p>
        </p:txBody>
      </p:sp>
      <p:sp>
        <p:nvSpPr>
          <p:cNvPr id="158723" name="Прямоугольник 3"/>
          <p:cNvSpPr>
            <a:spLocks noChangeArrowheads="1"/>
          </p:cNvSpPr>
          <p:nvPr/>
        </p:nvSpPr>
        <p:spPr bwMode="auto">
          <a:xfrm>
            <a:off x="0" y="5445224"/>
            <a:ext cx="526770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ctr">
              <a:buClr>
                <a:schemeClr val="bg2"/>
              </a:buClr>
              <a:buSzPct val="75000"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Строительство, реконструкция, техническое перевооружение системы водоснабжения в </a:t>
            </a:r>
          </a:p>
          <a:p>
            <a:pPr algn="ctr" fontAlgn="ctr">
              <a:buClr>
                <a:schemeClr val="bg2"/>
              </a:buClr>
              <a:buSzPct val="75000"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д. Макаровская, д. Петариха, д. Корехино, </a:t>
            </a:r>
          </a:p>
          <a:p>
            <a:pPr algn="ctr" fontAlgn="ctr">
              <a:buClr>
                <a:schemeClr val="bg2"/>
              </a:buClr>
              <a:buSzPct val="75000"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д. Логиновская, д. Поповская, д. Бор</a:t>
            </a:r>
          </a:p>
        </p:txBody>
      </p:sp>
      <p:pic>
        <p:nvPicPr>
          <p:cNvPr id="365570" name="Picture 2" descr="C:\Users\Лебедева\Desktop\Мош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7"/>
            <a:ext cx="4860032" cy="405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1" name="Picture 3" descr="C:\Users\Лебедева\Desktop\Моша вод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36712"/>
            <a:ext cx="3936062" cy="328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2498" name="Picture 2" descr="C:\Users\KazakovaEV\Desktop\7a1c8881b79084e42c1cf7e7701ad70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3571436" cy="2372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cer\Desktop\ea40998d-c14f-4309-9ed5-c957a8b9326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844310" cy="1224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499" name="Picture 3" descr="C:\Users\KazakovaEV\Desktop\photo_2025-04-17_08-41-1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2776"/>
            <a:ext cx="4707742" cy="374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96B75C4-D97C-4C2F-8779-7B7B752767FA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242447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  <a:cs typeface="+mn-cs"/>
              </a:rPr>
              <a:t>Лучшее учреждение культуры – </a:t>
            </a:r>
            <a:r>
              <a:rPr lang="ru-RU" sz="1700" b="1" dirty="0" err="1">
                <a:solidFill>
                  <a:srgbClr val="002060"/>
                </a:solidFill>
                <a:latin typeface="+mn-lt"/>
                <a:cs typeface="+mn-cs"/>
              </a:rPr>
              <a:t>Мошинская</a:t>
            </a:r>
            <a:r>
              <a:rPr lang="ru-RU" sz="1700" b="1" dirty="0">
                <a:solidFill>
                  <a:srgbClr val="002060"/>
                </a:solidFill>
                <a:latin typeface="+mn-lt"/>
                <a:cs typeface="+mn-cs"/>
              </a:rPr>
              <a:t> библиотека </a:t>
            </a:r>
          </a:p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  <a:cs typeface="+mn-cs"/>
              </a:rPr>
              <a:t>(средства направлены на реализацию проекта "</a:t>
            </a:r>
            <a:r>
              <a:rPr lang="ru-RU" sz="1700" b="1" dirty="0" err="1">
                <a:solidFill>
                  <a:srgbClr val="002060"/>
                </a:solidFill>
                <a:latin typeface="+mn-lt"/>
                <a:cs typeface="+mn-cs"/>
              </a:rPr>
              <a:t>Хранительца</a:t>
            </a:r>
            <a:r>
              <a:rPr lang="ru-RU" sz="1700" b="1" dirty="0">
                <a:solidFill>
                  <a:srgbClr val="002060"/>
                </a:solidFill>
                <a:latin typeface="+mn-lt"/>
                <a:cs typeface="+mn-cs"/>
              </a:rPr>
              <a:t> даров </a:t>
            </a:r>
            <a:r>
              <a:rPr lang="ru-RU" sz="1700" b="1" dirty="0" err="1">
                <a:solidFill>
                  <a:srgbClr val="002060"/>
                </a:solidFill>
                <a:latin typeface="+mn-lt"/>
                <a:cs typeface="+mn-cs"/>
              </a:rPr>
              <a:t>Мошинской</a:t>
            </a:r>
            <a:r>
              <a:rPr lang="ru-RU" sz="1700" b="1" dirty="0">
                <a:solidFill>
                  <a:srgbClr val="002060"/>
                </a:solidFill>
                <a:latin typeface="+mn-lt"/>
                <a:cs typeface="+mn-cs"/>
              </a:rPr>
              <a:t> земли")</a:t>
            </a:r>
            <a:endParaRPr lang="ru-RU" sz="1700" dirty="0">
              <a:solidFill>
                <a:srgbClr val="002060"/>
              </a:solidFill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188640"/>
            <a:ext cx="55081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Государственная поддержка лучших сельских учреждений культуры и лучших работников сельских учреждений культуры</a:t>
            </a:r>
            <a:endParaRPr lang="ru-RU" sz="2000" dirty="0">
              <a:solidFill>
                <a:srgbClr val="002060"/>
              </a:solidFill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5373216"/>
            <a:ext cx="47525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Лучший работник культуры – библиотекарь </a:t>
            </a:r>
            <a:r>
              <a:rPr lang="ru-RU" sz="1700" b="1" dirty="0" err="1">
                <a:solidFill>
                  <a:srgbClr val="002060"/>
                </a:solidFill>
                <a:latin typeface="+mn-lt"/>
              </a:rPr>
              <a:t>Мошинской</a:t>
            </a:r>
            <a:r>
              <a:rPr lang="ru-RU" sz="1700" b="1" dirty="0">
                <a:solidFill>
                  <a:srgbClr val="002060"/>
                </a:solidFill>
                <a:latin typeface="+mn-lt"/>
              </a:rPr>
              <a:t> библиотеки </a:t>
            </a:r>
            <a:r>
              <a:rPr lang="ru-RU" sz="1700" b="1" dirty="0" err="1">
                <a:solidFill>
                  <a:srgbClr val="002060"/>
                </a:solidFill>
                <a:latin typeface="+mn-lt"/>
              </a:rPr>
              <a:t>Дойкова</a:t>
            </a:r>
            <a:r>
              <a:rPr lang="ru-RU" sz="1700" b="1" dirty="0">
                <a:solidFill>
                  <a:srgbClr val="002060"/>
                </a:solidFill>
                <a:latin typeface="+mn-lt"/>
              </a:rPr>
              <a:t> А.С.</a:t>
            </a:r>
          </a:p>
        </p:txBody>
      </p:sp>
      <p:pic>
        <p:nvPicPr>
          <p:cNvPr id="363523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3635896" cy="447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1409" name="Picture 1" descr="C:\Users\acer\Desktop\8d44311b1831b989775b031cd61fc1f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630613" cy="1689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8B67AD0-9433-4BE1-972C-D19D69F9C9EC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139952" y="116632"/>
            <a:ext cx="5004048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Федеральный проект «Безопасность дорожного движения»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4293096"/>
            <a:ext cx="50116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02060"/>
                </a:solidFill>
                <a:latin typeface="+mn-lt"/>
              </a:rPr>
              <a:t>Устройство пешеходных переходов вблизи образовательных организаций:</a:t>
            </a:r>
          </a:p>
          <a:p>
            <a:r>
              <a:rPr lang="ru-RU" sz="1700" b="1" dirty="0">
                <a:solidFill>
                  <a:srgbClr val="002060"/>
                </a:solidFill>
                <a:latin typeface="+mn-lt"/>
              </a:rPr>
              <a:t>МБОУ «Средняя школа № 3»</a:t>
            </a:r>
          </a:p>
          <a:p>
            <a:r>
              <a:rPr lang="ru-RU" sz="1700" b="1" dirty="0">
                <a:solidFill>
                  <a:srgbClr val="002060"/>
                </a:solidFill>
                <a:latin typeface="+mn-lt"/>
              </a:rPr>
              <a:t>МАУ ДО «Районный центр дополнительного образования детей»</a:t>
            </a:r>
          </a:p>
          <a:p>
            <a:r>
              <a:rPr lang="ru-RU" sz="1700" b="1" dirty="0">
                <a:solidFill>
                  <a:srgbClr val="002060"/>
                </a:solidFill>
                <a:latin typeface="+mn-lt"/>
              </a:rPr>
              <a:t>МАУ ДО «Детская школа искусств </a:t>
            </a:r>
            <a:r>
              <a:rPr lang="ru-RU" sz="1700" b="1" dirty="0" err="1">
                <a:solidFill>
                  <a:srgbClr val="002060"/>
                </a:solidFill>
                <a:latin typeface="+mn-lt"/>
              </a:rPr>
              <a:t>г.Няндома</a:t>
            </a:r>
            <a:r>
              <a:rPr lang="ru-RU" sz="1700" b="1" dirty="0">
                <a:solidFill>
                  <a:srgbClr val="002060"/>
                </a:solidFill>
                <a:latin typeface="+mn-lt"/>
              </a:rPr>
              <a:t>»</a:t>
            </a:r>
          </a:p>
          <a:p>
            <a:r>
              <a:rPr lang="ru-RU" sz="1700" b="1" dirty="0">
                <a:solidFill>
                  <a:srgbClr val="002060"/>
                </a:solidFill>
                <a:latin typeface="+mn-lt"/>
              </a:rPr>
              <a:t>д/с «Огонек»</a:t>
            </a:r>
          </a:p>
          <a:p>
            <a:r>
              <a:rPr lang="ru-RU" sz="1700" b="1" dirty="0">
                <a:solidFill>
                  <a:srgbClr val="002060"/>
                </a:solidFill>
                <a:latin typeface="+mn-lt"/>
              </a:rPr>
              <a:t>д/с «Звездочка»</a:t>
            </a:r>
          </a:p>
          <a:p>
            <a:r>
              <a:rPr lang="ru-RU" sz="1700" b="1" dirty="0">
                <a:solidFill>
                  <a:srgbClr val="002060"/>
                </a:solidFill>
                <a:latin typeface="+mn-lt"/>
              </a:rPr>
              <a:t>д/с «Сказка»</a:t>
            </a:r>
          </a:p>
        </p:txBody>
      </p:sp>
      <p:pic>
        <p:nvPicPr>
          <p:cNvPr id="366594" name="Picture 2" descr="C:\Users\Лебедева\Desktop\Светофоры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932040" cy="289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595" name="Picture 3" descr="C:\Users\Лебедева\Desktop\Светофор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40768"/>
            <a:ext cx="377828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61" name="Picture 1" descr="C:\Users\acer\Desktop\e85b37b07744cf9bde5bdc68c0001cc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3851920" cy="1204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5815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 descr="C:\Users\Ganchikova\Desktop\РЫЖКОВА\0 ГОДОВАЯ ОТЧЕТНОСТЬ\ГОД ОТЧЕТ-ТЬ за 2024 г\ФОТО к программам 2024\СпЗал ШК 4\Сп зал шк 4  пос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933056"/>
            <a:ext cx="2051720" cy="2735626"/>
          </a:xfrm>
          <a:prstGeom prst="rect">
            <a:avLst/>
          </a:prstGeom>
          <a:noFill/>
        </p:spPr>
      </p:pic>
      <p:pic>
        <p:nvPicPr>
          <p:cNvPr id="396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808"/>
            <a:ext cx="2448272" cy="183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E5ACA98-F907-4972-8FD1-33DC68EFAC9F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283968" y="0"/>
            <a:ext cx="4608512" cy="83671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Федеральный проект </a:t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«Успех каждого ребенка»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8224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3501008"/>
            <a:ext cx="23762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rgbClr val="002060"/>
                </a:solidFill>
                <a:latin typeface="+mn-lt"/>
              </a:rPr>
              <a:t>Приобретены спортивный инвентарь для баскетбола и лыжных гонок </a:t>
            </a:r>
          </a:p>
          <a:p>
            <a:r>
              <a:rPr lang="ru-RU" sz="1700" dirty="0">
                <a:solidFill>
                  <a:srgbClr val="002060"/>
                </a:solidFill>
                <a:latin typeface="+mn-lt"/>
              </a:rPr>
              <a:t>в МБОУ СШ № 7 и роботы-манипуляторы, конструкторы </a:t>
            </a:r>
          </a:p>
          <a:p>
            <a:r>
              <a:rPr lang="ru-RU" sz="1700" dirty="0">
                <a:solidFill>
                  <a:srgbClr val="002060"/>
                </a:solidFill>
                <a:latin typeface="+mn-lt"/>
              </a:rPr>
              <a:t>в МАУ ДО «РЦДО» </a:t>
            </a:r>
          </a:p>
          <a:p>
            <a:endParaRPr lang="ru-RU" sz="1700" dirty="0">
              <a:solidFill>
                <a:srgbClr val="002060"/>
              </a:solidFill>
              <a:latin typeface="+mn-lt"/>
            </a:endParaRPr>
          </a:p>
          <a:p>
            <a:r>
              <a:rPr lang="ru-RU" sz="1700" dirty="0">
                <a:solidFill>
                  <a:srgbClr val="002060"/>
                </a:solidFill>
                <a:latin typeface="+mn-lt"/>
              </a:rPr>
              <a:t>Выполнен ремонт спортзала школы в мкр.Каргополь-2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5661247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396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75856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6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836712"/>
            <a:ext cx="4283968" cy="73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629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1700808"/>
            <a:ext cx="2091564" cy="2174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Заголовок 5"/>
          <p:cNvSpPr txBox="1">
            <a:spLocks/>
          </p:cNvSpPr>
          <p:nvPr/>
        </p:nvSpPr>
        <p:spPr>
          <a:xfrm>
            <a:off x="-108520" y="1124744"/>
            <a:ext cx="4896544" cy="100811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Федеральный проект </a:t>
            </a:r>
            <a:b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«Развитие</a:t>
            </a:r>
            <a:r>
              <a:rPr kumimoji="0" lang="ru-RU" sz="2400" b="1" i="0" u="none" strike="noStrike" kern="1200" cap="none" spc="0" normalizeH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системы поддержки молодежи(«Молодежь России</a:t>
            </a: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»)»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2276872"/>
            <a:ext cx="220824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2852936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2267744" y="2204864"/>
            <a:ext cx="22322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rgbClr val="002060"/>
                </a:solidFill>
                <a:latin typeface="+mn-lt"/>
              </a:rPr>
              <a:t>Ремонт помещений Молодежного Центра</a:t>
            </a:r>
          </a:p>
        </p:txBody>
      </p:sp>
      <p:sp>
        <p:nvSpPr>
          <p:cNvPr id="26" name="Заголовок 5"/>
          <p:cNvSpPr txBox="1">
            <a:spLocks/>
          </p:cNvSpPr>
          <p:nvPr/>
        </p:nvSpPr>
        <p:spPr>
          <a:xfrm>
            <a:off x="0" y="4581128"/>
            <a:ext cx="4608512" cy="72008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ФП«Патриотическое</a:t>
            </a:r>
            <a:r>
              <a:rPr kumimoji="0" lang="ru-RU" sz="2400" b="1" i="0" u="none" strike="noStrike" kern="1200" cap="none" spc="0" normalizeH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воспитание граждан РФ</a:t>
            </a: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0" y="5373216"/>
            <a:ext cx="449999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solidFill>
                  <a:srgbClr val="002060"/>
                </a:solidFill>
                <a:latin typeface="+mn-lt"/>
              </a:rPr>
              <a:t>Обеспечение деятельности советников директоров школ по воспитанию и взаимодействию  с детскими общественными объединениями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ИСПОЛНЕНИЕ БЮДЖЕТА – процесс сбора и учета доходов и осуществление расходов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964613" cy="5949280"/>
          </a:xfrm>
        </p:spPr>
        <p:txBody>
          <a:bodyPr>
            <a:noAutofit/>
          </a:bodyPr>
          <a:lstStyle/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               </a:t>
            </a: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Этот этап бюджетного процесса начинается с момента утверждения решения о бюджете представительным органом муниципального образования и продолжается в течение финансового года. 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                Можно выделить следующие составляющие этого процесса: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700" dirty="0">
                <a:solidFill>
                  <a:schemeClr val="accent4">
                    <a:lumMod val="50000"/>
                  </a:schemeClr>
                </a:solidFill>
              </a:rPr>
              <a:t>               </a:t>
            </a: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- исполнение бюджета по доходам, при котором задача участников бюджетного процесса заключается в обеспечении полного и своевременного поступления в бюджет налогов, сборов, доходов от использования имущества и других обязательных платежей;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               - исполнение по расходам, которое означает последовательное финансирование мероприятий, предусмотренных решением о бюджете, в пределах утвержденных сумм с целью исполнения принятых муниципальных образованием расходных обязательств.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               Составление и утверждение отчета об исполнении бюджета является важной формой контроля за исполнением бюджета.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               Отчет об исполнении бюджета составляется по всем основным показателям доходов и расходов в установленном порядке с необходимым анализом исполнения доходов и расходования средств.</a:t>
            </a:r>
          </a:p>
          <a:p>
            <a:pPr marL="548640" indent="-411480" algn="just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700" b="1" dirty="0">
                <a:solidFill>
                  <a:schemeClr val="accent4">
                    <a:lumMod val="50000"/>
                  </a:schemeClr>
                </a:solidFill>
              </a:rPr>
              <a:t>               Годовой отчет об исполнении местного бюджета представляется в Собрание депутатов. По результатам рассмотрения отчета об исполнении бюджета Собрание депутатов принимает решение об его утверждении либо отклонении.</a:t>
            </a:r>
            <a:endParaRPr lang="ru-RU" sz="17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8B67AD0-9433-4BE1-972C-D19D69F9C9EC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Государственная программа</a:t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«Обеспечение доступным и комфортным жильем </a:t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коммунальными услугами граждан РФ»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301208"/>
            <a:ext cx="38164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Улучшены жилищные условия </a:t>
            </a:r>
          </a:p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пяти молодых семей</a:t>
            </a:r>
          </a:p>
        </p:txBody>
      </p:sp>
      <p:pic>
        <p:nvPicPr>
          <p:cNvPr id="367618" name="Picture 2" descr="C:\Users\Лебедева\Desktop\ДМ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488186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7619" name="Picture 3" descr="C:\Users\Лебедева\Desktop\ДМС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68960"/>
            <a:ext cx="5148064" cy="358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710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Прямоугольник 8"/>
          <p:cNvSpPr>
            <a:spLocks noChangeArrowheads="1"/>
          </p:cNvSpPr>
          <p:nvPr/>
        </p:nvSpPr>
        <p:spPr bwMode="auto">
          <a:xfrm>
            <a:off x="0" y="5373216"/>
            <a:ext cx="6444208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Выполнен капитальный ремонт автомобильных дорог в городе Няндома и в деревне </a:t>
            </a:r>
            <a:r>
              <a:rPr lang="ru-RU" sz="1700" b="1" dirty="0" err="1">
                <a:solidFill>
                  <a:srgbClr val="002060"/>
                </a:solidFill>
                <a:latin typeface="+mn-lt"/>
              </a:rPr>
              <a:t>Петариха</a:t>
            </a:r>
            <a:r>
              <a:rPr lang="ru-RU" sz="1700" b="1" dirty="0">
                <a:solidFill>
                  <a:srgbClr val="002060"/>
                </a:solidFill>
                <a:latin typeface="+mn-lt"/>
              </a:rPr>
              <a:t> и устройство линий уличного освещения с использованием энергосберегающих технологий в поселке Шалакуша</a:t>
            </a: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Государственная программа</a:t>
            </a: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«Комплексное</a:t>
            </a:r>
            <a:r>
              <a:rPr kumimoji="0" lang="ru-RU" sz="2400" b="1" i="0" u="none" strike="noStrike" kern="1200" cap="none" spc="0" normalizeH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развитие сельских территорий</a:t>
            </a: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»</a:t>
            </a:r>
          </a:p>
        </p:txBody>
      </p:sp>
      <p:pic>
        <p:nvPicPr>
          <p:cNvPr id="364546" name="Picture 2" descr="C:\Users\KazakovaEV\Desktop\w_GA1X7e7L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2420888"/>
            <a:ext cx="345638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2498" name="Picture 2" descr="C:\Users\Лебедева\Desktop\Ремонт дороги Моша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342711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Лебедева\Desktop\Шалакуша освещение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5"/>
          <a:stretch>
            <a:fillRect/>
          </a:stretch>
        </p:blipFill>
        <p:spPr bwMode="auto">
          <a:xfrm>
            <a:off x="5220072" y="908719"/>
            <a:ext cx="3240360" cy="322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Лебедева\Desktop\Новая папка\КРСТ уличное освещение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38"/>
          <a:stretch>
            <a:fillRect/>
          </a:stretch>
        </p:blipFill>
        <p:spPr bwMode="auto">
          <a:xfrm>
            <a:off x="6660232" y="3501008"/>
            <a:ext cx="2305670" cy="300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80905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5"/>
          <p:cNvSpPr txBox="1">
            <a:spLocks/>
          </p:cNvSpPr>
          <p:nvPr/>
        </p:nvSpPr>
        <p:spPr>
          <a:xfrm>
            <a:off x="0" y="0"/>
            <a:ext cx="9144000" cy="83671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Государственная программа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«Развитие</a:t>
            </a:r>
            <a:r>
              <a:rPr kumimoji="0" lang="ru-RU" sz="2400" b="1" i="0" u="none" strike="noStrike" kern="1200" cap="none" spc="0" normalizeH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культуры</a:t>
            </a: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08520" y="5373217"/>
            <a:ext cx="504056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В рамках мероприятий по укреплению материально-технической базы домов культуры </a:t>
            </a:r>
          </a:p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в населенных пунктах с числом жителей </a:t>
            </a:r>
          </a:p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до 50 тысяч человек проведено оснащение Лимского сельского клуба</a:t>
            </a:r>
          </a:p>
        </p:txBody>
      </p:sp>
      <p:pic>
        <p:nvPicPr>
          <p:cNvPr id="365571" name="Picture 3" descr="C:\Users\KazakovaEV\Desktop\photo_2025-04-11_14-02-3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4125057" cy="3093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2" name="Picture 4" descr="C:\Users\KazakovaEV\Desktop\photo_2025-04-11_14-01-5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4392488" cy="329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5570" name="Picture 2" descr="C:\Users\KazakovaEV\Desktop\photo_2025-04-11_14-01-3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08720"/>
            <a:ext cx="3348373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05264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В целях увековечивания памяти погибших при защите Отечества </a:t>
            </a:r>
          </a:p>
          <a:p>
            <a:pPr algn="ctr"/>
            <a:r>
              <a:rPr lang="ru-RU" sz="1700" b="1" dirty="0">
                <a:solidFill>
                  <a:srgbClr val="002060"/>
                </a:solidFill>
                <a:latin typeface="+mn-lt"/>
              </a:rPr>
              <a:t>восстановлено 2 воинских захоронения, установлено 9 мемориальных знаков</a:t>
            </a:r>
          </a:p>
        </p:txBody>
      </p:sp>
      <p:sp>
        <p:nvSpPr>
          <p:cNvPr id="8" name="Заголовок 5"/>
          <p:cNvSpPr txBox="1">
            <a:spLocks/>
          </p:cNvSpPr>
          <p:nvPr/>
        </p:nvSpPr>
        <p:spPr>
          <a:xfrm>
            <a:off x="0" y="0"/>
            <a:ext cx="9144000" cy="134076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Государственная программа</a:t>
            </a:r>
            <a:r>
              <a:rPr kumimoji="0" lang="ru-RU" sz="30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«Увековечивание памяти погибших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при защите Отечества»</a:t>
            </a:r>
          </a:p>
        </p:txBody>
      </p:sp>
      <p:sp>
        <p:nvSpPr>
          <p:cNvPr id="5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8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62498" name="Picture 2" descr="C:\Users\Лебедева\Desktop\Волощенко Н.В. (до 1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298426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2499" name="Picture 3" descr="C:\Users\Лебедева\Desktop\Поляков В.Н. (1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84784"/>
            <a:ext cx="2992156" cy="408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2500" name="Picture 4" descr="C:\Users\Лебедева\Desktop\Трохов Е.Н. (после 1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45" y="1484784"/>
            <a:ext cx="2952955" cy="408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3454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pPr algn="ctr">
              <a:defRPr/>
            </a:pPr>
            <a:fld id="{09ECA188-87D8-4D65-B8FC-526C3D41D338}" type="slidenum">
              <a:rPr lang="ru-RU"/>
              <a:pPr algn="ctr">
                <a:defRPr/>
              </a:pPr>
              <a:t>24</a:t>
            </a:fld>
            <a:endParaRPr lang="ru-RU" dirty="0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1773238"/>
          </a:xfrm>
        </p:spPr>
        <p:txBody>
          <a:bodyPr/>
          <a:lstStyle/>
          <a:p>
            <a:pPr marL="0" indent="176213" algn="ctr" eaLnBrk="1" hangingPunct="1"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по муниципальным программам и непрограммным направлениям деятельности за 2024 год</a:t>
            </a:r>
          </a:p>
        </p:txBody>
      </p:sp>
      <p:sp>
        <p:nvSpPr>
          <p:cNvPr id="219141" name="AutoShape 5"/>
          <p:cNvSpPr>
            <a:spLocks noChangeArrowheads="1"/>
          </p:cNvSpPr>
          <p:nvPr/>
        </p:nvSpPr>
        <p:spPr bwMode="auto">
          <a:xfrm>
            <a:off x="323850" y="1700213"/>
            <a:ext cx="3887788" cy="144145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lIns="126000" rIns="12600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Программные расходы распределены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исходя из необходимости достижения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запланированных индикаторов и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конечных результатов по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муниципальным программам</a:t>
            </a:r>
            <a:endParaRPr lang="ru-RU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19142" name="Rectangle 6"/>
          <p:cNvSpPr>
            <a:spLocks noChangeArrowheads="1"/>
          </p:cNvSpPr>
          <p:nvPr/>
        </p:nvSpPr>
        <p:spPr bwMode="auto">
          <a:xfrm>
            <a:off x="311150" y="3386138"/>
            <a:ext cx="2586038" cy="3067198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Расходы по 28 муниципальным программам и программе социально-экономического развития на общую сумму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  <a:cs typeface="+mn-cs"/>
              </a:rPr>
              <a:t>1 927 927,8 т.р.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99,2 % всех расходов</a:t>
            </a:r>
            <a:endParaRPr lang="ru-RU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19143" name="Rectangle 7"/>
          <p:cNvSpPr>
            <a:spLocks noChangeArrowheads="1"/>
          </p:cNvSpPr>
          <p:nvPr/>
        </p:nvSpPr>
        <p:spPr bwMode="auto">
          <a:xfrm>
            <a:off x="3152775" y="3425825"/>
            <a:ext cx="2586038" cy="3027511"/>
          </a:xfrm>
          <a:prstGeom prst="rect">
            <a:avLst/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Непрограммные расходы на общую сумму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+mn-lt"/>
                <a:cs typeface="+mn-cs"/>
              </a:rPr>
              <a:t>15 839,1 </a:t>
            </a:r>
            <a:r>
              <a:rPr lang="ru-RU" sz="2400" b="1" dirty="0" err="1">
                <a:solidFill>
                  <a:schemeClr val="bg1"/>
                </a:solidFill>
                <a:latin typeface="+mn-lt"/>
                <a:cs typeface="+mn-cs"/>
              </a:rPr>
              <a:t>т.р</a:t>
            </a:r>
            <a:r>
              <a:rPr lang="ru-RU" sz="2400" b="1" dirty="0">
                <a:solidFill>
                  <a:schemeClr val="bg1"/>
                </a:solidFill>
                <a:latin typeface="+mn-lt"/>
                <a:cs typeface="+mn-cs"/>
              </a:rPr>
              <a:t>. 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0,8 % всех расходов</a:t>
            </a:r>
            <a:endParaRPr lang="ru-RU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19144" name="Rectangle 8"/>
          <p:cNvSpPr>
            <a:spLocks noChangeArrowheads="1"/>
          </p:cNvSpPr>
          <p:nvPr/>
        </p:nvSpPr>
        <p:spPr bwMode="auto">
          <a:xfrm>
            <a:off x="5919788" y="3435350"/>
            <a:ext cx="2870200" cy="3017986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Всего расходы за 2024 год на общую сумму </a:t>
            </a:r>
          </a:p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  <a:cs typeface="+mn-cs"/>
              </a:rPr>
              <a:t>1 943 766,9 </a:t>
            </a:r>
            <a:r>
              <a:rPr lang="ru-RU" sz="2400" b="1" dirty="0" err="1">
                <a:solidFill>
                  <a:schemeClr val="bg1"/>
                </a:solidFill>
                <a:latin typeface="+mn-lt"/>
                <a:cs typeface="+mn-cs"/>
              </a:rPr>
              <a:t>т.р</a:t>
            </a:r>
            <a:r>
              <a:rPr lang="ru-RU" b="1" dirty="0">
                <a:solidFill>
                  <a:schemeClr val="bg1"/>
                </a:solidFill>
                <a:latin typeface="+mn-lt"/>
                <a:cs typeface="+mn-cs"/>
              </a:rPr>
              <a:t>.</a:t>
            </a:r>
            <a:endParaRPr lang="ru-RU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4787900" y="1700213"/>
            <a:ext cx="3889375" cy="144145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lIns="126000" rIns="12600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Непрограммные расходы – расходы,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не вошедшие в мероприятия по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муниципальным программам, в том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числе на содержание отдельных органов местного самоуправления,</a:t>
            </a:r>
            <a:b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резерв по ЧС и др.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95052B-6077-4868-955E-D7C02B9019EF}" type="slidenum">
              <a:rPr lang="ru-RU"/>
              <a:pPr>
                <a:defRPr/>
              </a:pPr>
              <a:t>25</a:t>
            </a:fld>
            <a:endParaRPr lang="ru-RU" dirty="0"/>
          </a:p>
        </p:txBody>
      </p:sp>
      <p:graphicFrame>
        <p:nvGraphicFramePr>
          <p:cNvPr id="278531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073353"/>
              </p:ext>
            </p:extLst>
          </p:nvPr>
        </p:nvGraphicFramePr>
        <p:xfrm>
          <a:off x="395288" y="1196975"/>
          <a:ext cx="8497887" cy="5573910"/>
        </p:xfrm>
        <a:graphic>
          <a:graphicData uri="http://schemas.openxmlformats.org/drawingml/2006/table">
            <a:tbl>
              <a:tblPr/>
              <a:tblGrid>
                <a:gridCol w="4032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Исполнено, %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образования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859 591,0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847 783,0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98,6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отдыха и оздоровления детей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4 237,0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4 237,0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Демографическая политика и социальная поддержка граждан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5 406,8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5 237,5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96,9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Молодежь города Няндома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9 173,3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8 977,8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97,9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 культуры и спорта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27 449,3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25 942,4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94,5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сферы культуры и туризма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205 336,5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201 843,5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98,3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55900" algn="l"/>
                        </a:tabLst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Содействие развитию институтов гражданского общества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33 031,5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32 978,5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99,8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Профилактика правонарушений и противодействие преступности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40,0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35,0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87,5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Профилактика безнадзорности и правонарушений несовершеннолетних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74,2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80,7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Укрепление общественного здоровья населения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202,1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202,1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деятельности по опеке и попечительству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6 651,1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6 646,1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99,9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1 151 210,6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1 133 957,1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98,5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19675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Расходы в рамках муниципальных программ социальной направленности за 2024 год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38" descr="C:\Users\1\Desktop\s1200.webp"/>
          <p:cNvSpPr>
            <a:spLocks noChangeAspect="1" noChangeArrowheads="1"/>
          </p:cNvSpPr>
          <p:nvPr/>
        </p:nvSpPr>
        <p:spPr bwMode="auto">
          <a:xfrm>
            <a:off x="202223" y="-304800"/>
            <a:ext cx="28135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 dirty="0"/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755576" y="0"/>
            <a:ext cx="8388424" cy="1052513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Times New Roman" pitchFamily="18" charset="0"/>
              </a:rPr>
              <a:t>Расходы бюджета в сфере образования</a:t>
            </a:r>
          </a:p>
        </p:txBody>
      </p:sp>
      <p:graphicFrame>
        <p:nvGraphicFramePr>
          <p:cNvPr id="8" name="Group 9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5532497"/>
              </p:ext>
            </p:extLst>
          </p:nvPr>
        </p:nvGraphicFramePr>
        <p:xfrm>
          <a:off x="350227" y="1204913"/>
          <a:ext cx="8496300" cy="1889738"/>
        </p:xfrm>
        <a:graphic>
          <a:graphicData uri="http://schemas.openxmlformats.org/drawingml/2006/table">
            <a:tbl>
              <a:tblPr/>
              <a:tblGrid>
                <a:gridCol w="4101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24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2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9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2022 год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2024 год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– всего,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1 553 112,1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1 765 139,6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1 765 139,6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из них в сфере образования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1 062 177,7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891 848,7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884 426,8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текущего характера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876 504,1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891 355,7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884 426,8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инвестиции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185 673,0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493,0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1 998,3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539750" y="2997200"/>
          <a:ext cx="5080000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710" name="Worksheet" r:id="rId2" imgW="9549373" imgH="5615837" progId="Excel.Sheet.8">
                  <p:embed/>
                </p:oleObj>
              </mc:Choice>
              <mc:Fallback>
                <p:oleObj name="Worksheet" r:id="rId2" imgW="9549373" imgH="5615837" progId="Excel.Sheet.8">
                  <p:embed/>
                  <p:pic>
                    <p:nvPicPr>
                      <p:cNvPr id="0" name="Picture 10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997200"/>
                        <a:ext cx="5080000" cy="350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6" name="Rectangle 9"/>
          <p:cNvSpPr>
            <a:spLocks noChangeArrowheads="1"/>
          </p:cNvSpPr>
          <p:nvPr/>
        </p:nvSpPr>
        <p:spPr bwMode="auto">
          <a:xfrm>
            <a:off x="5882054" y="5343524"/>
            <a:ext cx="2977662" cy="1181819"/>
          </a:xfrm>
          <a:prstGeom prst="rect">
            <a:avLst/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Доля расходов на образование составляет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+mn-lt"/>
              </a:rPr>
              <a:t>44,1</a:t>
            </a:r>
            <a:r>
              <a:rPr lang="ru-RU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+mn-lt"/>
              </a:rPr>
              <a:t>% в общем объеме расходов местного бюджета  </a:t>
            </a:r>
          </a:p>
        </p:txBody>
      </p:sp>
      <p:sp>
        <p:nvSpPr>
          <p:cNvPr id="1077" name="Rectangle 6"/>
          <p:cNvSpPr>
            <a:spLocks noChangeArrowheads="1"/>
          </p:cNvSpPr>
          <p:nvPr/>
        </p:nvSpPr>
        <p:spPr bwMode="auto">
          <a:xfrm>
            <a:off x="4283968" y="4005064"/>
            <a:ext cx="2348218" cy="298450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lIns="108000" tIns="0" rIns="108000" bIns="0" anchor="ctr"/>
          <a:lstStyle/>
          <a:p>
            <a:pPr algn="ctr"/>
            <a:r>
              <a:rPr lang="ru-RU" altLang="ru-RU" sz="1600" b="1" dirty="0">
                <a:solidFill>
                  <a:srgbClr val="002060"/>
                </a:solidFill>
                <a:latin typeface="+mn-lt"/>
              </a:rPr>
              <a:t>Сфера образования</a:t>
            </a:r>
            <a:endParaRPr lang="ru-RU" altLang="ru-RU" sz="16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078" name="Picture 8" descr="https://api.bashinform.ru/attachments/4b2720f421fc25dcb9c742a6673ed564ad3ccc2c/store/crop/0/0/1578/1125/1578/1125/0/7c28b56b57f3430973aeedd8e5c496de7045515ed554bbb322f14c05e937/ddfab610d0b6cf95bace2ecf4ef4f49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614854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1320154"/>
              </p:ext>
            </p:extLst>
          </p:nvPr>
        </p:nvGraphicFramePr>
        <p:xfrm>
          <a:off x="179512" y="1268760"/>
          <a:ext cx="8856984" cy="5525326"/>
        </p:xfrm>
        <a:graphic>
          <a:graphicData uri="http://schemas.openxmlformats.org/drawingml/2006/table">
            <a:tbl>
              <a:tblPr/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1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90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детей (обучающихся), человек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1 115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2 970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1 513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02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Штатная численность учреждений, человек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322,23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476,21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109,66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66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педагогических работников, человек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117,75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90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детей (обучающихся) на 1 штатную единицу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23,08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68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детей (обучающихся) на 1 педагогического работника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7,96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38,02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373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учреждений без учета инвестиций и расходов на фонд оплаты труда за счет бюджетных средств,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52 859,27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103 129,97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17 657,94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29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учреждений без учета инвестиций и расходов на фонд оплаты труда в расчете на 1 ребенка,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47,41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34,72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11,67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697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оплаты труда с начислениями, тыс. 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216 478,21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363 211,95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69 628,8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928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учреждений на фонд оплаты труда в расчете на 1 ребенка,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194,15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122,29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46,02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учреждений, единиц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1222131" y="123825"/>
            <a:ext cx="7921869" cy="923925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Times New Roman" pitchFamily="18" charset="0"/>
              </a:rPr>
              <a:t>Показатели сети и штатов сферы образования муниципалитета</a:t>
            </a:r>
          </a:p>
        </p:txBody>
      </p:sp>
      <p:pic>
        <p:nvPicPr>
          <p:cNvPr id="32833" name="Picture 8" descr="https://api.bashinform.ru/attachments/4b2720f421fc25dcb9c742a6673ed564ad3ccc2c/store/crop/0/0/1578/1125/1578/1125/0/7c28b56b57f3430973aeedd8e5c496de7045515ed554bbb322f14c05e937/ddfab610d0b6cf95bace2ecf4ef4f49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614854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1D50653-4ABE-483B-A467-7DBCBCCEF820}" type="slidenum">
              <a:rPr lang="ru-RU" sz="1200" smtClean="0">
                <a:solidFill>
                  <a:schemeClr val="tx1">
                    <a:shade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r>
              <a:rPr lang="ru-RU" sz="1200" dirty="0">
                <a:solidFill>
                  <a:schemeClr val="tx1">
                    <a:shade val="50000"/>
                  </a:schemeClr>
                </a:solidFill>
                <a:latin typeface="+mn-lt"/>
              </a:rPr>
              <a:t>Дсдс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мероприятия, проведенные в рамках муниципальной программы «Развитие образования»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3850" y="1557338"/>
            <a:ext cx="8496622" cy="719534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+mn-lt"/>
              </a:rPr>
              <a:t>Оборудование и монтаж автоматической пожарной сигнализации в ДС 1, ДС 6, Андреевская школа, приобретение огнетушителей</a:t>
            </a: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23850" y="836613"/>
            <a:ext cx="8496622" cy="720725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Укрепление материально-технической базы и развитие противопожарной инфраструктуры  1,3 млн.рублей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3933056"/>
            <a:ext cx="252028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ДС № 1 «Василек»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4005064"/>
            <a:ext cx="288032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ДС № 6 «</a:t>
            </a:r>
            <a:r>
              <a:rPr lang="ru-RU" sz="17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Семицветик</a:t>
            </a:r>
            <a:r>
              <a:rPr lang="ru-RU" sz="1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»</a:t>
            </a:r>
          </a:p>
        </p:txBody>
      </p:sp>
      <p:pic>
        <p:nvPicPr>
          <p:cNvPr id="4157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92896"/>
            <a:ext cx="1331193" cy="183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5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276872"/>
            <a:ext cx="2036201" cy="152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5747" name="Picture 3" descr="C:\Users\Ganchikova\Desktop\РЫЖКОВА\0 ГОДОВАЯ ОТЧЕТНОСТЬ\ГОД ОТЧЕТ-ТЬ за 2024 г\ФОТО к программам 2024\Противопожарка Андреевская\ДС 6\photo_2025-04-10_09-49-56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420888"/>
            <a:ext cx="1084620" cy="1928214"/>
          </a:xfrm>
          <a:prstGeom prst="rect">
            <a:avLst/>
          </a:prstGeom>
          <a:noFill/>
        </p:spPr>
      </p:pic>
      <p:pic>
        <p:nvPicPr>
          <p:cNvPr id="4157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2420888"/>
            <a:ext cx="1423790" cy="164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57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4365104"/>
            <a:ext cx="3923481" cy="181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57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4653136"/>
            <a:ext cx="1115169" cy="174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575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4437112"/>
            <a:ext cx="151216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059832" y="6309320"/>
            <a:ext cx="352839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Андреевская школа-сад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1D50653-4ABE-483B-A467-7DBCBCCEF820}" type="slidenum">
              <a:rPr lang="ru-RU" sz="1200" smtClean="0">
                <a:solidFill>
                  <a:schemeClr val="tx1">
                    <a:shade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r>
              <a:rPr lang="ru-RU" sz="1200" dirty="0">
                <a:solidFill>
                  <a:schemeClr val="tx1">
                    <a:shade val="50000"/>
                  </a:schemeClr>
                </a:solidFill>
                <a:latin typeface="+mn-lt"/>
              </a:rPr>
              <a:t>Дсдс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мероприятия, проведенные в рамках муниципальной программы «Развитие образования»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3528" y="1412776"/>
            <a:ext cx="8568630" cy="648072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sz="1400" dirty="0">
                <a:solidFill>
                  <a:schemeClr val="bg1"/>
                </a:solidFill>
                <a:latin typeface="+mn-lt"/>
              </a:rPr>
              <a:t>Выполнение ремонтных работ спортзала ОШ № 4: установка блоков из ПВХ в наружных и внутренних дверных проёмах, демонтаж радиаторов, прокладка внутренних трубопроводов водоснабжения и отопления, устройство оснований полов, замена оконных блоков, ремонт крыши </a:t>
            </a:r>
            <a:endParaRPr lang="ru-RU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23528" y="836713"/>
            <a:ext cx="8568952" cy="576064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Реализация мероприятий по модернизации школьных систем образования                   (вне рамок регионального проекта) 3,3 млн. руб.</a:t>
            </a:r>
          </a:p>
        </p:txBody>
      </p:sp>
      <p:pic>
        <p:nvPicPr>
          <p:cNvPr id="4147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564903"/>
            <a:ext cx="1873521" cy="344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4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321" y="2564904"/>
            <a:ext cx="1948082" cy="346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36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397" y="3468699"/>
            <a:ext cx="1876377" cy="20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36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4130" y="3274574"/>
            <a:ext cx="2092581" cy="225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B09EF91-E14D-4B84-AB3C-AE2CA16E71D9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18525" name="Group 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19012"/>
              </p:ext>
            </p:extLst>
          </p:nvPr>
        </p:nvGraphicFramePr>
        <p:xfrm>
          <a:off x="179513" y="1340764"/>
          <a:ext cx="8784974" cy="5184579"/>
        </p:xfrm>
        <a:graphic>
          <a:graphicData uri="http://schemas.openxmlformats.org/drawingml/2006/table">
            <a:tbl>
              <a:tblPr/>
              <a:tblGrid>
                <a:gridCol w="43308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4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4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46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6619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Исполнено,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% исполнения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1 915 298,5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1 941 543,0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налоговые и неналоговые доходы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393 005,4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426 256,0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108,5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безвозмездные поступления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1 522 293,1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1 515 287,0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99,5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2 007 395,7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1 943 766,9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96,8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текущий бюджет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1 815 781,0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1 654 362,4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91,1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адресная инвестиционная программа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191 614,7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189 404,5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98,8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(-), профицит(+)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- 92 097,2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- 2 223,9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30163"/>
            <a:ext cx="9144000" cy="123859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характеристики </a:t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местного бюджета за 2024 год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381329"/>
            <a:ext cx="2895600" cy="400472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1D50653-4ABE-483B-A467-7DBCBCCEF820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мероприятия, проведенные в рамках муниципальной программы «Развитие образования»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9512" y="1628800"/>
            <a:ext cx="8712968" cy="1080120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r>
              <a:rPr lang="ru-RU" sz="1400" dirty="0">
                <a:solidFill>
                  <a:schemeClr val="bg1"/>
                </a:solidFill>
                <a:latin typeface="+mn-lt"/>
              </a:rPr>
              <a:t>Приобретение  оборудования для школьного интернета(ВСОШ № 5») </a:t>
            </a:r>
            <a:r>
              <a:rPr lang="ru-RU" sz="1400" dirty="0" err="1">
                <a:solidFill>
                  <a:schemeClr val="bg1"/>
                </a:solidFill>
                <a:latin typeface="+mn-lt"/>
              </a:rPr>
              <a:t>сплит-система</a:t>
            </a:r>
            <a:r>
              <a:rPr lang="ru-RU" sz="1400" dirty="0">
                <a:solidFill>
                  <a:schemeClr val="bg1"/>
                </a:solidFill>
                <a:latin typeface="+mn-lt"/>
              </a:rPr>
              <a:t> в актовый зал СШ № 7, оборудование для пищеблоков </a:t>
            </a:r>
            <a:r>
              <a:rPr lang="ru-RU" sz="1400" dirty="0" err="1">
                <a:solidFill>
                  <a:schemeClr val="bg1"/>
                </a:solidFill>
                <a:latin typeface="+mn-lt"/>
              </a:rPr>
              <a:t>Воезерской</a:t>
            </a:r>
            <a:r>
              <a:rPr lang="ru-RU" sz="1400" dirty="0">
                <a:solidFill>
                  <a:schemeClr val="bg1"/>
                </a:solidFill>
                <a:latin typeface="+mn-lt"/>
              </a:rPr>
              <a:t> СШ, </a:t>
            </a:r>
            <a:r>
              <a:rPr lang="ru-RU" sz="1400" dirty="0" err="1">
                <a:solidFill>
                  <a:schemeClr val="bg1"/>
                </a:solidFill>
                <a:latin typeface="+mn-lt"/>
              </a:rPr>
              <a:t>Мошинской</a:t>
            </a:r>
            <a:r>
              <a:rPr lang="ru-RU" sz="1400" dirty="0">
                <a:solidFill>
                  <a:schemeClr val="bg1"/>
                </a:solidFill>
                <a:latin typeface="+mn-lt"/>
              </a:rPr>
              <a:t> СШ, Шалакушской СШ; приобретение и установка табличек Брайля в СШ № 7, </a:t>
            </a:r>
            <a:r>
              <a:rPr lang="ru-RU" sz="1400" dirty="0" err="1">
                <a:solidFill>
                  <a:schemeClr val="bg1"/>
                </a:solidFill>
                <a:latin typeface="+mn-lt"/>
              </a:rPr>
              <a:t>Мошинской</a:t>
            </a:r>
            <a:r>
              <a:rPr lang="ru-RU" sz="1400" dirty="0">
                <a:solidFill>
                  <a:schemeClr val="bg1"/>
                </a:solidFill>
                <a:latin typeface="+mn-lt"/>
              </a:rPr>
              <a:t> СШ; приобретение информационно-тактильных табличек и противоскользящих полос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6093296"/>
            <a:ext cx="21957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+mn-lt"/>
              </a:rPr>
              <a:t>СШ № 7  таблички Брайля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4048" y="4005065"/>
            <a:ext cx="4139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+mn-lt"/>
              </a:rPr>
              <a:t>«ВСОШ № 5»   оборудование для настройки школьного интернета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836712"/>
            <a:ext cx="8712968" cy="923330"/>
          </a:xfrm>
          <a:prstGeom prst="rect">
            <a:avLst/>
          </a:prstGeom>
          <a:solidFill>
            <a:srgbClr val="FFCCFF"/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Развитие и укрепление материально-технической базы – 2,03 млн.рублей,    Создание условий для получения детьми-инвалидами качественного образования– 0,1 млн. рублей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2040" y="6165304"/>
            <a:ext cx="4211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+mn-lt"/>
              </a:rPr>
              <a:t>оборудование для пищеблока</a:t>
            </a:r>
          </a:p>
          <a:p>
            <a:pPr algn="ctr"/>
            <a:r>
              <a:rPr lang="ru-RU" sz="1600" b="1" dirty="0" err="1">
                <a:solidFill>
                  <a:schemeClr val="bg1"/>
                </a:solidFill>
                <a:latin typeface="+mn-lt"/>
              </a:rPr>
              <a:t>Мошинская</a:t>
            </a:r>
            <a:r>
              <a:rPr lang="ru-RU" sz="1600" b="1" dirty="0">
                <a:solidFill>
                  <a:schemeClr val="bg1"/>
                </a:solidFill>
                <a:latin typeface="+mn-lt"/>
              </a:rPr>
              <a:t> СШ    ДС № 9 «Родничок»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1560" y="4149080"/>
            <a:ext cx="4104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+mn-lt"/>
              </a:rPr>
              <a:t>СШ № 7- </a:t>
            </a:r>
            <a:r>
              <a:rPr lang="ru-RU" sz="1600" b="1" dirty="0" err="1">
                <a:solidFill>
                  <a:schemeClr val="bg1"/>
                </a:solidFill>
                <a:latin typeface="+mn-lt"/>
              </a:rPr>
              <a:t>сплит-система</a:t>
            </a:r>
            <a:r>
              <a:rPr lang="ru-RU" sz="1600" b="1" dirty="0">
                <a:solidFill>
                  <a:schemeClr val="bg1"/>
                </a:solidFill>
                <a:latin typeface="+mn-lt"/>
              </a:rPr>
              <a:t> в актовый зал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39752" y="6021288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>
                <a:solidFill>
                  <a:schemeClr val="bg1"/>
                </a:solidFill>
                <a:latin typeface="+mn-lt"/>
              </a:rPr>
              <a:t>Мошинская</a:t>
            </a:r>
            <a:r>
              <a:rPr lang="ru-RU" sz="1600" b="1" dirty="0">
                <a:solidFill>
                  <a:schemeClr val="bg1"/>
                </a:solidFill>
                <a:latin typeface="+mn-lt"/>
              </a:rPr>
              <a:t> СШ:  плита и </a:t>
            </a:r>
            <a:r>
              <a:rPr lang="ru-RU" sz="1600" b="1" dirty="0" err="1">
                <a:solidFill>
                  <a:schemeClr val="bg1"/>
                </a:solidFill>
                <a:latin typeface="+mn-lt"/>
              </a:rPr>
              <a:t>электроумывальник</a:t>
            </a:r>
            <a:r>
              <a:rPr lang="ru-RU" sz="1600" b="1" dirty="0">
                <a:solidFill>
                  <a:schemeClr val="bg1"/>
                </a:solidFill>
                <a:latin typeface="+mn-lt"/>
              </a:rPr>
              <a:t> на пищеблок</a:t>
            </a:r>
            <a:endParaRPr lang="ru-RU" sz="1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13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25144"/>
            <a:ext cx="1152128" cy="128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3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725144"/>
            <a:ext cx="97210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3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653136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3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4653137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67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581128"/>
            <a:ext cx="1763241" cy="62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6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276522"/>
            <a:ext cx="1800200" cy="59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2852936"/>
            <a:ext cx="1872208" cy="111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677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2924944"/>
            <a:ext cx="1656184" cy="1106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678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2924944"/>
            <a:ext cx="1115169" cy="101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679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64088" y="2952400"/>
            <a:ext cx="864096" cy="10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680" name="Picture 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12360" y="2924944"/>
            <a:ext cx="899145" cy="96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789040"/>
            <a:ext cx="2232248" cy="209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E5ACA98-F907-4972-8FD1-33DC68EFAC9F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мероприятия, проведенные в рамках муниципальной программы «Развитие образования»</a:t>
            </a:r>
          </a:p>
        </p:txBody>
      </p:sp>
      <p:sp>
        <p:nvSpPr>
          <p:cNvPr id="158723" name="Прямоугольник 3"/>
          <p:cNvSpPr>
            <a:spLocks noChangeArrowheads="1"/>
          </p:cNvSpPr>
          <p:nvPr/>
        </p:nvSpPr>
        <p:spPr bwMode="auto">
          <a:xfrm>
            <a:off x="2483768" y="4293096"/>
            <a:ext cx="367240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Бесплатное горячее питание обучающихся, получающих начальное общее образование –    15 908,2 тыс. рублей  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(питанием обеспечено 1159 учащихся);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8224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340768"/>
            <a:ext cx="29878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Ежемесячное денежное вознаграждение за выполнение функций классного руководителя                  в размере 5 тысяч рублей</a:t>
            </a:r>
            <a:r>
              <a:rPr lang="ru-RU" dirty="0"/>
              <a:t>  </a:t>
            </a: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22,6 млн.рублей</a:t>
            </a:r>
          </a:p>
          <a:p>
            <a:pPr algn="ctr">
              <a:defRPr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124744"/>
            <a:ext cx="3491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Ежемесячные денежное вознаграждение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советников директоров по воспитанию и взаимодействию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 с детскими общественными объединениями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 в размере 5 тыс. рублей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0,2 млн. руб.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+mn-lt"/>
              </a:rPr>
              <a:t>(выплачивается с сентября 2024г)</a:t>
            </a:r>
          </a:p>
        </p:txBody>
      </p:sp>
      <p:pic>
        <p:nvPicPr>
          <p:cNvPr id="4106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005064"/>
            <a:ext cx="2232248" cy="1948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124744"/>
            <a:ext cx="3040989" cy="2280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525B80D9-5A82-49B3-B169-F6198E9BD62D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32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мероприятия, проведенные в рамках муниципальной программы «Развитие образования»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51520" y="1052736"/>
            <a:ext cx="8713788" cy="649288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Создание условий для организации питания обучающихся и его предоставление</a:t>
            </a:r>
          </a:p>
        </p:txBody>
      </p:sp>
      <p:graphicFrame>
        <p:nvGraphicFramePr>
          <p:cNvPr id="8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051439"/>
              </p:ext>
            </p:extLst>
          </p:nvPr>
        </p:nvGraphicFramePr>
        <p:xfrm>
          <a:off x="251519" y="1916831"/>
          <a:ext cx="8712968" cy="3413071"/>
        </p:xfrm>
        <a:graphic>
          <a:graphicData uri="http://schemas.openxmlformats.org/drawingml/2006/table">
            <a:tbl>
              <a:tblPr/>
              <a:tblGrid>
                <a:gridCol w="4704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1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09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Категория обучающихся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Численность, человек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1 обучающегося в год,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90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Обучающиеся с ограниченными возможностями здоровья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2 899,1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02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Обучающиеся, проживающие в интернате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66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Учащиеся 1 – 4 классов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1 159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15 908,2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90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Обучающиеся из семей принимающих (принимавших) участие в специальной военной операции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1 530,2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анализируется в связи с изменением численности в течение года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90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1 825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20 970,6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7750"/>
            <a:ext cx="914400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DDD69D5B-472D-4BA1-9372-5A703E591AD7}" type="slidenum">
              <a:rPr lang="ru-RU" altLang="ru-RU"/>
              <a:pPr>
                <a:defRPr/>
              </a:pPr>
              <a:t>33</a:t>
            </a:fld>
            <a:endParaRPr lang="ru-RU" altLang="ru-RU" dirty="0"/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301262" y="114301"/>
            <a:ext cx="7842738" cy="9620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Times New Roman" pitchFamily="18" charset="0"/>
              </a:rPr>
              <a:t>Развитие и укрепление кадрового потенциала сферы образования</a:t>
            </a:r>
          </a:p>
        </p:txBody>
      </p:sp>
      <p:sp>
        <p:nvSpPr>
          <p:cNvPr id="8" name="Овал 7"/>
          <p:cNvSpPr/>
          <p:nvPr/>
        </p:nvSpPr>
        <p:spPr>
          <a:xfrm>
            <a:off x="179513" y="1484784"/>
            <a:ext cx="3168352" cy="1080120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квалификации </a:t>
            </a:r>
          </a:p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(259 специалистов ежегодно) 0,3 млн.рублей</a:t>
            </a:r>
          </a:p>
        </p:txBody>
      </p:sp>
      <p:sp>
        <p:nvSpPr>
          <p:cNvPr id="10" name="Овал 9"/>
          <p:cNvSpPr/>
          <p:nvPr/>
        </p:nvSpPr>
        <p:spPr>
          <a:xfrm>
            <a:off x="0" y="4509120"/>
            <a:ext cx="3824654" cy="2348880"/>
          </a:xfrm>
          <a:prstGeom prst="ellipse">
            <a:avLst/>
          </a:prstGeom>
          <a:solidFill>
            <a:srgbClr val="CCFFC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Компенсация расходов на оплату жилых помещений, отопления и освещения педагогическим работникам и квалифицированным специалистам в сельской местности</a:t>
            </a:r>
          </a:p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170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получателей)</a:t>
            </a:r>
          </a:p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7,6 млн.рублей ежегодно</a:t>
            </a:r>
          </a:p>
        </p:txBody>
      </p:sp>
      <p:sp>
        <p:nvSpPr>
          <p:cNvPr id="11" name="Овал 10"/>
          <p:cNvSpPr/>
          <p:nvPr/>
        </p:nvSpPr>
        <p:spPr>
          <a:xfrm>
            <a:off x="5436096" y="5445224"/>
            <a:ext cx="3384376" cy="1224136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Гарантии по оплате проезда работников и членов их семей к месту использования отпуска </a:t>
            </a:r>
          </a:p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3,3 млн.рублей ежегодно</a:t>
            </a:r>
          </a:p>
        </p:txBody>
      </p:sp>
      <p:sp>
        <p:nvSpPr>
          <p:cNvPr id="13" name="Овал 12"/>
          <p:cNvSpPr/>
          <p:nvPr/>
        </p:nvSpPr>
        <p:spPr>
          <a:xfrm>
            <a:off x="1371600" y="2852937"/>
            <a:ext cx="3848472" cy="1296144"/>
          </a:xfrm>
          <a:prstGeom prst="ellipse">
            <a:avLst/>
          </a:prstGeom>
          <a:solidFill>
            <a:srgbClr val="ACE0EA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оплаты труда педагогических работников в соответствии с указами Президента РФ от 7 мая 2012 года</a:t>
            </a:r>
          </a:p>
        </p:txBody>
      </p:sp>
      <p:sp>
        <p:nvSpPr>
          <p:cNvPr id="33803" name="AutoShape 2" descr="https://mouschool2.moy.su/4pV9a0H0UOw.jpg"/>
          <p:cNvSpPr>
            <a:spLocks noChangeAspect="1" noChangeArrowheads="1"/>
          </p:cNvSpPr>
          <p:nvPr/>
        </p:nvSpPr>
        <p:spPr bwMode="auto">
          <a:xfrm>
            <a:off x="202223" y="-304800"/>
            <a:ext cx="28135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33804" name="Picture 8" descr="https://api.bashinform.ru/attachments/4b2720f421fc25dcb9c742a6673ed564ad3ccc2c/store/crop/0/0/1578/1125/1578/1125/0/7c28b56b57f3430973aeedd8e5c496de7045515ed554bbb322f14c05e937/ddfab610d0b6cf95bace2ecf4ef4f49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614854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6"/>
          <p:cNvSpPr txBox="1">
            <a:spLocks/>
          </p:cNvSpPr>
          <p:nvPr/>
        </p:nvSpPr>
        <p:spPr>
          <a:xfrm>
            <a:off x="1043607" y="114301"/>
            <a:ext cx="8100393" cy="9620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Динамика заработной платы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по образовательным организациям</a:t>
            </a:r>
          </a:p>
        </p:txBody>
      </p:sp>
      <p:graphicFrame>
        <p:nvGraphicFramePr>
          <p:cNvPr id="3074" name="Object 37"/>
          <p:cNvGraphicFramePr>
            <a:graphicFrameLocks noChangeAspect="1"/>
          </p:cNvGraphicFramePr>
          <p:nvPr/>
        </p:nvGraphicFramePr>
        <p:xfrm>
          <a:off x="0" y="1689100"/>
          <a:ext cx="8731250" cy="485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34" name="Worksheet" r:id="rId2" imgW="9248925" imgH="5067389" progId="Excel.Sheet.8">
                  <p:embed/>
                </p:oleObj>
              </mc:Choice>
              <mc:Fallback>
                <p:oleObj name="Worksheet" r:id="rId2" imgW="9248925" imgH="5067389" progId="Excel.Sheet.8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89100"/>
                        <a:ext cx="8731250" cy="485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8" descr="https://api.bashinform.ru/attachments/4b2720f421fc25dcb9c742a6673ed564ad3ccc2c/store/crop/0/0/1578/1125/1578/1125/0/7c28b56b57f3430973aeedd8e5c496de7045515ed554bbb322f14c05e937/ddfab610d0b6cf95bace2ecf4ef4f49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614854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Заголовок 1"/>
          <p:cNvSpPr>
            <a:spLocks/>
          </p:cNvSpPr>
          <p:nvPr/>
        </p:nvSpPr>
        <p:spPr bwMode="auto">
          <a:xfrm>
            <a:off x="0" y="260350"/>
            <a:ext cx="914400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Информация о реализации указов Президента Российской Федерации  от 7 мая 2012 года и динамике заработной платы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муниципальным  учреждениям Няндомского округа</a:t>
            </a:r>
          </a:p>
        </p:txBody>
      </p:sp>
      <p:graphicFrame>
        <p:nvGraphicFramePr>
          <p:cNvPr id="24632" name="Group 5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95731846"/>
              </p:ext>
            </p:extLst>
          </p:nvPr>
        </p:nvGraphicFramePr>
        <p:xfrm>
          <a:off x="250825" y="1604963"/>
          <a:ext cx="8785671" cy="4764572"/>
        </p:xfrm>
        <a:graphic>
          <a:graphicData uri="http://schemas.openxmlformats.org/drawingml/2006/table">
            <a:tbl>
              <a:tblPr/>
              <a:tblGrid>
                <a:gridCol w="3961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17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Категории работников бюджетного сектора экономики</a:t>
                      </a:r>
                    </a:p>
                  </a:txBody>
                  <a:tcPr marL="91438" marR="91438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Средняя заработная плата (руб.) за 2022 год</a:t>
                      </a:r>
                    </a:p>
                  </a:txBody>
                  <a:tcPr marL="91438" marR="91438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Средняя заработная плата (руб.) за 2023 год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Целевой показатель (руб.)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на 2024 год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Средняя заработная плата (руб.)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на 2024 год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9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Педагогические работники образовательных учреждений общего образования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53 153,88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58 110,00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62 413,5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62 704,84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Педагогические работники образовательных учреждений дополнительного образования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54 503,50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60 064,00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60 826,0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61 469,18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73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Педагогические работники дошкольных образовательных учреждений 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46 662,13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50 088,58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55 682,6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55 740,74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6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Работники учреждений культуры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51 845,99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59 045,39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62 757,98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62 758,05</a:t>
                      </a:r>
                    </a:p>
                  </a:txBody>
                  <a:tcPr marL="91438" marR="91438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77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76872"/>
            <a:ext cx="1944216" cy="145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67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5229200"/>
            <a:ext cx="2205946" cy="147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67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89040"/>
            <a:ext cx="2736304" cy="130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67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3" y="5341890"/>
            <a:ext cx="2736304" cy="133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677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3645024"/>
            <a:ext cx="1800200" cy="150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6"/>
          <p:cNvSpPr txBox="1">
            <a:spLocks/>
          </p:cNvSpPr>
          <p:nvPr/>
        </p:nvSpPr>
        <p:spPr>
          <a:xfrm>
            <a:off x="0" y="1"/>
            <a:ext cx="9144000" cy="107632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Times New Roman" pitchFamily="18" charset="0"/>
              </a:rPr>
              <a:t>патриотическое воспитание граждан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Times New Roman" pitchFamily="18" charset="0"/>
              </a:rPr>
              <a:t>и Молодежная политика – важные составляющие системы образования</a:t>
            </a:r>
          </a:p>
        </p:txBody>
      </p:sp>
      <p:sp>
        <p:nvSpPr>
          <p:cNvPr id="12" name="Овал 11"/>
          <p:cNvSpPr/>
          <p:nvPr/>
        </p:nvSpPr>
        <p:spPr>
          <a:xfrm>
            <a:off x="1331640" y="4509120"/>
            <a:ext cx="3456384" cy="1296144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проектов патриотической направленности и мероприятия в сфере молодежной политики – 779,5 тыс.рублей</a:t>
            </a:r>
          </a:p>
        </p:txBody>
      </p:sp>
      <p:sp>
        <p:nvSpPr>
          <p:cNvPr id="13" name="Овал 12"/>
          <p:cNvSpPr/>
          <p:nvPr/>
        </p:nvSpPr>
        <p:spPr>
          <a:xfrm>
            <a:off x="5724128" y="3861048"/>
            <a:ext cx="3240360" cy="1296144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Содействие трудоустройству несовершеннолетних граждан</a:t>
            </a:r>
          </a:p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 человека –</a:t>
            </a:r>
          </a:p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300,7 тыс.рублей</a:t>
            </a:r>
          </a:p>
        </p:txBody>
      </p:sp>
      <p:sp>
        <p:nvSpPr>
          <p:cNvPr id="21" name="Овал 20"/>
          <p:cNvSpPr/>
          <p:nvPr/>
        </p:nvSpPr>
        <p:spPr>
          <a:xfrm>
            <a:off x="251520" y="2492896"/>
            <a:ext cx="3240360" cy="1368152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08.12.2023 функционирует «Молодежный центр Няндомского муниципального округа Архангельской области»</a:t>
            </a:r>
          </a:p>
        </p:txBody>
      </p:sp>
      <p:pic>
        <p:nvPicPr>
          <p:cNvPr id="41677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124744"/>
            <a:ext cx="1845050" cy="136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677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5301208"/>
            <a:ext cx="265969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Овал 21"/>
          <p:cNvSpPr/>
          <p:nvPr/>
        </p:nvSpPr>
        <p:spPr>
          <a:xfrm>
            <a:off x="5292080" y="1052736"/>
            <a:ext cx="4032448" cy="1368152"/>
          </a:xfrm>
          <a:prstGeom prst="ellipse">
            <a:avLst/>
          </a:prstGeom>
          <a:solidFill>
            <a:srgbClr val="FF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сети муниципальных учреждений по работе с молодежью – 1,3 млн. руб.</a:t>
            </a:r>
          </a:p>
          <a:p>
            <a:pPr algn="ctr">
              <a:defRPr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(выплата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платы  специалистам,    приобретение оборудования</a:t>
            </a:r>
          </a:p>
        </p:txBody>
      </p:sp>
      <p:pic>
        <p:nvPicPr>
          <p:cNvPr id="23" name="Рисунок 22"/>
          <p:cNvPicPr/>
          <p:nvPr/>
        </p:nvPicPr>
        <p:blipFill>
          <a:blip r:embed="rId9" cstate="print"/>
          <a:srcRect l="4182" t="4124" r="3975" b="11082"/>
          <a:stretch>
            <a:fillRect/>
          </a:stretch>
        </p:blipFill>
        <p:spPr bwMode="auto">
          <a:xfrm>
            <a:off x="2627784" y="1124744"/>
            <a:ext cx="2160240" cy="134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>
          <a:blip r:embed="rId10" cstate="print"/>
          <a:srcRect l="5642" t="4717" r="4365" b="11064"/>
          <a:stretch>
            <a:fillRect/>
          </a:stretch>
        </p:blipFill>
        <p:spPr bwMode="auto">
          <a:xfrm>
            <a:off x="7524328" y="2564904"/>
            <a:ext cx="1444787" cy="110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52120" y="2564904"/>
            <a:ext cx="1763241" cy="1169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02764824-4F54-490F-A5A1-DF6E95F4E4E3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37</a:t>
            </a:fld>
            <a:endParaRPr lang="ru-RU" sz="1200" dirty="0">
              <a:solidFill>
                <a:schemeClr val="tx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мероприятия, проведенные в рамках </a:t>
            </a:r>
            <a:b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муниципальной программы «Развитие физической культуры, спорта и создание условий  для формирования здорового образа жизни на территории  Няндомского муниципального округа»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51520" y="1196752"/>
            <a:ext cx="8712968" cy="792088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</a:rPr>
              <a:t>- организация участия сборных команд и спортсменов Няндомского округа в соревнованиях областного, регионального и федерального уровня, </a:t>
            </a:r>
          </a:p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</a:rPr>
              <a:t>- проведение районных массовых физкультурно-спортивных мероприятий</a:t>
            </a:r>
          </a:p>
        </p:txBody>
      </p:sp>
      <p:pic>
        <p:nvPicPr>
          <p:cNvPr id="417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988840"/>
            <a:ext cx="268829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7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2269994" cy="1702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77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204864"/>
            <a:ext cx="2990046" cy="1937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77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149080"/>
            <a:ext cx="1691112" cy="231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78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861048"/>
            <a:ext cx="2504318" cy="154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780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60402" y="4221088"/>
            <a:ext cx="3083598" cy="22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780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5373216"/>
            <a:ext cx="2304256" cy="13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мероприятия, проведенные в рамках </a:t>
            </a:r>
            <a:b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муниципальной программы «Развитие физической культуры, спорта и создание условий  для формирования здорового образа жизни на территории  Няндомского муниципального округа»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51520" y="1268760"/>
            <a:ext cx="8640960" cy="864096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</a:rPr>
              <a:t>                   </a:t>
            </a:r>
            <a:r>
              <a:rPr lang="ru-RU" b="1" dirty="0">
                <a:solidFill>
                  <a:srgbClr val="002060"/>
                </a:solidFill>
                <a:latin typeface="+mn-lt"/>
              </a:rPr>
              <a:t>Обустройство и модернизация плоскостных спортивных сооружений – модернизация мини-футбольного поля,</a:t>
            </a: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 расположенного по адресу г. Няндома, ул. Североморская, д. 7А  - 3,6 млн. руб.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594928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До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52120" y="587727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+mn-lt"/>
              </a:rPr>
              <a:t>После</a:t>
            </a:r>
          </a:p>
        </p:txBody>
      </p:sp>
      <p:pic>
        <p:nvPicPr>
          <p:cNvPr id="417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4190208" cy="314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7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20888"/>
            <a:ext cx="4057685" cy="304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528" y="1196752"/>
            <a:ext cx="8640960" cy="504056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Государственная поддержка организаций, входящих в систему спортивной подготовки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23528" y="1700808"/>
            <a:ext cx="8640960" cy="576064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numCol="1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+mn-lt"/>
              </a:rPr>
              <a:t>Приобретение спортивного именного инвентаря для самбо, выезд спортсменов на областные сборы - 0,3 млн.рублей</a:t>
            </a: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Основные мероприятия, проведенные в рамках </a:t>
            </a:r>
            <a:br>
              <a:rPr kumimoji="0" lang="ru-RU" sz="20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муниципальной программы «Развитие физической культуры, спорта и создание условий  для формирования здорового образа жизни на территории  Няндомского муниципального округа»</a:t>
            </a:r>
          </a:p>
        </p:txBody>
      </p:sp>
      <p:pic>
        <p:nvPicPr>
          <p:cNvPr id="418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56992"/>
            <a:ext cx="3425032" cy="2568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8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24944"/>
            <a:ext cx="4571553" cy="34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8281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pPr algn="ctr">
              <a:defRPr/>
            </a:pPr>
            <a:fld id="{D3400720-728D-4964-8211-1B3188BB3C71}" type="slidenum">
              <a:rPr lang="ru-RU"/>
              <a:pPr algn="ctr">
                <a:defRPr/>
              </a:pPr>
              <a:t>4</a:t>
            </a:fld>
            <a:endParaRPr lang="ru-RU" dirty="0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"/>
            <a:ext cx="9144000" cy="1124743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формирования доходов местного бюджета в 2024 году</a:t>
            </a:r>
          </a:p>
        </p:txBody>
      </p:sp>
      <p:sp>
        <p:nvSpPr>
          <p:cNvPr id="219141" name="AutoShape 5"/>
          <p:cNvSpPr>
            <a:spLocks noChangeArrowheads="1"/>
          </p:cNvSpPr>
          <p:nvPr/>
        </p:nvSpPr>
        <p:spPr bwMode="auto">
          <a:xfrm>
            <a:off x="3347864" y="1196752"/>
            <a:ext cx="2448272" cy="1597248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lIns="126000" rIns="126000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Доходы бюджета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1 941 543,0 т.р.</a:t>
            </a:r>
          </a:p>
        </p:txBody>
      </p:sp>
      <p:sp>
        <p:nvSpPr>
          <p:cNvPr id="219142" name="Rectangle 6"/>
          <p:cNvSpPr>
            <a:spLocks noChangeArrowheads="1"/>
          </p:cNvSpPr>
          <p:nvPr/>
        </p:nvSpPr>
        <p:spPr bwMode="auto">
          <a:xfrm>
            <a:off x="311150" y="3386138"/>
            <a:ext cx="2586038" cy="2613025"/>
          </a:xfrm>
          <a:prstGeom prst="rect">
            <a:avLst/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</a:rPr>
              <a:t>Налоговые доходы – поступления от уплаты налогов, установленных Налоговым кодексом РФ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386 046,4 т.р.</a:t>
            </a:r>
          </a:p>
        </p:txBody>
      </p:sp>
      <p:sp>
        <p:nvSpPr>
          <p:cNvPr id="219143" name="Rectangle 7"/>
          <p:cNvSpPr>
            <a:spLocks noChangeArrowheads="1"/>
          </p:cNvSpPr>
          <p:nvPr/>
        </p:nvSpPr>
        <p:spPr bwMode="auto">
          <a:xfrm>
            <a:off x="3152775" y="3425825"/>
            <a:ext cx="2586038" cy="2613025"/>
          </a:xfrm>
          <a:prstGeom prst="rect">
            <a:avLst/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Неналоговые доходы – поступления от уплаты пошлин и сборов, установленных законодательством РФ, арендных платежей и штрафов за нарушение законодательства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40 209,6 т.р.</a:t>
            </a:r>
            <a:endParaRPr lang="ru-RU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19144" name="Rectangle 8"/>
          <p:cNvSpPr>
            <a:spLocks noChangeArrowheads="1"/>
          </p:cNvSpPr>
          <p:nvPr/>
        </p:nvSpPr>
        <p:spPr bwMode="auto">
          <a:xfrm>
            <a:off x="5919788" y="3435350"/>
            <a:ext cx="2870200" cy="26130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Безвозмездные поступления - перечисления от других бюджетов (межбюджетные трансферты), организаций, граждан (кроме налоговых и неналоговых доходов)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</a:rPr>
              <a:t>1 515 287,0 т.р.</a:t>
            </a:r>
          </a:p>
        </p:txBody>
      </p:sp>
      <p:sp>
        <p:nvSpPr>
          <p:cNvPr id="219145" name="AutoShape 9"/>
          <p:cNvSpPr>
            <a:spLocks noChangeArrowheads="1"/>
          </p:cNvSpPr>
          <p:nvPr/>
        </p:nvSpPr>
        <p:spPr bwMode="auto">
          <a:xfrm rot="7897213">
            <a:off x="1570037" y="2135188"/>
            <a:ext cx="1611313" cy="814388"/>
          </a:xfrm>
          <a:prstGeom prst="curvedUpArrow">
            <a:avLst>
              <a:gd name="adj1" fmla="val 33800"/>
              <a:gd name="adj2" fmla="val 72730"/>
              <a:gd name="adj3" fmla="val 74671"/>
            </a:avLst>
          </a:prstGeom>
          <a:solidFill>
            <a:srgbClr val="CCFFCC"/>
          </a:solidFill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9146" name="AutoShape 10"/>
          <p:cNvSpPr>
            <a:spLocks noChangeArrowheads="1"/>
          </p:cNvSpPr>
          <p:nvPr/>
        </p:nvSpPr>
        <p:spPr bwMode="auto">
          <a:xfrm rot="2313247">
            <a:off x="5891213" y="2165350"/>
            <a:ext cx="1570037" cy="609600"/>
          </a:xfrm>
          <a:prstGeom prst="curvedDownArrow">
            <a:avLst>
              <a:gd name="adj1" fmla="val 49229"/>
              <a:gd name="adj2" fmla="val 98704"/>
              <a:gd name="adj3" fmla="val 83417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219147" name="AutoShape 11"/>
          <p:cNvSpPr>
            <a:spLocks noChangeArrowheads="1"/>
          </p:cNvSpPr>
          <p:nvPr/>
        </p:nvSpPr>
        <p:spPr bwMode="auto">
          <a:xfrm>
            <a:off x="4194175" y="2860675"/>
            <a:ext cx="708025" cy="4921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99"/>
          </a:solidFill>
          <a:ln w="1587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81FC7A-5DD0-4EB0-A334-E80963F91631}" type="slidenum">
              <a:rPr lang="ru-RU"/>
              <a:pPr>
                <a:defRPr/>
              </a:pPr>
              <a:t>40</a:t>
            </a:fld>
            <a:endParaRPr lang="ru-RU" dirty="0"/>
          </a:p>
        </p:txBody>
      </p:sp>
      <p:graphicFrame>
        <p:nvGraphicFramePr>
          <p:cNvPr id="278531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2815171"/>
              </p:ext>
            </p:extLst>
          </p:nvPr>
        </p:nvGraphicFramePr>
        <p:xfrm>
          <a:off x="395536" y="1155577"/>
          <a:ext cx="8569325" cy="5166943"/>
        </p:xfrm>
        <a:graphic>
          <a:graphicData uri="http://schemas.openxmlformats.org/drawingml/2006/table">
            <a:tbl>
              <a:tblPr/>
              <a:tblGrid>
                <a:gridCol w="4392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6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52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Исполнено,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современной городской среды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141 658,4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136 496,5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капитального и текущего ремонта жилого фонда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2 640,4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2 615,3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сельского хозяйства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1 010,3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Малое и среднее предпринимательство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Строительство, ремонт и содержание автомобильных дорог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41 892,5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41 042,0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Благоустройство территории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56 739,6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47 121,6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Энергосбережение и повышение энергетической эффективности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1 376,8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1 244,0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коммунальной инфраструктуры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224 504,4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222 156,6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транспортной системы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24 435,3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21 589,6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Комплексное развитие сельских территорий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97 734,3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82 522,9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 и земельными ресурсами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34 781,1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32 469,1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жилищного строительства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8 073,1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8 073,1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635 621,9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596 106,4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93,8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19675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Расходы в рамках муниципальных программ сферы экономики и ЖКХ за 2024 год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0253C31-1A5E-4226-BF87-86421337F751}" type="slidenum">
              <a:rPr lang="ru-RU"/>
              <a:pPr>
                <a:defRPr/>
              </a:pPr>
              <a:t>41</a:t>
            </a:fld>
            <a:endParaRPr lang="ru-RU" dirty="0"/>
          </a:p>
        </p:txBody>
      </p:sp>
      <p:graphicFrame>
        <p:nvGraphicFramePr>
          <p:cNvPr id="278531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9395842"/>
              </p:ext>
            </p:extLst>
          </p:nvPr>
        </p:nvGraphicFramePr>
        <p:xfrm>
          <a:off x="395288" y="1196975"/>
          <a:ext cx="8569325" cy="5223120"/>
        </p:xfrm>
        <a:graphic>
          <a:graphicData uri="http://schemas.openxmlformats.org/drawingml/2006/table">
            <a:tbl>
              <a:tblPr/>
              <a:tblGrid>
                <a:gridCol w="468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2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Исполнено,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муниципальными финансами и муниципальным долгом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24 317,7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14 543,7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Гражданская оборона, предупреждение и ликвидация чрезвычайных ситуаций, противодействие терроризму и экстремизму, обеспечение пожарной безопасности и безопасности людей на водных объектах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6 066,0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4 868,2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55900" algn="l"/>
                        </a:tabLst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и совершенствование деятельности администрации </a:t>
                      </a:r>
                      <a:r>
                        <a:rPr kumimoji="0" lang="ru-RU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Няндомского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округа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85 735,1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81 007,5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755900" algn="l"/>
                        </a:tabLst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муниципального управления в администрации </a:t>
                      </a:r>
                      <a:r>
                        <a:rPr kumimoji="0" lang="ru-RU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Няндомского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округа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1 805,4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1 585,8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и совершенствование деятельности Управления строительства, архитектуры и жилищно-коммунального хозяйства администрации  </a:t>
                      </a:r>
                      <a:r>
                        <a:rPr kumimoji="0" lang="ru-RU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Няндомского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округа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18 265,0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18 172,8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и совершенствование деятельности Управления социальной политики администрации  </a:t>
                      </a:r>
                      <a:r>
                        <a:rPr kumimoji="0" lang="ru-RU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Няндомского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округа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10 707,3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10 672,0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146 896,5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130 850,0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89,1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1967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Расходы в рамках муниципальных программ сферы общегосударственных вопросов за 2024 год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202" name="Picture 2" descr="C:\Users\acer\Desktop\nnouDcXVpI697yO3LF3tIcfjIh8zhQKlpBggB0pWPHkxMNQTIsc7Ru7R__ysOKcErL3x1BPfX1sTLRgviJBQeYs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1499" y="1772816"/>
            <a:ext cx="4512501" cy="3384376"/>
          </a:xfrm>
          <a:prstGeom prst="rect">
            <a:avLst/>
          </a:prstGeom>
          <a:noFill/>
        </p:spPr>
      </p:pic>
      <p:pic>
        <p:nvPicPr>
          <p:cNvPr id="435203" name="Picture 3" descr="C:\Users\acer\Desktop\i7t3jzsVaARD4_X_ZBvl-HRTryGKV9SavXqxMrZeZFIW-1MJ08uUkWiPNX76ui09vvBSZOIFhjv1ARQG6NW46-S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617640"/>
            <a:ext cx="4320480" cy="3240360"/>
          </a:xfrm>
          <a:prstGeom prst="rect">
            <a:avLst/>
          </a:prstGeom>
          <a:noFill/>
        </p:spPr>
      </p:pic>
      <p:pic>
        <p:nvPicPr>
          <p:cNvPr id="36249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4373277" cy="3168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 системы инициативных проектов </a:t>
            </a:r>
            <a:b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</a:t>
            </a:r>
            <a:r>
              <a:rPr lang="ru-RU" sz="32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Няндомском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муниципальном округе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196752"/>
            <a:ext cx="4355976" cy="280764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Проект «Няндома зацветёт!»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6237288"/>
            <a:ext cx="1584176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644008" y="1196752"/>
            <a:ext cx="4499992" cy="576064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Проект «Фестиваль для счастливых людей «10 МЕРИДИАН»</a:t>
            </a:r>
          </a:p>
        </p:txBody>
      </p:sp>
      <p:pic>
        <p:nvPicPr>
          <p:cNvPr id="435201" name="Picture 1" descr="C:\Users\acer\Desktop\ttgdd6mzrly0gcsnxzfyl34f8b4ay63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0126" y="5157192"/>
            <a:ext cx="3473874" cy="1700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59341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205" y="1268760"/>
            <a:ext cx="385400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2498" name="Picture 2" descr="C:\Users\KazakovaEV\Desktop\photo_2025-04-11_16-27-3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4868"/>
            <a:ext cx="2627784" cy="263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3523" name="Picture 3" descr="C:\Users\Лебедева\Desktop\Новая папка\Благодатное небо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1628800"/>
            <a:ext cx="2699793" cy="260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83568" y="6237288"/>
            <a:ext cx="1584176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268760"/>
            <a:ext cx="2665042" cy="360040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Проект «Арт Няндома» 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960657" y="1268760"/>
            <a:ext cx="3183343" cy="360040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Проект «Благодатное небо» </a:t>
            </a: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 eaLnBrk="0" hangingPunct="0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 системы инициативных проектов </a:t>
            </a:r>
          </a:p>
          <a:p>
            <a:pPr lvl="0" algn="ctr" eaLnBrk="0" hangingPunct="0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Няндомском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муниципальном округе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52944"/>
            <a:ext cx="2699792" cy="210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444208" y="4221088"/>
            <a:ext cx="2699792" cy="576064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Проект</a:t>
            </a:r>
          </a:p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«Без забора дом не дом»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491880" y="5517232"/>
            <a:ext cx="2514017" cy="360041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Проект «Сквер»</a:t>
            </a:r>
          </a:p>
        </p:txBody>
      </p:sp>
      <p:pic>
        <p:nvPicPr>
          <p:cNvPr id="16" name="Picture 2" descr="C:\Users\Лебедева\Desktop\Скамейки К-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3"/>
          <a:stretch>
            <a:fillRect/>
          </a:stretch>
        </p:blipFill>
        <p:spPr bwMode="auto">
          <a:xfrm>
            <a:off x="0" y="3922473"/>
            <a:ext cx="2987824" cy="293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0" y="3573016"/>
            <a:ext cx="3059832" cy="1008112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Благоустройство общественной территории  «Центральный сквер в мкр. Каргополь-2</a:t>
            </a:r>
          </a:p>
        </p:txBody>
      </p:sp>
    </p:spTree>
    <p:extLst>
      <p:ext uri="{BB962C8B-B14F-4D97-AF65-F5344CB8AC3E}">
        <p14:creationId xmlns:p14="http://schemas.microsoft.com/office/powerpoint/2010/main" val="36754590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571" name="Picture 3" descr="C:\Users\Лебедева\Desktop\Дороги Ивакш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40768"/>
            <a:ext cx="570146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Лебедева\Desktop\Ремонт дорог 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29"/>
          <a:stretch>
            <a:fillRect/>
          </a:stretch>
        </p:blipFill>
        <p:spPr bwMode="auto">
          <a:xfrm>
            <a:off x="3059832" y="1052736"/>
            <a:ext cx="2506096" cy="338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Лебедева\Desktop\Новая папка\Уличное освещение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602" y="980728"/>
            <a:ext cx="359139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413247"/>
            <a:ext cx="3672408" cy="2444753"/>
          </a:xfrm>
          <a:prstGeom prst="rect">
            <a:avLst/>
          </a:prstGeom>
        </p:spPr>
      </p:pic>
      <p:pic>
        <p:nvPicPr>
          <p:cNvPr id="9" name="Picture 3" descr="C:\Users\Лебедева\Desktop\Снос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5"/>
            <a:ext cx="2767236" cy="220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980728"/>
            <a:ext cx="5580112" cy="360040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700" b="1" dirty="0">
                <a:solidFill>
                  <a:srgbClr val="002060"/>
                </a:solidFill>
                <a:latin typeface="+mn-lt"/>
              </a:rPr>
              <a:t>Ремонт дорог – 7,6 млн.рублей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6237288"/>
            <a:ext cx="1584176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Реализация плана мероприятий по социально-экономическому развитию Няндомского муниципального округа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365104"/>
            <a:ext cx="4355976" cy="360039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Снос аварийных домов – 1,7 млн. рублей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 rot="10800000" flipV="1">
            <a:off x="2771800" y="6309320"/>
            <a:ext cx="3672408" cy="548680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Приобретение автобусов и здания для их размещения - 15,8 млн.рублей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516216" y="5301208"/>
            <a:ext cx="2627784" cy="1196752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Модернизация скважин питьевого водоснабжения– 7,0 млн.рублей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580112" y="4293096"/>
            <a:ext cx="3563888" cy="648072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Устройство уличного освещения – 16,0 млн.рублей</a:t>
            </a:r>
          </a:p>
        </p:txBody>
      </p:sp>
    </p:spTree>
    <p:extLst>
      <p:ext uri="{BB962C8B-B14F-4D97-AF65-F5344CB8AC3E}">
        <p14:creationId xmlns:p14="http://schemas.microsoft.com/office/powerpoint/2010/main" val="42267056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549627"/>
            <a:ext cx="3779912" cy="230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941168"/>
            <a:ext cx="2358678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912410"/>
            <a:ext cx="2843808" cy="1945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42" name="Picture 2" descr="C:\Users\Лебедева\Desktop\Подход к музею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5545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2498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67" y="1700808"/>
            <a:ext cx="446353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980729"/>
            <a:ext cx="4572000" cy="720080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Благоустройство территории у Краеведческого Центра «Дом Няна» – 3,2 млн. рублей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6237288"/>
            <a:ext cx="1584176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44008" y="980728"/>
            <a:ext cx="4499993" cy="720080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Благоустройство территории у здания  РЦДО – 4,1 млн. рублей</a:t>
            </a:r>
          </a:p>
        </p:txBody>
      </p:sp>
      <p:sp>
        <p:nvSpPr>
          <p:cNvPr id="9" name="Заголовок 5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6350"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Реализация плана мероприятий по социально-экономическому развитию Няндомского муниципального округа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4581128"/>
            <a:ext cx="9144000" cy="432048"/>
          </a:xfrm>
          <a:prstGeom prst="rect">
            <a:avLst/>
          </a:prstGeom>
          <a:solidFill>
            <a:srgbClr val="FFCCFF"/>
          </a:solidFill>
          <a:ln w="1905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lIns="108000" tIns="0" rIns="108000" bIns="0" anchor="ctr"/>
          <a:lstStyle/>
          <a:p>
            <a:pPr algn="ctr" fontAlgn="ctr">
              <a:buClr>
                <a:schemeClr val="bg2"/>
              </a:buClr>
              <a:buSzPct val="75000"/>
              <a:defRPr/>
            </a:pPr>
            <a:r>
              <a:rPr lang="ru-RU" sz="1600" b="1" dirty="0">
                <a:solidFill>
                  <a:srgbClr val="002060"/>
                </a:solidFill>
                <a:latin typeface="+mn-lt"/>
              </a:rPr>
              <a:t>Приобретение спортивного инвентаря для МБОУ «</a:t>
            </a:r>
            <a:r>
              <a:rPr lang="ru-RU" sz="1600" b="1" dirty="0" err="1">
                <a:solidFill>
                  <a:srgbClr val="002060"/>
                </a:solidFill>
                <a:latin typeface="+mn-lt"/>
              </a:rPr>
              <a:t>Мошинская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 средняя школа»  – 1,0 млн.руб.</a:t>
            </a:r>
          </a:p>
        </p:txBody>
      </p:sp>
    </p:spTree>
    <p:extLst>
      <p:ext uri="{BB962C8B-B14F-4D97-AF65-F5344CB8AC3E}">
        <p14:creationId xmlns:p14="http://schemas.microsoft.com/office/powerpoint/2010/main" val="18730168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1519BC-3179-4DFE-9693-3604D8686417}" type="slidenum">
              <a:rPr lang="ru-RU" altLang="ru-RU"/>
              <a:pPr>
                <a:defRPr/>
              </a:pPr>
              <a:t>46</a:t>
            </a:fld>
            <a:endParaRPr lang="ru-RU" altLang="ru-RU" dirty="0"/>
          </a:p>
        </p:txBody>
      </p:sp>
      <p:sp>
        <p:nvSpPr>
          <p:cNvPr id="251913" name="Rectangle 9"/>
          <p:cNvSpPr>
            <a:spLocks noChangeArrowheads="1"/>
          </p:cNvSpPr>
          <p:nvPr/>
        </p:nvSpPr>
        <p:spPr bwMode="auto">
          <a:xfrm>
            <a:off x="3175" y="0"/>
            <a:ext cx="896143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Непрограммные расходы бюджета</a:t>
            </a:r>
          </a:p>
        </p:txBody>
      </p:sp>
      <p:sp>
        <p:nvSpPr>
          <p:cNvPr id="251914" name="AutoShape 50"/>
          <p:cNvSpPr>
            <a:spLocks noChangeArrowheads="1"/>
          </p:cNvSpPr>
          <p:nvPr/>
        </p:nvSpPr>
        <p:spPr bwMode="auto">
          <a:xfrm>
            <a:off x="107504" y="1124744"/>
            <a:ext cx="5449766" cy="93610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Обеспечение деятельности Собрания депутатов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</a:rPr>
              <a:t>7,1 млн.рублей</a:t>
            </a:r>
          </a:p>
        </p:txBody>
      </p:sp>
      <p:sp>
        <p:nvSpPr>
          <p:cNvPr id="251915" name="AutoShape 50"/>
          <p:cNvSpPr>
            <a:spLocks noChangeArrowheads="1"/>
          </p:cNvSpPr>
          <p:nvPr/>
        </p:nvSpPr>
        <p:spPr bwMode="auto">
          <a:xfrm>
            <a:off x="3491880" y="4005064"/>
            <a:ext cx="5470282" cy="7920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Обеспечение деятельности 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контрольно-счетной палаты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</a:rPr>
              <a:t>3,4 млн.рублей</a:t>
            </a:r>
          </a:p>
        </p:txBody>
      </p:sp>
      <p:sp>
        <p:nvSpPr>
          <p:cNvPr id="251916" name="AutoShape 50"/>
          <p:cNvSpPr>
            <a:spLocks noChangeArrowheads="1"/>
          </p:cNvSpPr>
          <p:nvPr/>
        </p:nvSpPr>
        <p:spPr bwMode="auto">
          <a:xfrm>
            <a:off x="107504" y="2384884"/>
            <a:ext cx="5449766" cy="9642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Доплаты к пенсии муниципальных служащих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</a:rPr>
              <a:t>1,5 млн.рублей</a:t>
            </a:r>
          </a:p>
        </p:txBody>
      </p:sp>
      <p:sp>
        <p:nvSpPr>
          <p:cNvPr id="13" name="AutoShape 50"/>
          <p:cNvSpPr>
            <a:spLocks noChangeArrowheads="1"/>
          </p:cNvSpPr>
          <p:nvPr/>
        </p:nvSpPr>
        <p:spPr bwMode="auto">
          <a:xfrm>
            <a:off x="3491880" y="5373216"/>
            <a:ext cx="5455627" cy="87379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ru-RU" altLang="ru-RU" b="1" dirty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</a:rPr>
              <a:t>Прочие выплаты по обязательствам ОМСУ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bg1"/>
                </a:solidFill>
              </a:rPr>
              <a:t>2,4 млн.рублей </a:t>
            </a:r>
          </a:p>
          <a:p>
            <a:pPr algn="ctr">
              <a:defRPr/>
            </a:pPr>
            <a:r>
              <a:rPr lang="ru-RU" altLang="ru-RU" b="1" dirty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208898" name="Picture 2" descr="C:\Users\Чеканова\Desktop\photo_2024-05-02_09-10-5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52736"/>
            <a:ext cx="289918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900" name="Picture 4" descr="C:\Users\Чеканова\Desktop\photo_2024-05-02_09-10-5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295232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B09EF91-E14D-4B84-AB3C-AE2CA16E71D9}" type="slidenum">
              <a:rPr lang="ru-RU"/>
              <a:pPr>
                <a:defRPr/>
              </a:pPr>
              <a:t>47</a:t>
            </a:fld>
            <a:endParaRPr lang="ru-RU" dirty="0"/>
          </a:p>
        </p:txBody>
      </p:sp>
      <p:graphicFrame>
        <p:nvGraphicFramePr>
          <p:cNvPr id="18525" name="Group 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19012"/>
              </p:ext>
            </p:extLst>
          </p:nvPr>
        </p:nvGraphicFramePr>
        <p:xfrm>
          <a:off x="179513" y="1340764"/>
          <a:ext cx="8784974" cy="5184579"/>
        </p:xfrm>
        <a:graphic>
          <a:graphicData uri="http://schemas.openxmlformats.org/drawingml/2006/table">
            <a:tbl>
              <a:tblPr/>
              <a:tblGrid>
                <a:gridCol w="43308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4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4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46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6619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Исполнено,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% исполнения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1 915 298,5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1 941 543,0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налоговые и неналоговые доходы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393 005,4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426 256,0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108,5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безвозмездные поступления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1 522 293,1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1 515 287,0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99,5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2 007 395,7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1 943 766,9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96,8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текущий бюджет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1 815 781,0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1 654 362,4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91,1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адресная инвестиционная программа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191 614,7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189 404,5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98,8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87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(-), профицит(+)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- 92 097,2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- 2 223,9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30163"/>
            <a:ext cx="9144000" cy="123859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характеристики 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местного бюджета за 2024 год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pPr algn="ctr">
              <a:defRPr/>
            </a:pPr>
            <a:fld id="{D8E948CF-6ED9-4766-B9E1-976655D2D9A9}" type="slidenum">
              <a:rPr lang="ru-RU"/>
              <a:pPr algn="ctr">
                <a:defRPr/>
              </a:pPr>
              <a:t>48</a:t>
            </a:fld>
            <a:endParaRPr lang="ru-RU" dirty="0"/>
          </a:p>
        </p:txBody>
      </p:sp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6861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Источники финансирования дефицита бюджета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0225" y="852488"/>
            <a:ext cx="8229600" cy="808037"/>
          </a:xfrm>
        </p:spPr>
        <p:txBody>
          <a:bodyPr/>
          <a:lstStyle/>
          <a:p>
            <a:pPr marL="0" indent="265113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600" dirty="0">
                <a:solidFill>
                  <a:srgbClr val="002060"/>
                </a:solidFill>
              </a:rPr>
              <a:t>В процессе принятия и исполнения бюджета большое значение приобретает сбалансированность доходов и расходов. Если доходы превышают расходы, то возникает </a:t>
            </a:r>
            <a:r>
              <a:rPr lang="ru-RU" sz="1600" b="1" u="sng" dirty="0">
                <a:solidFill>
                  <a:srgbClr val="002060"/>
                </a:solidFill>
              </a:rPr>
              <a:t>профицит</a:t>
            </a:r>
            <a:r>
              <a:rPr lang="ru-RU" sz="1600" dirty="0">
                <a:solidFill>
                  <a:srgbClr val="002060"/>
                </a:solidFill>
              </a:rPr>
              <a:t>. Но чаще всего расходы превышают доходы. В таком случае возникает </a:t>
            </a:r>
            <a:r>
              <a:rPr lang="ru-RU" sz="1600" b="1" u="sng" dirty="0">
                <a:solidFill>
                  <a:srgbClr val="002060"/>
                </a:solidFill>
              </a:rPr>
              <a:t>дефицит</a:t>
            </a:r>
            <a:r>
              <a:rPr lang="ru-RU" sz="16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52933" name="Rectangle 5"/>
          <p:cNvSpPr>
            <a:spLocks noChangeArrowheads="1"/>
          </p:cNvSpPr>
          <p:nvPr/>
        </p:nvSpPr>
        <p:spPr bwMode="auto">
          <a:xfrm>
            <a:off x="539552" y="1989138"/>
            <a:ext cx="7920880" cy="360362"/>
          </a:xfrm>
          <a:prstGeom prst="rect">
            <a:avLst/>
          </a:prstGeom>
          <a:solidFill>
            <a:srgbClr val="99CCFF"/>
          </a:solidFill>
          <a:ln w="1587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Источники финансирования дефицита бюджета в 2024 году</a:t>
            </a:r>
          </a:p>
        </p:txBody>
      </p:sp>
      <p:sp>
        <p:nvSpPr>
          <p:cNvPr id="252934" name="Rectangle 6"/>
          <p:cNvSpPr>
            <a:spLocks noChangeArrowheads="1"/>
          </p:cNvSpPr>
          <p:nvPr/>
        </p:nvSpPr>
        <p:spPr bwMode="auto">
          <a:xfrm>
            <a:off x="1" y="2924944"/>
            <a:ext cx="1835695" cy="1685925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600" b="1" u="sng" dirty="0">
                <a:solidFill>
                  <a:srgbClr val="002060"/>
                </a:solidFill>
                <a:latin typeface="+mn-lt"/>
                <a:cs typeface="+mn-cs"/>
              </a:rPr>
              <a:t>муниципальные займы,</a:t>
            </a: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 осуществляемые путем выпуска муниципальных ценных бумаг</a:t>
            </a:r>
          </a:p>
        </p:txBody>
      </p:sp>
      <p:sp>
        <p:nvSpPr>
          <p:cNvPr id="252935" name="Rectangle 7"/>
          <p:cNvSpPr>
            <a:spLocks noChangeArrowheads="1"/>
          </p:cNvSpPr>
          <p:nvPr/>
        </p:nvSpPr>
        <p:spPr bwMode="auto">
          <a:xfrm>
            <a:off x="1907704" y="2924944"/>
            <a:ext cx="1800199" cy="1703388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600" b="1" u="sng" dirty="0">
                <a:solidFill>
                  <a:srgbClr val="002060"/>
                </a:solidFill>
                <a:latin typeface="+mn-lt"/>
                <a:cs typeface="+mn-cs"/>
              </a:rPr>
              <a:t>бюджетные кредиты,</a:t>
            </a: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 полученные от бюджетов других уровней бюджетной системы РФ</a:t>
            </a:r>
          </a:p>
        </p:txBody>
      </p:sp>
      <p:sp>
        <p:nvSpPr>
          <p:cNvPr id="252936" name="Rectangle 8"/>
          <p:cNvSpPr>
            <a:spLocks noChangeArrowheads="1"/>
          </p:cNvSpPr>
          <p:nvPr/>
        </p:nvSpPr>
        <p:spPr bwMode="auto">
          <a:xfrm>
            <a:off x="3779912" y="2924944"/>
            <a:ext cx="1512168" cy="1685925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600" b="1" u="sng" dirty="0">
                <a:solidFill>
                  <a:srgbClr val="002060"/>
                </a:solidFill>
                <a:latin typeface="+mn-lt"/>
                <a:cs typeface="+mn-cs"/>
              </a:rPr>
              <a:t>кредиты,</a:t>
            </a:r>
          </a:p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 полученные от кредитных организаций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 39,3 млн.рублей</a:t>
            </a:r>
          </a:p>
        </p:txBody>
      </p:sp>
      <p:sp>
        <p:nvSpPr>
          <p:cNvPr id="252937" name="Rectangle 9"/>
          <p:cNvSpPr>
            <a:spLocks noChangeArrowheads="1"/>
          </p:cNvSpPr>
          <p:nvPr/>
        </p:nvSpPr>
        <p:spPr bwMode="auto">
          <a:xfrm>
            <a:off x="5364088" y="2924944"/>
            <a:ext cx="1828800" cy="1695450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600" b="1" u="sng" dirty="0">
                <a:solidFill>
                  <a:srgbClr val="002060"/>
                </a:solidFill>
                <a:latin typeface="+mn-lt"/>
                <a:cs typeface="+mn-cs"/>
              </a:rPr>
              <a:t>изменение остатков</a:t>
            </a: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 средств на счетах по учету средств местного бюджета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- 176,1 млн.рублей</a:t>
            </a:r>
          </a:p>
        </p:txBody>
      </p:sp>
      <p:sp>
        <p:nvSpPr>
          <p:cNvPr id="209929" name="Line 10"/>
          <p:cNvSpPr>
            <a:spLocks noChangeShapeType="1"/>
          </p:cNvSpPr>
          <p:nvPr/>
        </p:nvSpPr>
        <p:spPr bwMode="auto">
          <a:xfrm>
            <a:off x="4572000" y="2348880"/>
            <a:ext cx="0" cy="332408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0" name="Line 11"/>
          <p:cNvSpPr>
            <a:spLocks noChangeShapeType="1"/>
          </p:cNvSpPr>
          <p:nvPr/>
        </p:nvSpPr>
        <p:spPr bwMode="auto">
          <a:xfrm flipH="1">
            <a:off x="899592" y="2636912"/>
            <a:ext cx="0" cy="244475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1" name="Line 12"/>
          <p:cNvSpPr>
            <a:spLocks noChangeShapeType="1"/>
          </p:cNvSpPr>
          <p:nvPr/>
        </p:nvSpPr>
        <p:spPr bwMode="auto">
          <a:xfrm>
            <a:off x="2771800" y="2636912"/>
            <a:ext cx="0" cy="244475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2" name="Line 13"/>
          <p:cNvSpPr>
            <a:spLocks noChangeShapeType="1"/>
          </p:cNvSpPr>
          <p:nvPr/>
        </p:nvSpPr>
        <p:spPr bwMode="auto">
          <a:xfrm>
            <a:off x="4572000" y="2708920"/>
            <a:ext cx="0" cy="244475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3" name="Line 14"/>
          <p:cNvSpPr>
            <a:spLocks noChangeShapeType="1"/>
          </p:cNvSpPr>
          <p:nvPr/>
        </p:nvSpPr>
        <p:spPr bwMode="auto">
          <a:xfrm>
            <a:off x="6228184" y="2636912"/>
            <a:ext cx="0" cy="244475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4" name="Line 15"/>
          <p:cNvSpPr>
            <a:spLocks noChangeShapeType="1"/>
          </p:cNvSpPr>
          <p:nvPr/>
        </p:nvSpPr>
        <p:spPr bwMode="auto">
          <a:xfrm flipV="1">
            <a:off x="899592" y="2636912"/>
            <a:ext cx="7704856" cy="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5" name="Line 16"/>
          <p:cNvSpPr>
            <a:spLocks noChangeShapeType="1"/>
          </p:cNvSpPr>
          <p:nvPr/>
        </p:nvSpPr>
        <p:spPr bwMode="auto">
          <a:xfrm>
            <a:off x="251520" y="5013176"/>
            <a:ext cx="4248472" cy="0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6" name="Line 17"/>
          <p:cNvSpPr>
            <a:spLocks noChangeShapeType="1"/>
          </p:cNvSpPr>
          <p:nvPr/>
        </p:nvSpPr>
        <p:spPr bwMode="auto">
          <a:xfrm flipV="1">
            <a:off x="251520" y="4653136"/>
            <a:ext cx="0" cy="360363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209937" name="Line 18"/>
          <p:cNvSpPr>
            <a:spLocks noChangeShapeType="1"/>
          </p:cNvSpPr>
          <p:nvPr/>
        </p:nvSpPr>
        <p:spPr bwMode="auto">
          <a:xfrm flipV="1">
            <a:off x="4499992" y="4653136"/>
            <a:ext cx="0" cy="360362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 dirty="0"/>
          </a:p>
        </p:txBody>
      </p:sp>
      <p:sp>
        <p:nvSpPr>
          <p:cNvPr id="252947" name="Rectangle 19"/>
          <p:cNvSpPr>
            <a:spLocks noChangeArrowheads="1"/>
          </p:cNvSpPr>
          <p:nvPr/>
        </p:nvSpPr>
        <p:spPr bwMode="auto">
          <a:xfrm>
            <a:off x="899592" y="5157192"/>
            <a:ext cx="2809875" cy="1362794"/>
          </a:xfrm>
          <a:prstGeom prst="rect">
            <a:avLst/>
          </a:prstGeom>
          <a:solidFill>
            <a:srgbClr val="FFCCFF"/>
          </a:solidFill>
          <a:ln w="15875">
            <a:solidFill>
              <a:srgbClr val="FF99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600" b="1" u="sng" dirty="0">
                <a:solidFill>
                  <a:srgbClr val="002060"/>
                </a:solidFill>
                <a:latin typeface="+mn-lt"/>
                <a:cs typeface="+mn-cs"/>
              </a:rPr>
              <a:t>муниципальный долг,</a:t>
            </a:r>
          </a:p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то есть совокупность долговых обязательств муниципального образования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+ 39,3 млн.рублей</a:t>
            </a: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7315200" y="2924944"/>
            <a:ext cx="1828800" cy="1695450"/>
          </a:xfrm>
          <a:prstGeom prst="rect">
            <a:avLst/>
          </a:prstGeom>
          <a:solidFill>
            <a:srgbClr val="CCFFCC"/>
          </a:solidFill>
          <a:ln w="158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1600" b="1" u="sng" dirty="0">
                <a:solidFill>
                  <a:srgbClr val="002060"/>
                </a:solidFill>
                <a:latin typeface="+mn-lt"/>
                <a:cs typeface="+mn-cs"/>
              </a:rPr>
              <a:t>иные источники </a:t>
            </a:r>
            <a:r>
              <a:rPr lang="ru-RU" sz="1600" dirty="0">
                <a:solidFill>
                  <a:srgbClr val="002060"/>
                </a:solidFill>
                <a:latin typeface="+mn-lt"/>
                <a:cs typeface="+mn-cs"/>
              </a:rPr>
              <a:t>средства на счетах бюджетных и автономных учреждений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+mn-cs"/>
              </a:rPr>
              <a:t>139,0 млн.рублей</a:t>
            </a:r>
          </a:p>
        </p:txBody>
      </p:sp>
      <p:sp>
        <p:nvSpPr>
          <p:cNvPr id="22" name="Line 14"/>
          <p:cNvSpPr>
            <a:spLocks noChangeShapeType="1"/>
          </p:cNvSpPr>
          <p:nvPr/>
        </p:nvSpPr>
        <p:spPr bwMode="auto">
          <a:xfrm>
            <a:off x="8604448" y="2636912"/>
            <a:ext cx="0" cy="244475"/>
          </a:xfrm>
          <a:prstGeom prst="line">
            <a:avLst/>
          </a:prstGeom>
          <a:noFill/>
          <a:ln w="1587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124200" y="6416675"/>
            <a:ext cx="2895600" cy="365125"/>
          </a:xfrm>
        </p:spPr>
        <p:txBody>
          <a:bodyPr/>
          <a:lstStyle/>
          <a:p>
            <a:pPr algn="ctr">
              <a:defRPr/>
            </a:pPr>
            <a:fld id="{363BB082-F5D6-46E0-84DC-A38F9B84B775}" type="slidenum">
              <a:rPr lang="ru-RU"/>
              <a:pPr algn="ctr">
                <a:defRPr/>
              </a:pPr>
              <a:t>49</a:t>
            </a:fld>
            <a:endParaRPr lang="ru-RU" dirty="0"/>
          </a:p>
        </p:txBody>
      </p:sp>
      <p:graphicFrame>
        <p:nvGraphicFramePr>
          <p:cNvPr id="253991" name="Group 3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57524126"/>
              </p:ext>
            </p:extLst>
          </p:nvPr>
        </p:nvGraphicFramePr>
        <p:xfrm>
          <a:off x="251520" y="1916832"/>
          <a:ext cx="8576249" cy="4716394"/>
        </p:xfrm>
        <a:graphic>
          <a:graphicData uri="http://schemas.openxmlformats.org/drawingml/2006/table">
            <a:tbl>
              <a:tblPr/>
              <a:tblGrid>
                <a:gridCol w="2458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0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60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56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60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 Наименование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показателя</a:t>
                      </a: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За 2023 год,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тыс.рублей</a:t>
                      </a: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За 2024 год, тыс.рублей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Изменение факта за 2024 год к 2023 году, тыс.рублей</a:t>
                      </a: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 vMerge="1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Утвержденный 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верхний предел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на 01.01.2025/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план года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Факт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на 01.01.2025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Отклонение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факта от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верхнего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предела/</a:t>
                      </a:r>
                    </a:p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плана года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1. Муниципальный долг</a:t>
                      </a: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145 600,0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184 900,0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184 900,0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- 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+ 39 300,0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Кредиты кредитных организаций</a:t>
                      </a: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113 500,0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152 800,0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152 800,0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9676D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</a:rPr>
                        <a:t>+ 39 300,0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Бюджетные кредиты</a:t>
                      </a: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32 100,0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32 100,0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32 100,0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2. Отношение муниципального долга к налоговым и неналоговым доходам</a:t>
                      </a: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38,4 %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47,0 %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43,4 %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- 3,6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+ 5,0 п.п.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3. Расходы на обслуживание муниципального долга</a:t>
                      </a:r>
                    </a:p>
                  </a:txBody>
                  <a:tcPr marL="84406" marR="8440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2 671,1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10 920,6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1 148,6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- 9 772,0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- 1 522,5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53993" name="Rectangle 41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5698976" cy="1152128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Муниципальный долг 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Няндомского округа</a:t>
            </a:r>
          </a:p>
        </p:txBody>
      </p:sp>
      <p:pic>
        <p:nvPicPr>
          <p:cNvPr id="210986" name="Picture 2" descr="https://finobzor.ru/uploads/posts/2017-02/org_zcbz95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88640"/>
            <a:ext cx="263424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B09EF91-E14D-4B84-AB3C-AE2CA16E71D9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18525" name="Group 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432003"/>
              </p:ext>
            </p:extLst>
          </p:nvPr>
        </p:nvGraphicFramePr>
        <p:xfrm>
          <a:off x="2051720" y="1052736"/>
          <a:ext cx="6912768" cy="5660640"/>
        </p:xfrm>
        <a:graphic>
          <a:graphicData uri="http://schemas.openxmlformats.org/drawingml/2006/table">
            <a:tbl>
              <a:tblPr/>
              <a:tblGrid>
                <a:gridCol w="32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771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Утверждено, тыс.рублей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Исполнено, тыс.рублей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% исполнения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Налоговые поступления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355 578,9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386 046,4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108,6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Налог на доходы физических лиц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267 600,1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298 421,9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16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Акцизы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15 557,4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15 829,9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6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 (УСН, патенты…)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26 848,5 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23 375,6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87,1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38 224,9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38 270,7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7 348,0     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10 148,3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138,1    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Неналоговые поступления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37 426,5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40 209,6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107,4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Доходы от муниципального имущества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25 721,6   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25 451,7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98,9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Платежи за пользование природными ресурсами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585,7 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330,7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56,5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Доходы от оказания платных услуг и компенсации затрат государства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4 025,7 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4 667,8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115,9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активов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1 669,7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5 023,2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300,8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5 269,0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4 581,4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86,9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154,8        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154,8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44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393 005,4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426 256,0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108,5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Налоговые и неналоговые доходы местного бюджета за 2024 год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5229200"/>
            <a:ext cx="20517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Неналоговые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поступления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0" y="2564904"/>
          <a:ext cx="2051720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Стрелка вправо 11"/>
          <p:cNvSpPr/>
          <p:nvPr/>
        </p:nvSpPr>
        <p:spPr>
          <a:xfrm rot="5400000">
            <a:off x="539552" y="4509120"/>
            <a:ext cx="1008112" cy="432048"/>
          </a:xfrm>
          <a:prstGeom prst="rightArrow">
            <a:avLst/>
          </a:prstGeom>
          <a:solidFill>
            <a:schemeClr val="accent1"/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908720"/>
            <a:ext cx="2123728" cy="936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Налоговые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поступления</a:t>
            </a:r>
          </a:p>
        </p:txBody>
      </p:sp>
      <p:sp>
        <p:nvSpPr>
          <p:cNvPr id="13" name="Стрелка вправо 12"/>
          <p:cNvSpPr/>
          <p:nvPr/>
        </p:nvSpPr>
        <p:spPr>
          <a:xfrm rot="16200000">
            <a:off x="575556" y="2096852"/>
            <a:ext cx="936104" cy="432048"/>
          </a:xfrm>
          <a:prstGeom prst="rightArrow">
            <a:avLst/>
          </a:prstGeom>
          <a:solidFill>
            <a:schemeClr val="accent1"/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F40FCCC-0B0C-4066-872E-DFA593BB6793}" type="slidenum">
              <a:rPr lang="ru-RU"/>
              <a:pPr>
                <a:defRPr/>
              </a:pPr>
              <a:t>50</a:t>
            </a:fld>
            <a:endParaRPr lang="ru-RU" dirty="0"/>
          </a:p>
        </p:txBody>
      </p:sp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8"/>
            <a:ext cx="9144000" cy="148588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характеристики консолидированных бюджетов муниципальных районов и округов Архангельской области </a:t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 численностью населения свыше 20 000 человек, </a:t>
            </a:r>
            <a:b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 относящихся к территориям Крайнего Севера, за 2024 год</a:t>
            </a:r>
          </a:p>
        </p:txBody>
      </p:sp>
      <p:graphicFrame>
        <p:nvGraphicFramePr>
          <p:cNvPr id="256153" name="Group 15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36297"/>
              </p:ext>
            </p:extLst>
          </p:nvPr>
        </p:nvGraphicFramePr>
        <p:xfrm>
          <a:off x="251520" y="1700808"/>
          <a:ext cx="8712967" cy="4789575"/>
        </p:xfrm>
        <a:graphic>
          <a:graphicData uri="http://schemas.openxmlformats.org/drawingml/2006/table">
            <a:tbl>
              <a:tblPr/>
              <a:tblGrid>
                <a:gridCol w="2632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1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9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7361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Муниципальные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образования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Численность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населения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на 1.01.2024,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(человек)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(тыс.руб.)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(тыс.руб.)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Расходы на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 жителя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(рублей)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Дефицит/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профицит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(-/+)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(тыс.руб.)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7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Вельский район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44 862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3 011 299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3 003 262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66 944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+ 8 037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17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Няндомский округ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22 613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1 941 543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1 943 767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85 958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- 2 224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876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Онежский район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23 456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</a:rPr>
                        <a:t>1 453</a:t>
                      </a:r>
                      <a:r>
                        <a:rPr lang="ru-RU" sz="1800" b="1" baseline="0" dirty="0">
                          <a:solidFill>
                            <a:srgbClr val="002060"/>
                          </a:solidFill>
                          <a:latin typeface="+mn-lt"/>
                        </a:rPr>
                        <a:t> 778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n-lt"/>
                        </a:rPr>
                        <a:t>1 500</a:t>
                      </a:r>
                      <a:r>
                        <a:rPr lang="ru-RU" sz="1800" b="1" baseline="0" dirty="0">
                          <a:solidFill>
                            <a:srgbClr val="002060"/>
                          </a:solidFill>
                          <a:latin typeface="+mn-lt"/>
                        </a:rPr>
                        <a:t> 191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63 958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- 46 413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17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Плесецкий округ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33 077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2 111 106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2 136 731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64 599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- 25 625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17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Устьянский округ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23 280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2 859 195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2 888 485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124 076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- 29 290</a:t>
                      </a:r>
                    </a:p>
                  </a:txBody>
                  <a:tcPr marL="84406" marR="844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3"/>
          <p:cNvSpPr>
            <a:spLocks noGrp="1" noChangeArrowheads="1"/>
          </p:cNvSpPr>
          <p:nvPr>
            <p:ph idx="1"/>
          </p:nvPr>
        </p:nvSpPr>
        <p:spPr>
          <a:xfrm>
            <a:off x="0" y="5229200"/>
            <a:ext cx="9144000" cy="1343051"/>
          </a:xfrm>
        </p:spPr>
        <p:txBody>
          <a:bodyPr/>
          <a:lstStyle/>
          <a:p>
            <a:pPr marL="1698625" indent="-1344613" algn="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Управление финансов администрации Няндомского муниципального </a:t>
            </a:r>
            <a:r>
              <a:rPr lang="ru-RU" altLang="ru-RU"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округа </a:t>
            </a:r>
          </a:p>
          <a:p>
            <a:pPr marL="1698625" indent="-1344613" algn="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Архангельской </a:t>
            </a: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marL="1698625" indent="-1344613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 164200, Архангельская область, город Няндома, улица 60 лет Октября, дом 13</a:t>
            </a:r>
          </a:p>
          <a:p>
            <a:pPr marL="1698625" indent="-1344613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Телефон:</a:t>
            </a:r>
            <a:r>
              <a:rPr lang="ru-RU" alt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8 (81838) 6 16 32</a:t>
            </a:r>
          </a:p>
          <a:p>
            <a:pPr marL="1698625" indent="-1344613">
              <a:lnSpc>
                <a:spcPct val="80000"/>
              </a:lnSpc>
              <a:buFont typeface="Wingdings" pitchFamily="2" charset="2"/>
              <a:buNone/>
            </a:pPr>
            <a:r>
              <a:rPr lang="en-US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alt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altLang="ru-RU" sz="1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nyanraifo@yandex.ru</a:t>
            </a:r>
            <a:endParaRPr lang="ru-RU" alt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698625" indent="-1344613">
              <a:lnSpc>
                <a:spcPct val="80000"/>
              </a:lnSpc>
              <a:buFont typeface="Wingdings" pitchFamily="2" charset="2"/>
              <a:buNone/>
            </a:pPr>
            <a:endParaRPr lang="en-US" altLang="ru-RU" sz="2400" b="1" dirty="0">
              <a:solidFill>
                <a:schemeClr val="tx1"/>
              </a:solidFill>
            </a:endParaRPr>
          </a:p>
          <a:p>
            <a:pPr marL="1698625" indent="-1344613">
              <a:lnSpc>
                <a:spcPct val="80000"/>
              </a:lnSpc>
              <a:buFont typeface="Wingdings" pitchFamily="2" charset="2"/>
              <a:buNone/>
            </a:pPr>
            <a:endParaRPr lang="ru-RU" altLang="ru-RU" sz="2400" dirty="0"/>
          </a:p>
        </p:txBody>
      </p:sp>
      <p:sp>
        <p:nvSpPr>
          <p:cNvPr id="8" name="Заголовок 6"/>
          <p:cNvSpPr>
            <a:spLocks noGrp="1"/>
          </p:cNvSpPr>
          <p:nvPr>
            <p:ph type="title"/>
          </p:nvPr>
        </p:nvSpPr>
        <p:spPr>
          <a:xfrm>
            <a:off x="1301262" y="0"/>
            <a:ext cx="7842738" cy="105251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Информация для контактов</a:t>
            </a:r>
          </a:p>
        </p:txBody>
      </p:sp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2531" y="1196752"/>
            <a:ext cx="4721469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0" name="Объект 3"/>
          <p:cNvSpPr txBox="1">
            <a:spLocks/>
          </p:cNvSpPr>
          <p:nvPr/>
        </p:nvSpPr>
        <p:spPr bwMode="auto">
          <a:xfrm>
            <a:off x="0" y="1052736"/>
            <a:ext cx="4413738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endParaRPr lang="ru-RU" altLang="ru-RU" sz="800" b="1" dirty="0">
              <a:solidFill>
                <a:schemeClr val="tx2"/>
              </a:solidFill>
              <a:latin typeface="Monotype Corsiva" pitchFamily="66" charset="0"/>
            </a:endParaRPr>
          </a:p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Monotype Corsiva" pitchFamily="66" charset="0"/>
              </a:rPr>
              <a:t>Вопросы  организации ,</a:t>
            </a:r>
          </a:p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Monotype Corsiva" pitchFamily="66" charset="0"/>
              </a:rPr>
              <a:t>составления отчетности </a:t>
            </a:r>
          </a:p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Monotype Corsiva" pitchFamily="66" charset="0"/>
              </a:rPr>
              <a:t>и контроля исполнения  бюджета </a:t>
            </a:r>
          </a:p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Monotype Corsiva" pitchFamily="66" charset="0"/>
              </a:rPr>
              <a:t>Няндомского муниципального </a:t>
            </a:r>
          </a:p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Monotype Corsiva" pitchFamily="66" charset="0"/>
              </a:rPr>
              <a:t>округа Архангельской области,</a:t>
            </a:r>
          </a:p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Monotype Corsiva" pitchFamily="66" charset="0"/>
              </a:rPr>
              <a:t>относятся к компетенции </a:t>
            </a:r>
          </a:p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Monotype Corsiva" pitchFamily="66" charset="0"/>
              </a:rPr>
              <a:t>Управления финансов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Диаграмма 46"/>
          <p:cNvGraphicFramePr>
            <a:graphicFrameLocks/>
          </p:cNvGraphicFramePr>
          <p:nvPr/>
        </p:nvGraphicFramePr>
        <p:xfrm>
          <a:off x="0" y="1052513"/>
          <a:ext cx="9104313" cy="3312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63" name="Worksheet" r:id="rId2" imgW="8972450" imgH="3771900" progId="Excel.Sheet.8">
                  <p:embed/>
                </p:oleObj>
              </mc:Choice>
              <mc:Fallback>
                <p:oleObj name="Worksheet" r:id="rId2" imgW="8972450" imgH="3771900" progId="Excel.Sheet.8">
                  <p:embed/>
                  <p:pic>
                    <p:nvPicPr>
                      <p:cNvPr id="0" name="Picture 91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52513"/>
                        <a:ext cx="9104313" cy="33125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Динамика налоговых и неналоговых доходов местного бюджета</a:t>
            </a:r>
          </a:p>
        </p:txBody>
      </p:sp>
      <p:graphicFrame>
        <p:nvGraphicFramePr>
          <p:cNvPr id="7" name="Group 3"/>
          <p:cNvGraphicFramePr>
            <a:graphicFrameLocks/>
          </p:cNvGraphicFramePr>
          <p:nvPr/>
        </p:nvGraphicFramePr>
        <p:xfrm>
          <a:off x="0" y="4407238"/>
          <a:ext cx="9108503" cy="2450762"/>
        </p:xfrm>
        <a:graphic>
          <a:graphicData uri="http://schemas.openxmlformats.org/drawingml/2006/table">
            <a:tbl>
              <a:tblPr/>
              <a:tblGrid>
                <a:gridCol w="6516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97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+mn-lt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+mn-lt"/>
                        </a:rPr>
                        <a:t>2023 год, млн.рублей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2024 год, млн.рублей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3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 налоговых и неналоговых доходов к уровню 2022 года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+ 70,0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+ 117,0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3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00" b="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в том числе: обусловленный преобразованием в муниципальный округ</a:t>
                      </a:r>
                      <a:endParaRPr lang="ru-RU" altLang="ru-RU" sz="1500" b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+ 17,9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+ 20,2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из них за счет</a:t>
                      </a:r>
                      <a:r>
                        <a:rPr lang="ru-RU" altLang="ru-RU" sz="1500" b="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altLang="ru-RU" sz="1500" b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увеличения норматива отчислений от налога на доходы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физических лиц </a:t>
                      </a:r>
                      <a:r>
                        <a:rPr lang="ru-RU" altLang="ru-RU" sz="1500" b="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35 по 36,5 процентов)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+ 10,7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+ 12,3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увеличения норматива отчислений от транспортного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налога с физических лиц </a:t>
                      </a:r>
                      <a:r>
                        <a:rPr lang="ru-RU" altLang="ru-RU" sz="1500" b="0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altLang="ru-RU" sz="1500" b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50 по 80 процентов)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+ 7,2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+ 7,9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71A74CF-E5E2-42D5-8183-B47DE712FF19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graphicFrame>
        <p:nvGraphicFramePr>
          <p:cNvPr id="62566" name="Group 102"/>
          <p:cNvGraphicFramePr>
            <a:graphicFrameLocks noGrp="1"/>
          </p:cNvGraphicFramePr>
          <p:nvPr>
            <p:ph idx="1"/>
          </p:nvPr>
        </p:nvGraphicFramePr>
        <p:xfrm>
          <a:off x="251520" y="2276872"/>
          <a:ext cx="8568952" cy="4359936"/>
        </p:xfrm>
        <a:graphic>
          <a:graphicData uri="http://schemas.openxmlformats.org/drawingml/2006/table">
            <a:tbl>
              <a:tblPr/>
              <a:tblGrid>
                <a:gridCol w="6480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Крупные плательщики НДФЛ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НДФЛ, перечисленная в местный бюджет, млн.рублей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ОАО «РЖД»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126,8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ООО «Шестиозерье-Лес»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ГБУЗ АО «Няндомская ЦРБ»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15,3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59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ООО ПКП «Титан»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ООО «Локотех-Сервис»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АО «Няндомамежрайгаз»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ООО «Горэлектросеть» 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МБОУ Средняя школа №3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ГАПОУ «Няндомский железнодорожный колледж»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75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МБДОУ Детский сад № 8 «Звёздочка»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1851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Основной бюджетообразующий источник</a:t>
            </a: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50825" y="765175"/>
            <a:ext cx="2665413" cy="792163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 lIns="126000" rIns="126000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Исполнение плана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+mn-cs"/>
              </a:rPr>
              <a:t>102,4 %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64163" y="1341438"/>
            <a:ext cx="576262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235825" y="1125538"/>
            <a:ext cx="576263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3800" y="764704"/>
            <a:ext cx="1296988" cy="576734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cs typeface="Arial" charset="0"/>
              </a:rPr>
              <a:t>259,4 млн.рублей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77050" y="1916113"/>
            <a:ext cx="1296988" cy="73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cs typeface="Arial" charset="0"/>
              </a:rPr>
              <a:t>2024 год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875463" y="548680"/>
            <a:ext cx="1296987" cy="576858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cs typeface="Arial" charset="0"/>
              </a:rPr>
              <a:t>298,4 млн.рублей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3800" y="1916113"/>
            <a:ext cx="1296988" cy="144462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cs typeface="Arial" charset="0"/>
              </a:rPr>
              <a:t>2023 год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6084168" y="836712"/>
            <a:ext cx="1079500" cy="217488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940425" y="1340767"/>
            <a:ext cx="1295400" cy="504057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dirty="0">
                <a:solidFill>
                  <a:srgbClr val="002060"/>
                </a:solidFill>
                <a:cs typeface="Arial" charset="0"/>
              </a:rPr>
              <a:t>+ 15,0 %</a:t>
            </a:r>
          </a:p>
        </p:txBody>
      </p:sp>
      <p:sp>
        <p:nvSpPr>
          <p:cNvPr id="62527" name="AutoShape 5"/>
          <p:cNvSpPr>
            <a:spLocks noChangeArrowheads="1"/>
          </p:cNvSpPr>
          <p:nvPr/>
        </p:nvSpPr>
        <p:spPr bwMode="auto">
          <a:xfrm>
            <a:off x="250825" y="765175"/>
            <a:ext cx="4033143" cy="1295673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>
            <a:solidFill>
              <a:srgbClr val="FFFF00"/>
            </a:solidFill>
            <a:round/>
            <a:headEnd/>
            <a:tailEnd/>
          </a:ln>
        </p:spPr>
        <p:txBody>
          <a:bodyPr lIns="126000" rIns="12600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Доля НДФЛ в объеме налоговых и неналоговых доходов местного бюджета превышает 70 процентов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55679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dirty="0">
                <a:ln w="6350"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ГЛАВНЫЕ АДМИНИСТРАТОРЫ ДОХОДОВ</a:t>
            </a:r>
            <a:r>
              <a:rPr kumimoji="0" lang="ru-RU" sz="2600" b="1" i="0" u="none" strike="noStrike" kern="1200" cap="none" normalizeH="0" baseline="0" noProof="0" dirty="0">
                <a:ln w="6350"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БЮДЖЕТА </a:t>
            </a:r>
            <a:r>
              <a:rPr lang="ru-RU" sz="2800" b="1" dirty="0">
                <a:ln w="6350"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осуществляющие начисление, учет и взыскание налоговых и неналоговых платежей в местный бюджет</a:t>
            </a:r>
            <a:endParaRPr kumimoji="0" lang="ru-RU" sz="2800" b="1" i="0" u="none" strike="noStrike" kern="1200" cap="none" normalizeH="0" baseline="0" noProof="0" dirty="0">
              <a:ln w="6350"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5D2633B-4682-447A-A41C-E13350710679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20520" name="Group 40"/>
          <p:cNvGraphicFramePr>
            <a:graphicFrameLocks noGrp="1"/>
          </p:cNvGraphicFramePr>
          <p:nvPr>
            <p:ph idx="1"/>
          </p:nvPr>
        </p:nvGraphicFramePr>
        <p:xfrm>
          <a:off x="179512" y="692696"/>
          <a:ext cx="8712968" cy="4867353"/>
        </p:xfrm>
        <a:graphic>
          <a:graphicData uri="http://schemas.openxmlformats.org/drawingml/2006/table">
            <a:tbl>
              <a:tblPr/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67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Недоимка на 01.01.2024 года, млн.рублей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Недоимка на 01.01.2025 года, млн.рублей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+/-, млн.рублей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03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Доходы, администрируемые  налоговым органом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18,1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- 0,8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+ 1,4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1,5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- 0,2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092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Имущественные налоги (имущество физических лиц, земельный налог, транспортный налог)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- 2,0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50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Доходы, администрируемые органами местного самоуправления Няндомского округа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49,2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- 33,6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50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3,6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+ 0,2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250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 казны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- 34,0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250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Плата за наем муниципального жилого фонда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10,9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10,8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- 0,1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7264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Прочие неналоговые доходы (плата по договорам на установку рекламной конструкции, компенсация расходов)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+ 0,3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68,1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33,7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- 34,4</a:t>
                      </a:r>
                    </a:p>
                  </a:txBody>
                  <a:tcPr marL="83077" marR="83077" marT="18000" marB="180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6350"/>
            <a:ext cx="9144000" cy="6143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Задолженность по платежам в местный бюджет</a:t>
            </a:r>
          </a:p>
        </p:txBody>
      </p:sp>
      <p:sp>
        <p:nvSpPr>
          <p:cNvPr id="63523" name="Прямоугольник 5"/>
          <p:cNvSpPr>
            <a:spLocks noChangeArrowheads="1"/>
          </p:cNvSpPr>
          <p:nvPr/>
        </p:nvSpPr>
        <p:spPr bwMode="auto">
          <a:xfrm>
            <a:off x="251520" y="5661248"/>
            <a:ext cx="87129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  <a:t>* В  2024 году уполномоченными органами администрации Няндомского муниципального округа:</a:t>
            </a:r>
          </a:p>
          <a:p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  <a:t>подано 1 427 судебных приказов на взыскание задолженности на сумму 5 450,3 тыс.рублей;</a:t>
            </a:r>
          </a:p>
          <a:p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направлено в суд 14 исковых требований на сумму 1 615,4 тыс.рублей;</a:t>
            </a:r>
          </a:p>
          <a:p>
            <a:r>
              <a:rPr lang="ru-RU" sz="1600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рассмотрена платежная дисциплина 183 задолжников по платежам в местный бюджет.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14855</TotalTime>
  <Words>4373</Words>
  <Application>Microsoft Office PowerPoint</Application>
  <PresentationFormat>Экран (4:3)</PresentationFormat>
  <Paragraphs>970</Paragraphs>
  <Slides>51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51</vt:i4>
      </vt:variant>
    </vt:vector>
  </HeadingPairs>
  <TitlesOfParts>
    <vt:vector size="63" baseType="lpstr">
      <vt:lpstr>Arial</vt:lpstr>
      <vt:lpstr>Book Antiqua</vt:lpstr>
      <vt:lpstr>Calibri</vt:lpstr>
      <vt:lpstr>Lucida Sans</vt:lpstr>
      <vt:lpstr>Monotype Corsiva</vt:lpstr>
      <vt:lpstr>Times New Roman</vt:lpstr>
      <vt:lpstr>Wingdings</vt:lpstr>
      <vt:lpstr>Wingdings 2</vt:lpstr>
      <vt:lpstr>Wingdings 3</vt:lpstr>
      <vt:lpstr>Апекс</vt:lpstr>
      <vt:lpstr>Worksheet</vt:lpstr>
      <vt:lpstr>Лист</vt:lpstr>
      <vt:lpstr>Отчет об исполнении бюджета Няндомского муниципального округа архангельской области  за 2024 год </vt:lpstr>
      <vt:lpstr>ИСПОЛНЕНИЕ БЮДЖЕТА – процесс сбора и учета доходов и осуществление расходов</vt:lpstr>
      <vt:lpstr>Основные характеристики  местного бюджета за 2024 год</vt:lpstr>
      <vt:lpstr>Презентация PowerPoint</vt:lpstr>
      <vt:lpstr>Налоговые и неналоговые доходы местного бюджета за 2024 год</vt:lpstr>
      <vt:lpstr>Динамика налоговых и неналоговых доходов местного бюджета</vt:lpstr>
      <vt:lpstr>Основной бюджетообразующий источник</vt:lpstr>
      <vt:lpstr>Презентация PowerPoint</vt:lpstr>
      <vt:lpstr>Задолженность по платежам в местный бюджет</vt:lpstr>
      <vt:lpstr>Презентация PowerPoint</vt:lpstr>
      <vt:lpstr>Отраслевая структура расходов  местного бюджета </vt:lpstr>
      <vt:lpstr>Ведомственная структура  расходов местного бюджета за 2024 год</vt:lpstr>
      <vt:lpstr>Инвестиционные расходы за 2024 год</vt:lpstr>
      <vt:lpstr>Реализация мероприятий национальных проектов и государственных программ РФ</vt:lpstr>
      <vt:lpstr>ФП «Обеспечение устойчивого сокращения непригодного для проживания жилищного фонда»</vt:lpstr>
      <vt:lpstr>Федеральный проект  «Чистая вода»</vt:lpstr>
      <vt:lpstr>Презентация PowerPoint</vt:lpstr>
      <vt:lpstr>Федеральный проект «Безопасность дорожного движения»</vt:lpstr>
      <vt:lpstr>Федеральный проект  «Успех каждого ребенка»</vt:lpstr>
      <vt:lpstr>Государственная программа «Обеспечение доступным и комфортным жильем  и коммунальными услугами граждан РФ»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в рамках муниципальных программ социальной направленности за 2024 год</vt:lpstr>
      <vt:lpstr>Презентация PowerPoint</vt:lpstr>
      <vt:lpstr>Презентация PowerPoint</vt:lpstr>
      <vt:lpstr>Основные мероприятия, проведенные в рамках муниципальной программы «Развитие образования»</vt:lpstr>
      <vt:lpstr>Основные мероприятия, проведенные в рамках муниципальной программы «Развитие образования»</vt:lpstr>
      <vt:lpstr>Основные мероприятия, проведенные в рамках муниципальной программы «Развитие образования»</vt:lpstr>
      <vt:lpstr>Основные мероприятия, проведенные в рамках муниципальной программы «Развитие образования»</vt:lpstr>
      <vt:lpstr>Основные мероприятия, проведенные в рамках муниципальной программы «Развитие образования»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мероприятия, проведенные в рамках  муниципальной программы «Развитие физической культуры, спорта и создание условий  для формирования здорового образа жизни на территории  Няндомского муниципального округа»</vt:lpstr>
      <vt:lpstr>Основные мероприятия, проведенные в рамках  муниципальной программы «Развитие физической культуры, спорта и создание условий  для формирования здорового образа жизни на территории  Няндомского муниципального округа»</vt:lpstr>
      <vt:lpstr>Презентация PowerPoint</vt:lpstr>
      <vt:lpstr>Расходы в рамках муниципальных программ сферы экономики и ЖКХ за 2024 год</vt:lpstr>
      <vt:lpstr>Расходы в рамках муниципальных программ сферы общегосударственных вопросов за 2024 год</vt:lpstr>
      <vt:lpstr>Развитие системы инициативных проектов  в Няндомском муниципальном округе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характеристики  местного бюджета за 2024 год</vt:lpstr>
      <vt:lpstr>Источники финансирования дефицита бюджета</vt:lpstr>
      <vt:lpstr>Муниципальный долг  Няндомского округа</vt:lpstr>
      <vt:lpstr>Основные характеристики консолидированных бюджетов муниципальных районов и округов Архангельской области  с численностью населения свыше 20 000 человек,  не относящихся к территориям Крайнего Севера, за 2024 год</vt:lpstr>
      <vt:lpstr>Информация для контактов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IT-spec</cp:lastModifiedBy>
  <cp:revision>1345</cp:revision>
  <cp:lastPrinted>2025-04-11T11:37:02Z</cp:lastPrinted>
  <dcterms:created xsi:type="dcterms:W3CDTF">2021-04-13T12:14:55Z</dcterms:created>
  <dcterms:modified xsi:type="dcterms:W3CDTF">2025-04-22T06:48:24Z</dcterms:modified>
</cp:coreProperties>
</file>